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1.png" ContentType="image/png"/>
  <Override PartName="/ppt/media/image5.jpeg" ContentType="image/jpeg"/>
  <Override PartName="/ppt/media/image4.png" ContentType="image/png"/>
  <Override PartName="/ppt/media/image12.png" ContentType="image/png"/>
  <Override PartName="/ppt/media/image6.png" ContentType="image/png"/>
  <Override PartName="/ppt/media/image14.png" ContentType="image/png"/>
  <Override PartName="/ppt/media/image7.png" ContentType="image/png"/>
  <Override PartName="/ppt/media/image15.png" ContentType="image/png"/>
  <Override PartName="/ppt/media/image10.png" ContentType="image/png"/>
  <Override PartName="/ppt/media/image2.png" ContentType="image/png"/>
  <Override PartName="/ppt/media/image17.png" ContentType="image/png"/>
  <Override PartName="/ppt/media/image9.png" ContentType="image/png"/>
  <Override PartName="/ppt/media/image3.png" ContentType="image/png"/>
  <Override PartName="/ppt/media/image11.png" ContentType="image/png"/>
  <Override PartName="/ppt/media/image8.png" ContentType="image/png"/>
  <Override PartName="/ppt/media/image16.png" ContentType="image/png"/>
  <Override PartName="/ppt/media/image13.png" ContentType="image/png"/>
  <Override PartName="/ppt/media/image18.png" ContentType="image/png"/>
  <Override PartName="/ppt/media/image19.png" ContentType="image/png"/>
  <Override PartName="/ppt/media/image20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1EA410C-9A2C-457B-A60D-A7F782F9402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4B94AC50-82CB-418F-BF24-B0FC399489E3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9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14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"/>
          <p:cNvSpPr/>
          <p:nvPr/>
        </p:nvSpPr>
        <p:spPr>
          <a:xfrm>
            <a:off x="952560" y="255888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Пәні: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2"/>
          <p:cNvSpPr/>
          <p:nvPr/>
        </p:nvSpPr>
        <p:spPr>
          <a:xfrm>
            <a:off x="952560" y="347040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Сынып: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Прямоугольник 3"/>
          <p:cNvSpPr/>
          <p:nvPr/>
        </p:nvSpPr>
        <p:spPr>
          <a:xfrm>
            <a:off x="952560" y="43815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Тоқсан: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Прямоугольник 4"/>
          <p:cNvSpPr/>
          <p:nvPr/>
        </p:nvSpPr>
        <p:spPr>
          <a:xfrm>
            <a:off x="952560" y="5292720"/>
            <a:ext cx="67784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Ұстаздың</a:t>
            </a: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аты-жөні: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Прямоугольник 5"/>
          <p:cNvSpPr/>
          <p:nvPr/>
        </p:nvSpPr>
        <p:spPr>
          <a:xfrm>
            <a:off x="5987880" y="25383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Алгебра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Прямоугольник 6"/>
          <p:cNvSpPr/>
          <p:nvPr/>
        </p:nvSpPr>
        <p:spPr>
          <a:xfrm>
            <a:off x="5987880" y="344952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8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Прямоугольник 7"/>
          <p:cNvSpPr/>
          <p:nvPr/>
        </p:nvSpPr>
        <p:spPr>
          <a:xfrm>
            <a:off x="5987880" y="436104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I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ІІ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4" name="Picture 2" descr="ASTANA QALASI ÄDISTEMELIK ORTALYĞY"/>
          <p:cNvPicPr/>
          <p:nvPr/>
        </p:nvPicPr>
        <p:blipFill>
          <a:blip r:embed="rId1"/>
          <a:stretch/>
        </p:blipFill>
        <p:spPr>
          <a:xfrm>
            <a:off x="592200" y="210960"/>
            <a:ext cx="2327040" cy="1879920"/>
          </a:xfrm>
          <a:prstGeom prst="rect">
            <a:avLst/>
          </a:prstGeom>
          <a:ln w="0">
            <a:noFill/>
          </a:ln>
        </p:spPr>
      </p:pic>
      <p:sp>
        <p:nvSpPr>
          <p:cNvPr id="15" name="Прямоугольник 15"/>
          <p:cNvSpPr/>
          <p:nvPr/>
        </p:nvSpPr>
        <p:spPr>
          <a:xfrm>
            <a:off x="3240000" y="674640"/>
            <a:ext cx="8607600" cy="106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Астана қаласы әкімдігінің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«Әдістемелік орталығы»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Прямоугольник 10"/>
          <p:cNvSpPr/>
          <p:nvPr/>
        </p:nvSpPr>
        <p:spPr>
          <a:xfrm>
            <a:off x="5987880" y="5027760"/>
            <a:ext cx="5349960" cy="106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2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Исмагулова Гульшат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28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Асылмұратқызы Айтолқын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9"/>
          <p:cNvGrpSpPr/>
          <p:nvPr/>
        </p:nvGrpSpPr>
        <p:grpSpPr>
          <a:xfrm>
            <a:off x="797040" y="905040"/>
            <a:ext cx="650880" cy="641160"/>
            <a:chOff x="797040" y="905040"/>
            <a:chExt cx="650880" cy="641160"/>
          </a:xfrm>
        </p:grpSpPr>
        <p:grpSp>
          <p:nvGrpSpPr>
            <p:cNvPr id="18" name="Группа 8"/>
            <p:cNvGrpSpPr/>
            <p:nvPr/>
          </p:nvGrpSpPr>
          <p:grpSpPr>
            <a:xfrm>
              <a:off x="797040" y="905040"/>
              <a:ext cx="650880" cy="641160"/>
              <a:chOff x="797040" y="905040"/>
              <a:chExt cx="650880" cy="641160"/>
            </a:xfrm>
          </p:grpSpPr>
          <p:sp>
            <p:nvSpPr>
              <p:cNvPr id="19" name="Овал 4"/>
              <p:cNvSpPr/>
              <p:nvPr/>
            </p:nvSpPr>
            <p:spPr>
              <a:xfrm>
                <a:off x="797040" y="905040"/>
                <a:ext cx="650880" cy="64116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0" name="Овал 7"/>
              <p:cNvSpPr/>
              <p:nvPr/>
            </p:nvSpPr>
            <p:spPr>
              <a:xfrm>
                <a:off x="842760" y="965160"/>
                <a:ext cx="559080" cy="52056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1" name="Овал 6"/>
            <p:cNvSpPr/>
            <p:nvPr/>
          </p:nvSpPr>
          <p:spPr>
            <a:xfrm>
              <a:off x="919080" y="102384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2" name="Овал 5"/>
            <p:cNvSpPr/>
            <p:nvPr/>
          </p:nvSpPr>
          <p:spPr>
            <a:xfrm>
              <a:off x="960480" y="10652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3" name="Группа 10"/>
          <p:cNvGrpSpPr/>
          <p:nvPr/>
        </p:nvGrpSpPr>
        <p:grpSpPr>
          <a:xfrm>
            <a:off x="797040" y="4440240"/>
            <a:ext cx="650880" cy="641520"/>
            <a:chOff x="797040" y="4440240"/>
            <a:chExt cx="650880" cy="641520"/>
          </a:xfrm>
        </p:grpSpPr>
        <p:grpSp>
          <p:nvGrpSpPr>
            <p:cNvPr id="24" name="Группа 11"/>
            <p:cNvGrpSpPr/>
            <p:nvPr/>
          </p:nvGrpSpPr>
          <p:grpSpPr>
            <a:xfrm>
              <a:off x="797040" y="4440240"/>
              <a:ext cx="650880" cy="641520"/>
              <a:chOff x="797040" y="4440240"/>
              <a:chExt cx="650880" cy="641520"/>
            </a:xfrm>
          </p:grpSpPr>
          <p:sp>
            <p:nvSpPr>
              <p:cNvPr id="25" name="Овал 14"/>
              <p:cNvSpPr/>
              <p:nvPr/>
            </p:nvSpPr>
            <p:spPr>
              <a:xfrm>
                <a:off x="797040" y="44402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6" name="Овал 15"/>
              <p:cNvSpPr/>
              <p:nvPr/>
            </p:nvSpPr>
            <p:spPr>
              <a:xfrm>
                <a:off x="842760" y="45003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7" name="Овал 12"/>
            <p:cNvSpPr/>
            <p:nvPr/>
          </p:nvSpPr>
          <p:spPr>
            <a:xfrm>
              <a:off x="919080" y="45594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8" name="Овал 13"/>
            <p:cNvSpPr/>
            <p:nvPr/>
          </p:nvSpPr>
          <p:spPr>
            <a:xfrm>
              <a:off x="960480" y="46004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9" name="Группа 16"/>
          <p:cNvGrpSpPr/>
          <p:nvPr/>
        </p:nvGrpSpPr>
        <p:grpSpPr>
          <a:xfrm>
            <a:off x="681120" y="2682720"/>
            <a:ext cx="650880" cy="641520"/>
            <a:chOff x="681120" y="2682720"/>
            <a:chExt cx="650880" cy="641520"/>
          </a:xfrm>
        </p:grpSpPr>
        <p:grpSp>
          <p:nvGrpSpPr>
            <p:cNvPr id="30" name="Группа 17"/>
            <p:cNvGrpSpPr/>
            <p:nvPr/>
          </p:nvGrpSpPr>
          <p:grpSpPr>
            <a:xfrm>
              <a:off x="681120" y="2682720"/>
              <a:ext cx="650880" cy="641520"/>
              <a:chOff x="681120" y="2682720"/>
              <a:chExt cx="650880" cy="641520"/>
            </a:xfrm>
          </p:grpSpPr>
          <p:sp>
            <p:nvSpPr>
              <p:cNvPr id="31" name="Овал 20"/>
              <p:cNvSpPr/>
              <p:nvPr/>
            </p:nvSpPr>
            <p:spPr>
              <a:xfrm>
                <a:off x="681120" y="268272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32" name="Овал 21"/>
              <p:cNvSpPr/>
              <p:nvPr/>
            </p:nvSpPr>
            <p:spPr>
              <a:xfrm>
                <a:off x="726840" y="274284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3" name="Овал 18"/>
            <p:cNvSpPr/>
            <p:nvPr/>
          </p:nvSpPr>
          <p:spPr>
            <a:xfrm>
              <a:off x="803160" y="280188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4" name="Овал 19"/>
            <p:cNvSpPr/>
            <p:nvPr/>
          </p:nvSpPr>
          <p:spPr>
            <a:xfrm>
              <a:off x="844560" y="284292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5" name="Скругленный прямоугольник 22"/>
          <p:cNvSpPr/>
          <p:nvPr/>
        </p:nvSpPr>
        <p:spPr>
          <a:xfrm>
            <a:off x="1779480" y="642960"/>
            <a:ext cx="6935760" cy="11714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6" name="Скругленный прямоугольник 23"/>
          <p:cNvSpPr/>
          <p:nvPr/>
        </p:nvSpPr>
        <p:spPr>
          <a:xfrm>
            <a:off x="1685880" y="1974960"/>
            <a:ext cx="6935760" cy="1639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7" name="Скругленный прямоугольник 24"/>
          <p:cNvSpPr/>
          <p:nvPr/>
        </p:nvSpPr>
        <p:spPr>
          <a:xfrm>
            <a:off x="1616040" y="4049640"/>
            <a:ext cx="6935760" cy="14241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8" name="TextBox 26"/>
          <p:cNvSpPr/>
          <p:nvPr/>
        </p:nvSpPr>
        <p:spPr>
          <a:xfrm>
            <a:off x="1943280" y="811080"/>
            <a:ext cx="635616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7f6000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  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Квадраттық функция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және оның графигі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9" name="TextBox 25" descr=""/>
          <p:cNvPicPr/>
          <p:nvPr/>
        </p:nvPicPr>
        <p:blipFill>
          <a:blip r:embed="rId1"/>
          <a:stretch/>
        </p:blipFill>
        <p:spPr>
          <a:xfrm>
            <a:off x="1944720" y="2048040"/>
            <a:ext cx="6608880" cy="1590480"/>
          </a:xfrm>
          <a:prstGeom prst="rect">
            <a:avLst/>
          </a:prstGeom>
          <a:ln w="0">
            <a:noFill/>
          </a:ln>
        </p:spPr>
      </p:pic>
      <p:sp>
        <p:nvSpPr>
          <p:cNvPr id="40" name="TextBox 27"/>
          <p:cNvSpPr/>
          <p:nvPr/>
        </p:nvSpPr>
        <p:spPr>
          <a:xfrm>
            <a:off x="1779480" y="4191120"/>
            <a:ext cx="6580440" cy="143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7f6000"/>
                </a:solidFill>
                <a:uFillTx/>
                <a:latin typeface="Times New Roman"/>
                <a:ea typeface="Times New Roman"/>
              </a:rPr>
              <a:t>Сабақтың мақсаты</a:t>
            </a: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</a:t>
            </a:r>
            <a:endParaRPr b="0" lang="ru-RU" sz="2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Квадраттық функцияның графигін координаталық жазықтықта сала білу және есеп шығаруда қолдана алу ; </a:t>
            </a:r>
            <a:endParaRPr b="0" lang="ru-RU" sz="2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1" name="Рисунок 28" descr=""/>
          <p:cNvPicPr/>
          <p:nvPr/>
        </p:nvPicPr>
        <p:blipFill>
          <a:blip r:embed="rId2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 1"/>
          <p:cNvSpPr/>
          <p:nvPr/>
        </p:nvSpPr>
        <p:spPr>
          <a:xfrm>
            <a:off x="3233520" y="649440"/>
            <a:ext cx="5315040" cy="70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40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Бағалау критерийлері</a:t>
            </a:r>
            <a:endParaRPr b="0" lang="ru-RU" sz="4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3" name="Схема 3" descr=""/>
          <p:cNvPicPr/>
          <p:nvPr/>
        </p:nvPicPr>
        <p:blipFill>
          <a:blip r:embed="rId1"/>
          <a:stretch/>
        </p:blipFill>
        <p:spPr>
          <a:xfrm>
            <a:off x="1274760" y="938160"/>
            <a:ext cx="9313920" cy="5419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Группа 22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45" name="Скругленный прямоугольник 25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46" name="Скругленный прямоугольник 26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47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48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49" name="TextBox 27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ЕСКЕ ТҮСІРЕМІЗ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cxnSp>
        <p:nvCxnSpPr>
          <p:cNvPr id="50" name="Прямая со стрелкой 3"/>
          <p:cNvCxnSpPr/>
          <p:nvPr/>
        </p:nvCxnSpPr>
        <p:spPr>
          <a:xfrm flipV="1">
            <a:off x="8964360" y="941040"/>
            <a:ext cx="1080" cy="4047120"/>
          </a:xfrm>
          <a:prstGeom prst="straightConnector1">
            <a:avLst/>
          </a:prstGeom>
          <a:ln w="25560">
            <a:solidFill>
              <a:srgbClr val="000000"/>
            </a:solidFill>
            <a:miter/>
            <a:tailEnd len="med" type="arrow" w="med"/>
          </a:ln>
        </p:spPr>
      </p:cxnSp>
      <p:cxnSp>
        <p:nvCxnSpPr>
          <p:cNvPr id="51" name="Прямая со стрелкой 12"/>
          <p:cNvCxnSpPr/>
          <p:nvPr/>
        </p:nvCxnSpPr>
        <p:spPr>
          <a:xfrm>
            <a:off x="6594480" y="3200040"/>
            <a:ext cx="4504320" cy="1080"/>
          </a:xfrm>
          <a:prstGeom prst="straightConnector1">
            <a:avLst/>
          </a:prstGeom>
          <a:ln w="25560">
            <a:solidFill>
              <a:srgbClr val="000000"/>
            </a:solidFill>
            <a:miter/>
            <a:tailEnd len="med" type="arrow" w="med"/>
          </a:ln>
        </p:spPr>
      </p:cxnSp>
      <p:sp>
        <p:nvSpPr>
          <p:cNvPr id="52" name="TextBox 10"/>
          <p:cNvSpPr/>
          <p:nvPr/>
        </p:nvSpPr>
        <p:spPr>
          <a:xfrm>
            <a:off x="11082960" y="3154320"/>
            <a:ext cx="2952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x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3" name="TextBox 17"/>
          <p:cNvSpPr/>
          <p:nvPr/>
        </p:nvSpPr>
        <p:spPr>
          <a:xfrm>
            <a:off x="8563680" y="757080"/>
            <a:ext cx="2952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y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4" name="TextBox 14" descr=""/>
          <p:cNvPicPr/>
          <p:nvPr/>
        </p:nvPicPr>
        <p:blipFill>
          <a:blip r:embed="rId3"/>
          <a:stretch/>
        </p:blipFill>
        <p:spPr>
          <a:xfrm>
            <a:off x="281160" y="1395360"/>
            <a:ext cx="6643440" cy="2695680"/>
          </a:xfrm>
          <a:prstGeom prst="rect">
            <a:avLst/>
          </a:prstGeom>
          <a:ln w="0">
            <a:noFill/>
          </a:ln>
        </p:spPr>
      </p:pic>
      <p:sp>
        <p:nvSpPr>
          <p:cNvPr id="55" name="Прямая соединительная линия 16"/>
          <p:cNvSpPr/>
          <p:nvPr/>
        </p:nvSpPr>
        <p:spPr>
          <a:xfrm>
            <a:off x="8645400" y="352440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6" name="Прямая соединительная линия 24"/>
          <p:cNvSpPr/>
          <p:nvPr/>
        </p:nvSpPr>
        <p:spPr>
          <a:xfrm>
            <a:off x="8637480" y="374508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7" name="Прямая соединительная линия 28"/>
          <p:cNvSpPr/>
          <p:nvPr/>
        </p:nvSpPr>
        <p:spPr>
          <a:xfrm>
            <a:off x="922644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8" name="Прямая соединительная линия 29"/>
          <p:cNvSpPr/>
          <p:nvPr/>
        </p:nvSpPr>
        <p:spPr>
          <a:xfrm>
            <a:off x="9434520" y="32004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9" name="Прямая соединительная линия 30"/>
          <p:cNvSpPr/>
          <p:nvPr/>
        </p:nvSpPr>
        <p:spPr>
          <a:xfrm>
            <a:off x="967104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0" name="Прямая соединительная линия 31"/>
          <p:cNvSpPr/>
          <p:nvPr/>
        </p:nvSpPr>
        <p:spPr>
          <a:xfrm>
            <a:off x="8672400" y="296532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1" name="Прямая соединительная линия 32"/>
          <p:cNvSpPr/>
          <p:nvPr/>
        </p:nvSpPr>
        <p:spPr>
          <a:xfrm>
            <a:off x="8672400" y="274176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2" name="Прямая соединительная линия 33"/>
          <p:cNvSpPr/>
          <p:nvPr/>
        </p:nvSpPr>
        <p:spPr>
          <a:xfrm>
            <a:off x="839628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3" name="Прямая соединительная линия 34"/>
          <p:cNvSpPr/>
          <p:nvPr/>
        </p:nvSpPr>
        <p:spPr>
          <a:xfrm>
            <a:off x="861696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4" name="Полилиния 22"/>
          <p:cNvSpPr/>
          <p:nvPr/>
        </p:nvSpPr>
        <p:spPr>
          <a:xfrm>
            <a:off x="7716960" y="1025640"/>
            <a:ext cx="2106360" cy="2149200"/>
          </a:xfrm>
          <a:custGeom>
            <a:avLst/>
            <a:gdLst/>
            <a:ahLst/>
            <a:rect l="l" t="t" r="r" b="b"/>
            <a:pathLst>
              <a:path w="2438400" h="2149412">
                <a:moveTo>
                  <a:pt x="0" y="304800"/>
                </a:moveTo>
                <a:cubicBezTo>
                  <a:pt x="524163" y="1251527"/>
                  <a:pt x="1048327" y="2198255"/>
                  <a:pt x="1454727" y="2147455"/>
                </a:cubicBezTo>
                <a:cubicBezTo>
                  <a:pt x="1861127" y="2096655"/>
                  <a:pt x="2149763" y="1048327"/>
                  <a:pt x="2438400" y="0"/>
                </a:cubicBezTo>
              </a:path>
            </a:pathLst>
          </a:custGeom>
          <a:noFill/>
          <a:ln w="255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5" name="Полилиния 36"/>
          <p:cNvSpPr/>
          <p:nvPr/>
        </p:nvSpPr>
        <p:spPr>
          <a:xfrm rot="10800000">
            <a:off x="8049960" y="3227040"/>
            <a:ext cx="2104920" cy="2149560"/>
          </a:xfrm>
          <a:custGeom>
            <a:avLst/>
            <a:gdLst/>
            <a:ahLst/>
            <a:rect l="l" t="t" r="r" b="b"/>
            <a:pathLst>
              <a:path w="2438400" h="2149412">
                <a:moveTo>
                  <a:pt x="0" y="304800"/>
                </a:moveTo>
                <a:cubicBezTo>
                  <a:pt x="524163" y="1251527"/>
                  <a:pt x="1048327" y="2198255"/>
                  <a:pt x="1454727" y="2147455"/>
                </a:cubicBezTo>
                <a:cubicBezTo>
                  <a:pt x="1861127" y="2096655"/>
                  <a:pt x="2149763" y="1048327"/>
                  <a:pt x="2438400" y="0"/>
                </a:cubicBezTo>
              </a:path>
            </a:pathLst>
          </a:custGeom>
          <a:noFill/>
          <a:ln w="25560">
            <a:solidFill>
              <a:srgbClr val="00b05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Группа 1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67" name="Скругленный прямоугольник 2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68" name="Скругленный прямоугольник 3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69" name="Скругленный прямоугольник 3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70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71" name="TextBox 4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БОЛАМЫЗ!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72" name="TextBox 5" descr=""/>
          <p:cNvPicPr/>
          <p:nvPr/>
        </p:nvPicPr>
        <p:blipFill>
          <a:blip r:embed="rId3"/>
          <a:stretch/>
        </p:blipFill>
        <p:spPr>
          <a:xfrm>
            <a:off x="1414440" y="901800"/>
            <a:ext cx="10107720" cy="841320"/>
          </a:xfrm>
          <a:prstGeom prst="rect">
            <a:avLst/>
          </a:prstGeom>
          <a:ln w="0">
            <a:noFill/>
          </a:ln>
        </p:spPr>
      </p:pic>
      <p:grpSp>
        <p:nvGrpSpPr>
          <p:cNvPr id="73" name="Группа 23"/>
          <p:cNvGrpSpPr/>
          <p:nvPr/>
        </p:nvGrpSpPr>
        <p:grpSpPr>
          <a:xfrm>
            <a:off x="828720" y="1473120"/>
            <a:ext cx="596880" cy="592200"/>
            <a:chOff x="828720" y="1473120"/>
            <a:chExt cx="596880" cy="592200"/>
          </a:xfrm>
        </p:grpSpPr>
        <p:grpSp>
          <p:nvGrpSpPr>
            <p:cNvPr id="74" name="Овал 24"/>
            <p:cNvGrpSpPr/>
            <p:nvPr/>
          </p:nvGrpSpPr>
          <p:grpSpPr>
            <a:xfrm>
              <a:off x="828720" y="1492200"/>
              <a:ext cx="585720" cy="495360"/>
              <a:chOff x="828720" y="1492200"/>
              <a:chExt cx="585720" cy="495360"/>
            </a:xfrm>
          </p:grpSpPr>
          <p:pic>
            <p:nvPicPr>
              <p:cNvPr id="75" name="Овал 24" descr=""/>
              <p:cNvPicPr/>
              <p:nvPr/>
            </p:nvPicPr>
            <p:blipFill>
              <a:blip r:embed="rId4"/>
              <a:stretch/>
            </p:blipFill>
            <p:spPr>
              <a:xfrm>
                <a:off x="828720" y="1492200"/>
                <a:ext cx="585720" cy="49536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76" name=""/>
              <p:cNvSpPr/>
              <p:nvPr/>
            </p:nvSpPr>
            <p:spPr>
              <a:xfrm>
                <a:off x="927000" y="1574280"/>
                <a:ext cx="393840" cy="3337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pic>
          <p:nvPicPr>
            <p:cNvPr id="77" name="Прямоугольник 25" descr=""/>
            <p:cNvPicPr/>
            <p:nvPr/>
          </p:nvPicPr>
          <p:blipFill>
            <a:blip r:embed="rId5"/>
            <a:stretch/>
          </p:blipFill>
          <p:spPr>
            <a:xfrm>
              <a:off x="845640" y="1473120"/>
              <a:ext cx="579960" cy="59220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78" name="TextBox 6" descr=""/>
          <p:cNvPicPr/>
          <p:nvPr/>
        </p:nvPicPr>
        <p:blipFill>
          <a:blip r:embed="rId6"/>
          <a:stretch/>
        </p:blipFill>
        <p:spPr>
          <a:xfrm>
            <a:off x="476280" y="2425680"/>
            <a:ext cx="11161800" cy="3048120"/>
          </a:xfrm>
          <a:prstGeom prst="rect">
            <a:avLst/>
          </a:prstGeom>
          <a:ln w="0">
            <a:noFill/>
          </a:ln>
        </p:spPr>
      </p:pic>
      <p:pic>
        <p:nvPicPr>
          <p:cNvPr id="79" name="TextBox 1" descr=""/>
          <p:cNvPicPr/>
          <p:nvPr/>
        </p:nvPicPr>
        <p:blipFill>
          <a:blip r:embed="rId7"/>
          <a:stretch/>
        </p:blipFill>
        <p:spPr>
          <a:xfrm>
            <a:off x="689040" y="3011400"/>
            <a:ext cx="3376440" cy="549360"/>
          </a:xfrm>
          <a:prstGeom prst="rect">
            <a:avLst/>
          </a:prstGeom>
          <a:ln w="0">
            <a:noFill/>
          </a:ln>
        </p:spPr>
      </p:pic>
      <p:pic>
        <p:nvPicPr>
          <p:cNvPr id="80" name="TextBox 11" descr=""/>
          <p:cNvPicPr/>
          <p:nvPr/>
        </p:nvPicPr>
        <p:blipFill>
          <a:blip r:embed="rId8"/>
          <a:stretch/>
        </p:blipFill>
        <p:spPr>
          <a:xfrm>
            <a:off x="469800" y="2487600"/>
            <a:ext cx="3486240" cy="547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Группа 5"/>
          <p:cNvGrpSpPr/>
          <p:nvPr/>
        </p:nvGrpSpPr>
        <p:grpSpPr>
          <a:xfrm>
            <a:off x="171360" y="157320"/>
            <a:ext cx="4181400" cy="617400"/>
            <a:chOff x="171360" y="157320"/>
            <a:chExt cx="4181400" cy="617400"/>
          </a:xfrm>
        </p:grpSpPr>
        <p:sp>
          <p:nvSpPr>
            <p:cNvPr id="82" name="Скругленный прямоугольник 6"/>
            <p:cNvSpPr/>
            <p:nvPr/>
          </p:nvSpPr>
          <p:spPr>
            <a:xfrm>
              <a:off x="250920" y="181800"/>
              <a:ext cx="4101840" cy="52128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83" name="Скругленный прямоугольник 7"/>
            <p:cNvGrpSpPr/>
            <p:nvPr/>
          </p:nvGrpSpPr>
          <p:grpSpPr>
            <a:xfrm>
              <a:off x="171360" y="157320"/>
              <a:ext cx="997200" cy="617400"/>
              <a:chOff x="171360" y="157320"/>
              <a:chExt cx="997200" cy="617400"/>
            </a:xfrm>
          </p:grpSpPr>
          <p:pic>
            <p:nvPicPr>
              <p:cNvPr id="84" name="Скругленный прямоугольник 7" descr=""/>
              <p:cNvPicPr/>
              <p:nvPr/>
            </p:nvPicPr>
            <p:blipFill>
              <a:blip r:embed="rId2"/>
              <a:stretch/>
            </p:blipFill>
            <p:spPr>
              <a:xfrm>
                <a:off x="171360" y="157320"/>
                <a:ext cx="997200" cy="6174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85" name=""/>
              <p:cNvSpPr/>
              <p:nvPr/>
            </p:nvSpPr>
            <p:spPr>
              <a:xfrm>
                <a:off x="261720" y="207360"/>
                <a:ext cx="818280" cy="4705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86" name="TextBox 8"/>
            <p:cNvSpPr/>
            <p:nvPr/>
          </p:nvSpPr>
          <p:spPr>
            <a:xfrm>
              <a:off x="1283400" y="274320"/>
              <a:ext cx="30693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1-мысал 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cxnSp>
        <p:nvCxnSpPr>
          <p:cNvPr id="87" name="Прямая со стрелкой 5"/>
          <p:cNvCxnSpPr/>
          <p:nvPr/>
        </p:nvCxnSpPr>
        <p:spPr>
          <a:xfrm flipH="1" flipV="1">
            <a:off x="9752760" y="266040"/>
            <a:ext cx="27720" cy="553932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cxnSp>
        <p:nvCxnSpPr>
          <p:cNvPr id="88" name="Прямая со стрелкой 11"/>
          <p:cNvCxnSpPr/>
          <p:nvPr/>
        </p:nvCxnSpPr>
        <p:spPr>
          <a:xfrm>
            <a:off x="6690960" y="3282480"/>
            <a:ext cx="5404320" cy="108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sp>
        <p:nvSpPr>
          <p:cNvPr id="89" name="Прямая соединительная линия 13"/>
          <p:cNvSpPr/>
          <p:nvPr/>
        </p:nvSpPr>
        <p:spPr>
          <a:xfrm>
            <a:off x="9601200" y="35686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0" name="Прямая соединительная линия 15"/>
          <p:cNvSpPr/>
          <p:nvPr/>
        </p:nvSpPr>
        <p:spPr>
          <a:xfrm>
            <a:off x="9586800" y="282744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1" name="Прямая соединительная линия 16"/>
          <p:cNvSpPr/>
          <p:nvPr/>
        </p:nvSpPr>
        <p:spPr>
          <a:xfrm>
            <a:off x="9586800" y="262080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2" name="Прямая соединительная линия 17"/>
          <p:cNvSpPr/>
          <p:nvPr/>
        </p:nvSpPr>
        <p:spPr>
          <a:xfrm>
            <a:off x="9586800" y="247176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3" name="Прямая соединительная линия 18"/>
          <p:cNvSpPr/>
          <p:nvPr/>
        </p:nvSpPr>
        <p:spPr>
          <a:xfrm>
            <a:off x="9586800" y="22636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4" name="Прямая соединительная линия 19"/>
          <p:cNvSpPr/>
          <p:nvPr/>
        </p:nvSpPr>
        <p:spPr>
          <a:xfrm>
            <a:off x="9586800" y="208440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5" name="Прямая соединительная линия 20"/>
          <p:cNvSpPr/>
          <p:nvPr/>
        </p:nvSpPr>
        <p:spPr>
          <a:xfrm>
            <a:off x="9586800" y="18622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6" name="Прямая соединительная линия 21"/>
          <p:cNvSpPr/>
          <p:nvPr/>
        </p:nvSpPr>
        <p:spPr>
          <a:xfrm>
            <a:off x="9574200" y="166860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7" name="Прямая соединительная линия 22"/>
          <p:cNvSpPr/>
          <p:nvPr/>
        </p:nvSpPr>
        <p:spPr>
          <a:xfrm>
            <a:off x="9574200" y="144612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8" name="Прямая соединительная линия 23"/>
          <p:cNvSpPr/>
          <p:nvPr/>
        </p:nvSpPr>
        <p:spPr>
          <a:xfrm>
            <a:off x="9586800" y="117000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9" name="Прямая соединительная линия 24"/>
          <p:cNvSpPr/>
          <p:nvPr/>
        </p:nvSpPr>
        <p:spPr>
          <a:xfrm>
            <a:off x="9559800" y="8920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0" name="Прямая соединительная линия 25"/>
          <p:cNvSpPr/>
          <p:nvPr/>
        </p:nvSpPr>
        <p:spPr>
          <a:xfrm>
            <a:off x="9559800" y="6652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1" name="Прямая соединительная линия 26"/>
          <p:cNvSpPr/>
          <p:nvPr/>
        </p:nvSpPr>
        <p:spPr>
          <a:xfrm>
            <a:off x="9559800" y="46512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2" name="Прямая соединительная линия 27"/>
          <p:cNvSpPr/>
          <p:nvPr/>
        </p:nvSpPr>
        <p:spPr>
          <a:xfrm>
            <a:off x="9586800" y="30574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3" name="Прямая соединительная линия 28"/>
          <p:cNvSpPr/>
          <p:nvPr/>
        </p:nvSpPr>
        <p:spPr>
          <a:xfrm>
            <a:off x="9574200" y="377676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4" name="Прямая соединительная линия 29"/>
          <p:cNvSpPr/>
          <p:nvPr/>
        </p:nvSpPr>
        <p:spPr>
          <a:xfrm flipV="1">
            <a:off x="10169640" y="3282840"/>
            <a:ext cx="0" cy="2145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5" name="Прямая соединительная линия 31"/>
          <p:cNvSpPr/>
          <p:nvPr/>
        </p:nvSpPr>
        <p:spPr>
          <a:xfrm flipV="1">
            <a:off x="9920160" y="3282840"/>
            <a:ext cx="0" cy="2145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6" name="Прямая соединительная линия 32"/>
          <p:cNvSpPr/>
          <p:nvPr/>
        </p:nvSpPr>
        <p:spPr>
          <a:xfrm flipV="1">
            <a:off x="10418760" y="3282840"/>
            <a:ext cx="0" cy="2145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7" name="Прямая соединительная линия 33"/>
          <p:cNvSpPr/>
          <p:nvPr/>
        </p:nvSpPr>
        <p:spPr>
          <a:xfrm flipV="1">
            <a:off x="9559800" y="3282840"/>
            <a:ext cx="0" cy="2145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8" name="Прямая соединительная линия 34"/>
          <p:cNvSpPr/>
          <p:nvPr/>
        </p:nvSpPr>
        <p:spPr>
          <a:xfrm flipV="1">
            <a:off x="9255240" y="3265200"/>
            <a:ext cx="0" cy="2127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9" name="Прямая соединительная линия 35"/>
          <p:cNvSpPr/>
          <p:nvPr/>
        </p:nvSpPr>
        <p:spPr>
          <a:xfrm flipV="1">
            <a:off x="9018720" y="3288960"/>
            <a:ext cx="0" cy="2127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0" name="TextBox 36"/>
          <p:cNvSpPr/>
          <p:nvPr/>
        </p:nvSpPr>
        <p:spPr>
          <a:xfrm>
            <a:off x="11903760" y="3371760"/>
            <a:ext cx="27972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x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1" name="TextBox 38"/>
          <p:cNvSpPr/>
          <p:nvPr/>
        </p:nvSpPr>
        <p:spPr>
          <a:xfrm>
            <a:off x="9295560" y="96840"/>
            <a:ext cx="2840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y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2" name="TextBox 37"/>
          <p:cNvSpPr/>
          <p:nvPr/>
        </p:nvSpPr>
        <p:spPr>
          <a:xfrm>
            <a:off x="9295560" y="3592440"/>
            <a:ext cx="3664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-2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3" name="TextBox 40"/>
          <p:cNvSpPr/>
          <p:nvPr/>
        </p:nvSpPr>
        <p:spPr>
          <a:xfrm>
            <a:off x="9254520" y="2313000"/>
            <a:ext cx="2966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4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4" name="TextBox 41"/>
          <p:cNvSpPr/>
          <p:nvPr/>
        </p:nvSpPr>
        <p:spPr>
          <a:xfrm>
            <a:off x="9241560" y="1305000"/>
            <a:ext cx="2966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9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5" name="TextBox 42"/>
          <p:cNvSpPr/>
          <p:nvPr/>
        </p:nvSpPr>
        <p:spPr>
          <a:xfrm>
            <a:off x="9232920" y="708120"/>
            <a:ext cx="4125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11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6" name="Полилиния 43"/>
          <p:cNvSpPr/>
          <p:nvPr/>
        </p:nvSpPr>
        <p:spPr>
          <a:xfrm>
            <a:off x="9572760" y="582480"/>
            <a:ext cx="1482480" cy="2216160"/>
          </a:xfrm>
          <a:custGeom>
            <a:avLst/>
            <a:gdLst/>
            <a:ahLst/>
            <a:rect l="l" t="t" r="r" b="b"/>
            <a:pathLst>
              <a:path w="1482436" h="2216909">
                <a:moveTo>
                  <a:pt x="0" y="0"/>
                </a:moveTo>
                <a:cubicBezTo>
                  <a:pt x="299027" y="1100282"/>
                  <a:pt x="598054" y="2200564"/>
                  <a:pt x="845127" y="2216728"/>
                </a:cubicBezTo>
                <a:cubicBezTo>
                  <a:pt x="1092200" y="2232892"/>
                  <a:pt x="1287318" y="1164937"/>
                  <a:pt x="1482436" y="96982"/>
                </a:cubicBezTo>
              </a:path>
            </a:pathLst>
          </a:custGeom>
          <a:noFill/>
          <a:ln w="25560">
            <a:solidFill>
              <a:srgbClr val="7030a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7" name="Полилиния 46"/>
          <p:cNvSpPr/>
          <p:nvPr/>
        </p:nvSpPr>
        <p:spPr>
          <a:xfrm>
            <a:off x="8923320" y="1069920"/>
            <a:ext cx="1482840" cy="2216160"/>
          </a:xfrm>
          <a:custGeom>
            <a:avLst/>
            <a:gdLst/>
            <a:ahLst/>
            <a:rect l="l" t="t" r="r" b="b"/>
            <a:pathLst>
              <a:path w="1482436" h="2216909">
                <a:moveTo>
                  <a:pt x="0" y="0"/>
                </a:moveTo>
                <a:cubicBezTo>
                  <a:pt x="299027" y="1100282"/>
                  <a:pt x="598054" y="2200564"/>
                  <a:pt x="845127" y="2216728"/>
                </a:cubicBezTo>
                <a:cubicBezTo>
                  <a:pt x="1092200" y="2232892"/>
                  <a:pt x="1287318" y="1164937"/>
                  <a:pt x="1482436" y="96982"/>
                </a:cubicBezTo>
              </a:path>
            </a:pathLst>
          </a:custGeom>
          <a:noFill/>
          <a:ln w="255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8" name="Полилиния 47"/>
          <p:cNvSpPr/>
          <p:nvPr/>
        </p:nvSpPr>
        <p:spPr>
          <a:xfrm>
            <a:off x="7967520" y="1733400"/>
            <a:ext cx="1482840" cy="2216160"/>
          </a:xfrm>
          <a:custGeom>
            <a:avLst/>
            <a:gdLst/>
            <a:ahLst/>
            <a:rect l="l" t="t" r="r" b="b"/>
            <a:pathLst>
              <a:path w="1482436" h="2216909">
                <a:moveTo>
                  <a:pt x="0" y="0"/>
                </a:moveTo>
                <a:cubicBezTo>
                  <a:pt x="299027" y="1100282"/>
                  <a:pt x="598054" y="2200564"/>
                  <a:pt x="845127" y="2216728"/>
                </a:cubicBezTo>
                <a:cubicBezTo>
                  <a:pt x="1092200" y="2232892"/>
                  <a:pt x="1287318" y="1164937"/>
                  <a:pt x="1482436" y="96982"/>
                </a:cubicBezTo>
              </a:path>
            </a:pathLst>
          </a:custGeom>
          <a:noFill/>
          <a:ln w="25560">
            <a:solidFill>
              <a:srgbClr val="00cc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9" name="Прямая соединительная линия 2"/>
          <p:cNvSpPr/>
          <p:nvPr/>
        </p:nvSpPr>
        <p:spPr>
          <a:xfrm>
            <a:off x="2494080" y="3051000"/>
            <a:ext cx="1177920" cy="0"/>
          </a:xfrm>
          <a:prstGeom prst="line">
            <a:avLst/>
          </a:prstGeom>
          <a:ln w="28440">
            <a:solidFill>
              <a:srgbClr val="00b05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0" name="Прямая соединительная линия 42"/>
          <p:cNvSpPr/>
          <p:nvPr/>
        </p:nvSpPr>
        <p:spPr>
          <a:xfrm>
            <a:off x="2494080" y="3395520"/>
            <a:ext cx="1177920" cy="0"/>
          </a:xfrm>
          <a:prstGeom prst="line">
            <a:avLst/>
          </a:prstGeom>
          <a:ln w="28440">
            <a:solidFill>
              <a:srgbClr val="99009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1" name="Прямая соединительная линия 44"/>
          <p:cNvSpPr/>
          <p:nvPr/>
        </p:nvSpPr>
        <p:spPr>
          <a:xfrm>
            <a:off x="1617840" y="3778200"/>
            <a:ext cx="1177920" cy="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22" name="TextBox 1" descr=""/>
          <p:cNvPicPr/>
          <p:nvPr/>
        </p:nvPicPr>
        <p:blipFill>
          <a:blip r:embed="rId3"/>
          <a:stretch/>
        </p:blipFill>
        <p:spPr>
          <a:xfrm>
            <a:off x="347760" y="1133640"/>
            <a:ext cx="5387760" cy="1628640"/>
          </a:xfrm>
          <a:prstGeom prst="rect">
            <a:avLst/>
          </a:prstGeom>
          <a:ln w="0">
            <a:noFill/>
          </a:ln>
        </p:spPr>
      </p:pic>
      <p:pic>
        <p:nvPicPr>
          <p:cNvPr id="123" name="Таблица 9" descr=""/>
          <p:cNvPicPr/>
          <p:nvPr/>
        </p:nvPicPr>
        <p:blipFill>
          <a:blip r:embed="rId4"/>
          <a:stretch/>
        </p:blipFill>
        <p:spPr>
          <a:xfrm>
            <a:off x="360360" y="4675320"/>
            <a:ext cx="8131320" cy="1176120"/>
          </a:xfrm>
          <a:prstGeom prst="rect">
            <a:avLst/>
          </a:prstGeom>
          <a:ln w="0">
            <a:noFill/>
          </a:ln>
        </p:spPr>
      </p:pic>
      <p:sp>
        <p:nvSpPr>
          <p:cNvPr id="124" name="Прямая соединительная линия 45"/>
          <p:cNvSpPr/>
          <p:nvPr/>
        </p:nvSpPr>
        <p:spPr>
          <a:xfrm flipV="1">
            <a:off x="8769240" y="3288960"/>
            <a:ext cx="0" cy="2127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5" name="Прямая соединительная линия 48"/>
          <p:cNvSpPr/>
          <p:nvPr/>
        </p:nvSpPr>
        <p:spPr>
          <a:xfrm>
            <a:off x="9574200" y="397044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6" name="TextBox 37"/>
          <p:cNvSpPr/>
          <p:nvPr/>
        </p:nvSpPr>
        <p:spPr>
          <a:xfrm>
            <a:off x="9205200" y="3786120"/>
            <a:ext cx="3664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-3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7" name="TextBox 37"/>
          <p:cNvSpPr/>
          <p:nvPr/>
        </p:nvSpPr>
        <p:spPr>
          <a:xfrm>
            <a:off x="8562960" y="3497400"/>
            <a:ext cx="3664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-4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8" name="Овал 10"/>
          <p:cNvSpPr/>
          <p:nvPr/>
        </p:nvSpPr>
        <p:spPr>
          <a:xfrm>
            <a:off x="8751960" y="3890880"/>
            <a:ext cx="110880" cy="11916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7800" bIns="37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9" name="Овал 12"/>
          <p:cNvSpPr/>
          <p:nvPr/>
        </p:nvSpPr>
        <p:spPr>
          <a:xfrm>
            <a:off x="10368000" y="2735280"/>
            <a:ext cx="104760" cy="9216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18720" bIns="1872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30" name="TextBox 14" descr=""/>
          <p:cNvPicPr/>
          <p:nvPr/>
        </p:nvPicPr>
        <p:blipFill>
          <a:blip r:embed="rId5"/>
          <a:stretch/>
        </p:blipFill>
        <p:spPr>
          <a:xfrm>
            <a:off x="347760" y="2901960"/>
            <a:ext cx="5997600" cy="1322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Группа 5"/>
          <p:cNvGrpSpPr/>
          <p:nvPr/>
        </p:nvGrpSpPr>
        <p:grpSpPr>
          <a:xfrm>
            <a:off x="171360" y="157320"/>
            <a:ext cx="4181400" cy="617400"/>
            <a:chOff x="171360" y="157320"/>
            <a:chExt cx="4181400" cy="617400"/>
          </a:xfrm>
        </p:grpSpPr>
        <p:sp>
          <p:nvSpPr>
            <p:cNvPr id="132" name="Скругленный прямоугольник 6"/>
            <p:cNvSpPr/>
            <p:nvPr/>
          </p:nvSpPr>
          <p:spPr>
            <a:xfrm>
              <a:off x="250920" y="181800"/>
              <a:ext cx="4101840" cy="52128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133" name="Скругленный прямоугольник 7"/>
            <p:cNvGrpSpPr/>
            <p:nvPr/>
          </p:nvGrpSpPr>
          <p:grpSpPr>
            <a:xfrm>
              <a:off x="171360" y="157320"/>
              <a:ext cx="997200" cy="617400"/>
              <a:chOff x="171360" y="157320"/>
              <a:chExt cx="997200" cy="617400"/>
            </a:xfrm>
          </p:grpSpPr>
          <p:pic>
            <p:nvPicPr>
              <p:cNvPr id="134" name="Скругленный прямоугольник 7" descr=""/>
              <p:cNvPicPr/>
              <p:nvPr/>
            </p:nvPicPr>
            <p:blipFill>
              <a:blip r:embed="rId2"/>
              <a:stretch/>
            </p:blipFill>
            <p:spPr>
              <a:xfrm>
                <a:off x="171360" y="157320"/>
                <a:ext cx="997200" cy="6174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135" name=""/>
              <p:cNvSpPr/>
              <p:nvPr/>
            </p:nvSpPr>
            <p:spPr>
              <a:xfrm>
                <a:off x="261720" y="207360"/>
                <a:ext cx="818280" cy="4705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36" name="TextBox 8"/>
            <p:cNvSpPr/>
            <p:nvPr/>
          </p:nvSpPr>
          <p:spPr>
            <a:xfrm>
              <a:off x="1283400" y="274320"/>
              <a:ext cx="30693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2-мысал 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cxnSp>
        <p:nvCxnSpPr>
          <p:cNvPr id="137" name="Прямая со стрелкой 5"/>
          <p:cNvCxnSpPr/>
          <p:nvPr/>
        </p:nvCxnSpPr>
        <p:spPr>
          <a:xfrm flipH="1" flipV="1">
            <a:off x="9752760" y="266040"/>
            <a:ext cx="27720" cy="553932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triangle" w="med"/>
          </a:ln>
        </p:spPr>
      </p:cxnSp>
      <p:cxnSp>
        <p:nvCxnSpPr>
          <p:cNvPr id="138" name="Прямая со стрелкой 11"/>
          <p:cNvCxnSpPr/>
          <p:nvPr/>
        </p:nvCxnSpPr>
        <p:spPr>
          <a:xfrm>
            <a:off x="6690960" y="3282480"/>
            <a:ext cx="5404320" cy="108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sp>
        <p:nvSpPr>
          <p:cNvPr id="139" name="Прямая соединительная линия 13"/>
          <p:cNvSpPr/>
          <p:nvPr/>
        </p:nvSpPr>
        <p:spPr>
          <a:xfrm>
            <a:off x="9601200" y="35686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0" name="Прямая соединительная линия 15"/>
          <p:cNvSpPr/>
          <p:nvPr/>
        </p:nvSpPr>
        <p:spPr>
          <a:xfrm>
            <a:off x="9586800" y="282744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1" name="Прямая соединительная линия 16"/>
          <p:cNvSpPr/>
          <p:nvPr/>
        </p:nvSpPr>
        <p:spPr>
          <a:xfrm>
            <a:off x="9586800" y="262080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2" name="Прямая соединительная линия 17"/>
          <p:cNvSpPr/>
          <p:nvPr/>
        </p:nvSpPr>
        <p:spPr>
          <a:xfrm>
            <a:off x="9586800" y="247176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3" name="Прямая соединительная линия 18"/>
          <p:cNvSpPr/>
          <p:nvPr/>
        </p:nvSpPr>
        <p:spPr>
          <a:xfrm>
            <a:off x="9586800" y="22636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4" name="Прямая соединительная линия 19"/>
          <p:cNvSpPr/>
          <p:nvPr/>
        </p:nvSpPr>
        <p:spPr>
          <a:xfrm>
            <a:off x="9586800" y="208440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5" name="Прямая соединительная линия 20"/>
          <p:cNvSpPr/>
          <p:nvPr/>
        </p:nvSpPr>
        <p:spPr>
          <a:xfrm>
            <a:off x="9586800" y="18622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6" name="Прямая соединительная линия 21"/>
          <p:cNvSpPr/>
          <p:nvPr/>
        </p:nvSpPr>
        <p:spPr>
          <a:xfrm>
            <a:off x="9574200" y="166860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7" name="Прямая соединительная линия 22"/>
          <p:cNvSpPr/>
          <p:nvPr/>
        </p:nvSpPr>
        <p:spPr>
          <a:xfrm>
            <a:off x="9574200" y="144612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8" name="Прямая соединительная линия 23"/>
          <p:cNvSpPr/>
          <p:nvPr/>
        </p:nvSpPr>
        <p:spPr>
          <a:xfrm>
            <a:off x="9586800" y="117000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9" name="Прямая соединительная линия 24"/>
          <p:cNvSpPr/>
          <p:nvPr/>
        </p:nvSpPr>
        <p:spPr>
          <a:xfrm>
            <a:off x="9559800" y="8920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0" name="Прямая соединительная линия 25"/>
          <p:cNvSpPr/>
          <p:nvPr/>
        </p:nvSpPr>
        <p:spPr>
          <a:xfrm>
            <a:off x="9559800" y="6652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1" name="Прямая соединительная линия 26"/>
          <p:cNvSpPr/>
          <p:nvPr/>
        </p:nvSpPr>
        <p:spPr>
          <a:xfrm>
            <a:off x="9559800" y="46512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2" name="Прямая соединительная линия 27"/>
          <p:cNvSpPr/>
          <p:nvPr/>
        </p:nvSpPr>
        <p:spPr>
          <a:xfrm>
            <a:off x="9586800" y="305748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3" name="Прямая соединительная линия 28"/>
          <p:cNvSpPr/>
          <p:nvPr/>
        </p:nvSpPr>
        <p:spPr>
          <a:xfrm>
            <a:off x="9574200" y="377676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4" name="Прямая соединительная линия 29"/>
          <p:cNvSpPr/>
          <p:nvPr/>
        </p:nvSpPr>
        <p:spPr>
          <a:xfrm flipV="1">
            <a:off x="10169640" y="3282840"/>
            <a:ext cx="0" cy="2145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5" name="Прямая соединительная линия 31"/>
          <p:cNvSpPr/>
          <p:nvPr/>
        </p:nvSpPr>
        <p:spPr>
          <a:xfrm flipV="1">
            <a:off x="9920160" y="3282840"/>
            <a:ext cx="0" cy="2145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6" name="Прямая соединительная линия 32"/>
          <p:cNvSpPr/>
          <p:nvPr/>
        </p:nvSpPr>
        <p:spPr>
          <a:xfrm flipV="1">
            <a:off x="10418760" y="3282840"/>
            <a:ext cx="0" cy="2145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7" name="Прямая соединительная линия 33"/>
          <p:cNvSpPr/>
          <p:nvPr/>
        </p:nvSpPr>
        <p:spPr>
          <a:xfrm flipV="1">
            <a:off x="9559800" y="3282840"/>
            <a:ext cx="0" cy="2145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8" name="Прямая соединительная линия 34"/>
          <p:cNvSpPr/>
          <p:nvPr/>
        </p:nvSpPr>
        <p:spPr>
          <a:xfrm flipV="1">
            <a:off x="9255240" y="3265200"/>
            <a:ext cx="0" cy="2127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9" name="Прямая соединительная линия 35"/>
          <p:cNvSpPr/>
          <p:nvPr/>
        </p:nvSpPr>
        <p:spPr>
          <a:xfrm flipV="1">
            <a:off x="9018720" y="3288960"/>
            <a:ext cx="0" cy="2127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0" name="TextBox 36"/>
          <p:cNvSpPr/>
          <p:nvPr/>
        </p:nvSpPr>
        <p:spPr>
          <a:xfrm>
            <a:off x="11903760" y="3371760"/>
            <a:ext cx="27972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x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1" name="TextBox 38"/>
          <p:cNvSpPr/>
          <p:nvPr/>
        </p:nvSpPr>
        <p:spPr>
          <a:xfrm>
            <a:off x="9295560" y="96840"/>
            <a:ext cx="2840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y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2" name="TextBox 37"/>
          <p:cNvSpPr/>
          <p:nvPr/>
        </p:nvSpPr>
        <p:spPr>
          <a:xfrm>
            <a:off x="9295560" y="3592440"/>
            <a:ext cx="3664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-2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3" name="TextBox 40"/>
          <p:cNvSpPr/>
          <p:nvPr/>
        </p:nvSpPr>
        <p:spPr>
          <a:xfrm>
            <a:off x="9254520" y="2313000"/>
            <a:ext cx="2966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4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4" name="TextBox 41"/>
          <p:cNvSpPr/>
          <p:nvPr/>
        </p:nvSpPr>
        <p:spPr>
          <a:xfrm>
            <a:off x="9241560" y="1305000"/>
            <a:ext cx="2966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9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5" name="TextBox 42"/>
          <p:cNvSpPr/>
          <p:nvPr/>
        </p:nvSpPr>
        <p:spPr>
          <a:xfrm>
            <a:off x="9232920" y="708120"/>
            <a:ext cx="4125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11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6" name="Полилиния 43"/>
          <p:cNvSpPr/>
          <p:nvPr/>
        </p:nvSpPr>
        <p:spPr>
          <a:xfrm>
            <a:off x="9280440" y="266760"/>
            <a:ext cx="1482840" cy="2216160"/>
          </a:xfrm>
          <a:custGeom>
            <a:avLst/>
            <a:gdLst/>
            <a:ahLst/>
            <a:rect l="l" t="t" r="r" b="b"/>
            <a:pathLst>
              <a:path w="1482436" h="2216909">
                <a:moveTo>
                  <a:pt x="0" y="0"/>
                </a:moveTo>
                <a:cubicBezTo>
                  <a:pt x="299027" y="1100282"/>
                  <a:pt x="598054" y="2200564"/>
                  <a:pt x="845127" y="2216728"/>
                </a:cubicBezTo>
                <a:cubicBezTo>
                  <a:pt x="1092200" y="2232892"/>
                  <a:pt x="1287318" y="1164937"/>
                  <a:pt x="1482436" y="96982"/>
                </a:cubicBezTo>
              </a:path>
            </a:pathLst>
          </a:custGeom>
          <a:noFill/>
          <a:ln w="25560">
            <a:solidFill>
              <a:srgbClr val="7030a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7" name="Полилиния 46"/>
          <p:cNvSpPr/>
          <p:nvPr/>
        </p:nvSpPr>
        <p:spPr>
          <a:xfrm>
            <a:off x="8923320" y="1069920"/>
            <a:ext cx="1482840" cy="2216160"/>
          </a:xfrm>
          <a:custGeom>
            <a:avLst/>
            <a:gdLst/>
            <a:ahLst/>
            <a:rect l="l" t="t" r="r" b="b"/>
            <a:pathLst>
              <a:path w="1482436" h="2216909">
                <a:moveTo>
                  <a:pt x="0" y="0"/>
                </a:moveTo>
                <a:cubicBezTo>
                  <a:pt x="299027" y="1100282"/>
                  <a:pt x="598054" y="2200564"/>
                  <a:pt x="845127" y="2216728"/>
                </a:cubicBezTo>
                <a:cubicBezTo>
                  <a:pt x="1092200" y="2232892"/>
                  <a:pt x="1287318" y="1164937"/>
                  <a:pt x="1482436" y="96982"/>
                </a:cubicBezTo>
              </a:path>
            </a:pathLst>
          </a:custGeom>
          <a:noFill/>
          <a:ln w="255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8" name="Полилиния 47"/>
          <p:cNvSpPr/>
          <p:nvPr/>
        </p:nvSpPr>
        <p:spPr>
          <a:xfrm rot="10800000">
            <a:off x="8948880" y="3591000"/>
            <a:ext cx="1482480" cy="2216160"/>
          </a:xfrm>
          <a:custGeom>
            <a:avLst/>
            <a:gdLst/>
            <a:ahLst/>
            <a:rect l="l" t="t" r="r" b="b"/>
            <a:pathLst>
              <a:path w="1482436" h="2216909">
                <a:moveTo>
                  <a:pt x="0" y="0"/>
                </a:moveTo>
                <a:cubicBezTo>
                  <a:pt x="299027" y="1100282"/>
                  <a:pt x="598054" y="2200564"/>
                  <a:pt x="845127" y="2216728"/>
                </a:cubicBezTo>
                <a:cubicBezTo>
                  <a:pt x="1092200" y="2232892"/>
                  <a:pt x="1287318" y="1164937"/>
                  <a:pt x="1482436" y="96982"/>
                </a:cubicBezTo>
              </a:path>
            </a:pathLst>
          </a:custGeom>
          <a:noFill/>
          <a:ln w="25560">
            <a:solidFill>
              <a:srgbClr val="00cc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9" name="Прямая соединительная линия 2"/>
          <p:cNvSpPr/>
          <p:nvPr/>
        </p:nvSpPr>
        <p:spPr>
          <a:xfrm>
            <a:off x="2494080" y="3051000"/>
            <a:ext cx="1177920" cy="0"/>
          </a:xfrm>
          <a:prstGeom prst="line">
            <a:avLst/>
          </a:prstGeom>
          <a:ln w="28440">
            <a:solidFill>
              <a:srgbClr val="00b05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0" name="Прямая соединительная линия 42"/>
          <p:cNvSpPr/>
          <p:nvPr/>
        </p:nvSpPr>
        <p:spPr>
          <a:xfrm>
            <a:off x="2494080" y="3395520"/>
            <a:ext cx="1177920" cy="0"/>
          </a:xfrm>
          <a:prstGeom prst="line">
            <a:avLst/>
          </a:prstGeom>
          <a:ln w="28440">
            <a:solidFill>
              <a:srgbClr val="990099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1" name="Прямая соединительная линия 44"/>
          <p:cNvSpPr/>
          <p:nvPr/>
        </p:nvSpPr>
        <p:spPr>
          <a:xfrm>
            <a:off x="1617840" y="3778200"/>
            <a:ext cx="1177920" cy="0"/>
          </a:xfrm>
          <a:prstGeom prst="line">
            <a:avLst/>
          </a:prstGeom>
          <a:ln w="2844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72" name="TextBox 1" descr=""/>
          <p:cNvPicPr/>
          <p:nvPr/>
        </p:nvPicPr>
        <p:blipFill>
          <a:blip r:embed="rId3"/>
          <a:stretch/>
        </p:blipFill>
        <p:spPr>
          <a:xfrm>
            <a:off x="347760" y="1133640"/>
            <a:ext cx="5387760" cy="1628640"/>
          </a:xfrm>
          <a:prstGeom prst="rect">
            <a:avLst/>
          </a:prstGeom>
          <a:ln w="0">
            <a:noFill/>
          </a:ln>
        </p:spPr>
      </p:pic>
      <p:pic>
        <p:nvPicPr>
          <p:cNvPr id="173" name="Таблица 9" descr=""/>
          <p:cNvPicPr/>
          <p:nvPr/>
        </p:nvPicPr>
        <p:blipFill>
          <a:blip r:embed="rId4"/>
          <a:stretch/>
        </p:blipFill>
        <p:spPr>
          <a:xfrm>
            <a:off x="360360" y="4675320"/>
            <a:ext cx="6510240" cy="1176120"/>
          </a:xfrm>
          <a:prstGeom prst="rect">
            <a:avLst/>
          </a:prstGeom>
          <a:ln w="0">
            <a:noFill/>
          </a:ln>
        </p:spPr>
      </p:pic>
      <p:sp>
        <p:nvSpPr>
          <p:cNvPr id="174" name="Прямая соединительная линия 45"/>
          <p:cNvSpPr/>
          <p:nvPr/>
        </p:nvSpPr>
        <p:spPr>
          <a:xfrm flipV="1">
            <a:off x="8769240" y="3288960"/>
            <a:ext cx="0" cy="2127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5" name="Прямая соединительная линия 48"/>
          <p:cNvSpPr/>
          <p:nvPr/>
        </p:nvSpPr>
        <p:spPr>
          <a:xfrm>
            <a:off x="9574200" y="3970440"/>
            <a:ext cx="193680" cy="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6" name="TextBox 37"/>
          <p:cNvSpPr/>
          <p:nvPr/>
        </p:nvSpPr>
        <p:spPr>
          <a:xfrm>
            <a:off x="9205200" y="3786120"/>
            <a:ext cx="3664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-3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7" name="TextBox 37"/>
          <p:cNvSpPr/>
          <p:nvPr/>
        </p:nvSpPr>
        <p:spPr>
          <a:xfrm>
            <a:off x="8562960" y="3497400"/>
            <a:ext cx="3664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-4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8" name="Овал 10"/>
          <p:cNvSpPr/>
          <p:nvPr/>
        </p:nvSpPr>
        <p:spPr>
          <a:xfrm>
            <a:off x="9526680" y="3533760"/>
            <a:ext cx="110880" cy="11736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36720" bIns="3672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9" name="Овал 12"/>
          <p:cNvSpPr/>
          <p:nvPr/>
        </p:nvSpPr>
        <p:spPr>
          <a:xfrm>
            <a:off x="10066320" y="2425680"/>
            <a:ext cx="103320" cy="9216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18720" bIns="1872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0" name="TextBox 37"/>
          <p:cNvSpPr/>
          <p:nvPr/>
        </p:nvSpPr>
        <p:spPr>
          <a:xfrm>
            <a:off x="9329040" y="3371760"/>
            <a:ext cx="3664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-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1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1" name="TextBox 40"/>
          <p:cNvSpPr/>
          <p:nvPr/>
        </p:nvSpPr>
        <p:spPr>
          <a:xfrm>
            <a:off x="10024200" y="3381480"/>
            <a:ext cx="2966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  <a:ea typeface="Arial"/>
              </a:rPr>
              <a:t>2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82" name="TextBox 53" descr=""/>
          <p:cNvPicPr/>
          <p:nvPr/>
        </p:nvPicPr>
        <p:blipFill>
          <a:blip r:embed="rId5"/>
          <a:stretch/>
        </p:blipFill>
        <p:spPr>
          <a:xfrm>
            <a:off x="189000" y="2871720"/>
            <a:ext cx="5999040" cy="1322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Прямоугольник 47"/>
          <p:cNvSpPr/>
          <p:nvPr/>
        </p:nvSpPr>
        <p:spPr>
          <a:xfrm>
            <a:off x="439560" y="274680"/>
            <a:ext cx="4478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imes New Roman"/>
                <a:ea typeface="Tahoma"/>
              </a:rPr>
              <a:t>Қорытынды: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84" name="Рисунок 70" descr=""/>
          <p:cNvPicPr/>
          <p:nvPr/>
        </p:nvPicPr>
        <p:blipFill>
          <a:blip r:embed="rId1"/>
          <a:stretch/>
        </p:blipFill>
        <p:spPr>
          <a:xfrm>
            <a:off x="8670960" y="2359080"/>
            <a:ext cx="3521160" cy="4322880"/>
          </a:xfrm>
          <a:prstGeom prst="rect">
            <a:avLst/>
          </a:prstGeom>
          <a:ln w="0">
            <a:noFill/>
          </a:ln>
        </p:spPr>
      </p:pic>
      <p:sp>
        <p:nvSpPr>
          <p:cNvPr id="185" name="Прямоугольник 1"/>
          <p:cNvSpPr/>
          <p:nvPr/>
        </p:nvSpPr>
        <p:spPr>
          <a:xfrm>
            <a:off x="5273640" y="1084320"/>
            <a:ext cx="44784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Фукцияларды түрлендіруді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6" name="Прямоугольник 2"/>
          <p:cNvSpPr/>
          <p:nvPr/>
        </p:nvSpPr>
        <p:spPr>
          <a:xfrm>
            <a:off x="439560" y="955800"/>
            <a:ext cx="10739520" cy="399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 білдім</a:t>
            </a:r>
            <a:r>
              <a:rPr b="0" lang="en-US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, </a:t>
            </a: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нені үйрендім</a:t>
            </a:r>
            <a:r>
              <a:rPr b="0" lang="en-US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?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 түсініксіз ?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Немен жұмыс жасау қажет?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7" name="Прямоугольник 5"/>
          <p:cNvSpPr/>
          <p:nvPr/>
        </p:nvSpPr>
        <p:spPr>
          <a:xfrm>
            <a:off x="5280480" y="1828800"/>
            <a:ext cx="31197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Кесте құруды, мәнін табуды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transition spd="med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2022-09-05T02:41:09Z</dcterms:created>
  <dc:creator>User</dc:creator>
  <dc:description/>
  <dc:language>ru-RU</dc:language>
  <cp:lastModifiedBy>ACER</cp:lastModifiedBy>
  <dcterms:modified xsi:type="dcterms:W3CDTF">2024-02-09T02:02:43Z</dcterms:modified>
  <cp:revision>132</cp:revision>
  <dc:subject/>
  <dc:title>Действительные числа</dc:title>
</cp:coreProperties>
</file>