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871057"/>
              </p:ext>
            </p:extLst>
          </p:nvPr>
        </p:nvGraphicFramePr>
        <p:xfrm>
          <a:off x="10288" y="0"/>
          <a:ext cx="9144000" cy="7072151"/>
        </p:xfrm>
        <a:graphic>
          <a:graphicData uri="http://schemas.openxmlformats.org/drawingml/2006/table">
            <a:tbl>
              <a:tblPr firstRow="1" firstCol="1" bandRow="1"/>
              <a:tblGrid>
                <a:gridCol w="2185448"/>
                <a:gridCol w="6958552"/>
              </a:tblGrid>
              <a:tr h="4120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Пән/Сынып: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сынып Алгебра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</a:tr>
              <a:tr h="7847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 аптаның нешінші сабағы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сабақ  4</a:t>
                      </a:r>
                      <a:r>
                        <a:rPr lang="kk-KZ" sz="1800" b="1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тоқсан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3636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Тарау немесе бөлім атауы: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Теңсіздіктер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  <a:tr h="9554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тақырыбы: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Квадрат</a:t>
                      </a:r>
                      <a:r>
                        <a:rPr lang="kk-KZ" sz="2400" b="1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теңсіздікті квадраттық функцияның графигі арқылы шығару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13190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мақсаты: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kumimoji="0" lang="kk-KZ" sz="2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8.4.2.8. Квадрат теңсіздіктерді </a:t>
                      </a:r>
                      <a:r>
                        <a:rPr kumimoji="0" lang="en-US" sz="2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k-KZ" sz="2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шешу</a:t>
                      </a:r>
                      <a:endParaRPr lang="ru-RU" sz="20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  <a:tr h="29952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 критерийі: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b="1" i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Квадрат теңсіздіктерді квадраттық функцияның графигі арқылы шешу алгоритмін біледі;</a:t>
                      </a:r>
                      <a:endParaRPr lang="en-GB" sz="2400" b="1" i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  <a:p>
                      <a:endParaRPr lang="ru-RU" sz="2400" b="1" i="1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28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5496" y="612845"/>
                <a:ext cx="8928992" cy="5732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8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Бір</a:t>
                </a:r>
                <a:r>
                  <a:rPr lang="ru-RU" sz="28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айнымалысы</a:t>
                </a:r>
                <a:r>
                  <a:rPr lang="ru-RU" sz="28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бар </a:t>
                </a:r>
                <a:r>
                  <a:rPr lang="ru-RU" sz="2800" b="1" dirty="0" err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екінші</a:t>
                </a:r>
                <a:r>
                  <a:rPr lang="ru-RU" sz="28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дәрежелі</a:t>
                </a:r>
                <a:r>
                  <a:rPr lang="ru-RU" sz="28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теңсіздікті</a:t>
                </a:r>
                <a:r>
                  <a:rPr lang="ru-RU" sz="28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шешу</a:t>
                </a:r>
                <a:r>
                  <a:rPr lang="ru-RU" sz="28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алгоритмі</a:t>
                </a:r>
                <a:endParaRPr lang="ru-RU" sz="28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1.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Теңсіздікті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8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&gt;0 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&lt;0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түріне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келтіру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2. 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y=a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8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функциясын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қарастырамыз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3. Парабола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тармақтарының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бағытын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анықтау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4.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Параболаның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ох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осін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қиятын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нүктелерін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анықтау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=0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теңдеуін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шешіп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және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табамыз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5.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y=a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схемалық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графигін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саламыз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6. 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y&gt;0 (y&lt;0)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болатындай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параболаның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бөлігін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көрсетеміз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7. Абсцисса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осінен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y&gt;0 (y&lt;0)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болатындай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х-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тің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мәнін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көрсетеміз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8.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Аралықпен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жауабын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жазу</a:t>
                </a:r>
                <a:endParaRPr lang="ru-RU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612845"/>
                <a:ext cx="8928992" cy="5732851"/>
              </a:xfrm>
              <a:prstGeom prst="rect">
                <a:avLst/>
              </a:prstGeom>
              <a:blipFill rotWithShape="1">
                <a:blip r:embed="rId2"/>
                <a:stretch>
                  <a:fillRect l="-1433" t="-1064" b="-21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419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52032" y="461816"/>
                <a:ext cx="8856984" cy="47993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1 есеп</a:t>
                </a:r>
              </a:p>
              <a:p>
                <a:r>
                  <a:rPr lang="kk-KZ" sz="2000" i="1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kk-KZ" sz="2000" b="0" i="1" smtClean="0"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000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ru-RU" sz="2000" i="1" dirty="0" smtClean="0"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ru-RU" sz="20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</m:oMath>
                </a14:m>
                <a:r>
                  <a:rPr lang="ru-RU" sz="2000" i="1" dirty="0" smtClean="0">
                    <a:latin typeface="Times New Roman" pitchFamily="18" charset="0"/>
                    <a:cs typeface="Times New Roman" pitchFamily="18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ru-RU" sz="200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kk-KZ" sz="2000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kk-KZ" sz="2000" b="0" i="1" dirty="0" smtClean="0">
                  <a:latin typeface="Times New Roman" pitchFamily="18" charset="0"/>
                  <a:ea typeface="Cambria Math"/>
                </a:endParaRPr>
              </a:p>
              <a:p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i="1" dirty="0" smtClean="0">
                    <a:latin typeface="Times New Roman" pitchFamily="18" charset="0"/>
                    <a:cs typeface="Times New Roman" pitchFamily="18" charset="0"/>
                  </a:rPr>
                  <a:t>1. 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y=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ru-RU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ru-RU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</m:oMath>
                </a14:m>
                <a:r>
                  <a:rPr lang="ru-RU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квадраттық 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функциясын 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қарастырамыз</a:t>
                </a:r>
              </a:p>
              <a:p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2. а</a:t>
                </a:r>
                <a:r>
                  <a:rPr lang="en-US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  <m:r>
                      <a:rPr lang="kk-KZ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&gt;</m:t>
                    </m:r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0 параболаның тармақтары жоғары қарайды.</m:t>
                    </m:r>
                  </m:oMath>
                </a14:m>
                <a:endParaRPr lang="kk-KZ" sz="2000" b="0" i="1" dirty="0" smtClean="0">
                  <a:solidFill>
                    <a:prstClr val="black"/>
                  </a:solidFill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r>
                  <a:rPr lang="kk-KZ" sz="2000" b="0" i="1" dirty="0" smtClean="0">
                    <a:solidFill>
                      <a:prstClr val="black"/>
                    </a:solidFill>
                    <a:latin typeface="Times New Roman" pitchFamily="18" charset="0"/>
                    <a:ea typeface="Cambria Math"/>
                    <a:cs typeface="Times New Roman" pitchFamily="18" charset="0"/>
                  </a:rPr>
                  <a:t>3,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00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000" i="0">
                            <a:solidFill>
                              <a:prstClr val="black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000" i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000" i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ru-RU" sz="20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ru-RU" sz="2000" i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</m:oMath>
                </a14:m>
                <a:r>
                  <a:rPr lang="ru-RU" sz="20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  <a:r>
                  <a:rPr lang="en-US" sz="2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2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kk-KZ" sz="2000" b="0" dirty="0" smtClean="0">
                  <a:solidFill>
                    <a:prstClr val="black"/>
                  </a:solidFill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r>
                  <a:rPr lang="ru-RU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</m:oMath>
                </a14:m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r>
                      <a:rPr lang="kk-KZ" sz="2000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(−1)∙2=9</m:t>
                    </m:r>
                  </m:oMath>
                </a14:m>
                <a:endParaRPr lang="en-US" sz="20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000" b="0" i="1" dirty="0" smtClean="0">
                            <a:latin typeface="Cambria Math"/>
                            <a:cs typeface="Times New Roman" pitchFamily="18" charset="0"/>
                          </a:rPr>
                          <m:t>х</m:t>
                        </m:r>
                      </m:e>
                      <m:sub>
                        <m:r>
                          <a:rPr lang="kk-KZ" sz="2000" b="0" i="1" dirty="0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latin typeface="Cambria Math"/>
                            <a:cs typeface="Times New Roman" pitchFamily="18" charset="0"/>
                          </a:rPr>
                          <m:t>1+</m:t>
                        </m:r>
                        <m:rad>
                          <m:radPr>
                            <m:degHide m:val="on"/>
                            <m:ctrlPr>
                              <a:rPr lang="en-US" sz="2000" b="0" i="1" dirty="0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dirty="0" smtClean="0">
                                <a:latin typeface="Cambria Math"/>
                                <a:cs typeface="Times New Roman" pitchFamily="18" charset="0"/>
                              </a:rPr>
                              <m:t>9</m:t>
                            </m:r>
                          </m:e>
                        </m:rad>
                      </m:num>
                      <m:den>
                        <m:r>
                          <a:rPr lang="en-US" sz="2000" b="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sz="2000" b="0" i="1" dirty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∙2</m:t>
                        </m:r>
                      </m:den>
                    </m:f>
                  </m:oMath>
                </a14:m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000" b="0" i="1" dirty="0" smtClean="0"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=1;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  <m:r>
                          <a:rPr lang="en-US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2000" i="1" dirty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i="1" dirty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9</m:t>
                            </m:r>
                          </m:e>
                        </m:rad>
                      </m:num>
                      <m:den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∙2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ru-RU" sz="2000" dirty="0">
                    <a:solidFill>
                      <a:prstClr val="black"/>
                    </a:solidFill>
                    <a:ea typeface="Cambria Math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; </a:t>
                </a:r>
              </a:p>
              <a:p>
                <a:endParaRPr lang="en-US" sz="20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0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0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0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0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kk-KZ" sz="2000" i="1" dirty="0" smtClean="0">
                    <a:latin typeface="Times New Roman" pitchFamily="18" charset="0"/>
                    <a:cs typeface="Times New Roman" pitchFamily="18" charset="0"/>
                  </a:rPr>
                  <a:t>Жауабы: х </a:t>
                </a:r>
                <a14:m>
                  <m:oMath xmlns:m="http://schemas.openxmlformats.org/officeDocument/2006/math">
                    <m:r>
                      <a:rPr lang="kk-KZ" sz="20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kk-KZ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kk-KZ" sz="20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kk-KZ" sz="20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kk-KZ" sz="20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kk-KZ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;1</m:t>
                        </m:r>
                      </m:e>
                    </m:d>
                  </m:oMath>
                </a14:m>
                <a:endParaRPr lang="en-US" sz="20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kk-KZ" sz="2000" i="1" dirty="0" smtClean="0">
                    <a:latin typeface="Times New Roman" pitchFamily="18" charset="0"/>
                    <a:cs typeface="Times New Roman" pitchFamily="18" charset="0"/>
                  </a:rPr>
                  <a:t>                                                                                 </a:t>
                </a:r>
                <a:endParaRPr lang="ru-RU" sz="2000" i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32" y="461816"/>
                <a:ext cx="8856984" cy="4799391"/>
              </a:xfrm>
              <a:prstGeom prst="rect">
                <a:avLst/>
              </a:prstGeom>
              <a:blipFill rotWithShape="1">
                <a:blip r:embed="rId2"/>
                <a:stretch>
                  <a:fillRect l="-1101" t="-10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 стрелкой 3"/>
          <p:cNvCxnSpPr/>
          <p:nvPr/>
        </p:nvCxnSpPr>
        <p:spPr>
          <a:xfrm flipV="1">
            <a:off x="6012160" y="2076125"/>
            <a:ext cx="0" cy="40736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851920" y="4149080"/>
            <a:ext cx="496855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732240" y="400506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652120" y="401036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0800000" flipV="1">
                <a:off x="5364085" y="4196974"/>
                <a:ext cx="432051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V="1">
                <a:off x="5364085" y="4196974"/>
                <a:ext cx="432051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6659600" y="4293096"/>
            <a:ext cx="288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 flipV="1">
            <a:off x="5580110" y="4108663"/>
            <a:ext cx="117729" cy="88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659600" y="4108663"/>
            <a:ext cx="145280" cy="88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4766652" y="1556792"/>
            <a:ext cx="2757676" cy="3429338"/>
          </a:xfrm>
          <a:custGeom>
            <a:avLst/>
            <a:gdLst>
              <a:gd name="connsiteX0" fmla="*/ 0 w 1965960"/>
              <a:gd name="connsiteY0" fmla="*/ 164592 h 3429338"/>
              <a:gd name="connsiteX1" fmla="*/ 1097280 w 1965960"/>
              <a:gd name="connsiteY1" fmla="*/ 3429000 h 3429338"/>
              <a:gd name="connsiteX2" fmla="*/ 1892808 w 1965960"/>
              <a:gd name="connsiteY2" fmla="*/ 0 h 3429338"/>
              <a:gd name="connsiteX3" fmla="*/ 1892808 w 1965960"/>
              <a:gd name="connsiteY3" fmla="*/ 0 h 3429338"/>
              <a:gd name="connsiteX4" fmla="*/ 1965960 w 1965960"/>
              <a:gd name="connsiteY4" fmla="*/ 18288 h 3429338"/>
              <a:gd name="connsiteX5" fmla="*/ 1892808 w 1965960"/>
              <a:gd name="connsiteY5" fmla="*/ 219456 h 3429338"/>
              <a:gd name="connsiteX6" fmla="*/ 1938528 w 1965960"/>
              <a:gd name="connsiteY6" fmla="*/ 100584 h 3429338"/>
              <a:gd name="connsiteX7" fmla="*/ 1947672 w 1965960"/>
              <a:gd name="connsiteY7" fmla="*/ 82296 h 3429338"/>
              <a:gd name="connsiteX8" fmla="*/ 1947672 w 1965960"/>
              <a:gd name="connsiteY8" fmla="*/ 82296 h 3429338"/>
              <a:gd name="connsiteX9" fmla="*/ 1874520 w 1965960"/>
              <a:gd name="connsiteY9" fmla="*/ 182880 h 342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65960" h="3429338">
                <a:moveTo>
                  <a:pt x="0" y="164592"/>
                </a:moveTo>
                <a:cubicBezTo>
                  <a:pt x="390906" y="1810512"/>
                  <a:pt x="781812" y="3456432"/>
                  <a:pt x="1097280" y="3429000"/>
                </a:cubicBezTo>
                <a:cubicBezTo>
                  <a:pt x="1412748" y="3401568"/>
                  <a:pt x="1892808" y="0"/>
                  <a:pt x="1892808" y="0"/>
                </a:cubicBezTo>
                <a:lnTo>
                  <a:pt x="1892808" y="0"/>
                </a:lnTo>
                <a:lnTo>
                  <a:pt x="1965960" y="18288"/>
                </a:lnTo>
                <a:cubicBezTo>
                  <a:pt x="1965960" y="54864"/>
                  <a:pt x="1897380" y="205740"/>
                  <a:pt x="1892808" y="219456"/>
                </a:cubicBezTo>
                <a:cubicBezTo>
                  <a:pt x="1888236" y="233172"/>
                  <a:pt x="1929384" y="123444"/>
                  <a:pt x="1938528" y="100584"/>
                </a:cubicBezTo>
                <a:cubicBezTo>
                  <a:pt x="1947672" y="77724"/>
                  <a:pt x="1947672" y="82296"/>
                  <a:pt x="1947672" y="82296"/>
                </a:cubicBezTo>
                <a:lnTo>
                  <a:pt x="1947672" y="82296"/>
                </a:lnTo>
                <a:cubicBezTo>
                  <a:pt x="1935480" y="99060"/>
                  <a:pt x="1889760" y="166116"/>
                  <a:pt x="1874520" y="182880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532440" y="4108663"/>
            <a:ext cx="432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98800" y="1889856"/>
            <a:ext cx="345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04048" y="3717032"/>
            <a:ext cx="360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</a:t>
            </a:r>
            <a:endParaRPr lang="ru-RU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7049690" y="3793976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12160" y="4154384"/>
                <a:ext cx="57747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</m:oMath>
                  </m:oMathPara>
                </a14:m>
                <a:endParaRPr lang="ru-RU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160" y="4154384"/>
                <a:ext cx="577479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822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23528" y="116632"/>
                <a:ext cx="8820472" cy="44635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kk-KZ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kk-KZ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есеп</a:t>
                </a:r>
              </a:p>
              <a:p>
                <a:pPr lvl="0"/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0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+4</m:t>
                    </m:r>
                  </m:oMath>
                </a14:m>
                <a:r>
                  <a:rPr lang="ru-RU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</m:oMath>
                </a14:m>
                <a:r>
                  <a:rPr lang="ru-RU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kk-KZ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kk-KZ" sz="2000" i="1" dirty="0">
                  <a:solidFill>
                    <a:prstClr val="black"/>
                  </a:solidFill>
                  <a:latin typeface="Times New Roman" pitchFamily="18" charset="0"/>
                  <a:ea typeface="Cambria Math"/>
                </a:endParaRPr>
              </a:p>
              <a:p>
                <a:pPr lvl="0"/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1. </a:t>
                </a:r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y=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+4</m:t>
                    </m:r>
                  </m:oMath>
                </a14:m>
                <a:r>
                  <a:rPr lang="ru-RU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</m:oMath>
                </a14:m>
                <a:r>
                  <a:rPr lang="ru-RU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kk-KZ" sz="2000" dirty="0">
                    <a:solidFill>
                      <a:prstClr val="black"/>
                    </a:solidFill>
                    <a:ea typeface="Cambria Math"/>
                  </a:rPr>
                  <a:t> </a:t>
                </a:r>
                <a:r>
                  <a:rPr lang="kk-KZ" sz="2000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квадраттық функциясын 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қарастырамыз</a:t>
                </a:r>
              </a:p>
              <a:p>
                <a:pPr lvl="0"/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2. а</a:t>
                </a:r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&gt;0 параболаның тармақтары жоғары қарайды.</m:t>
                    </m:r>
                  </m:oMath>
                </a14:m>
                <a:endParaRPr lang="kk-KZ" sz="2000" i="1" dirty="0">
                  <a:solidFill>
                    <a:prstClr val="black"/>
                  </a:solidFill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pPr lvl="0"/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ea typeface="Cambria Math"/>
                    <a:cs typeface="Times New Roman" pitchFamily="18" charset="0"/>
                  </a:rPr>
                  <a:t>3,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+4</m:t>
                    </m:r>
                  </m:oMath>
                </a14:m>
                <a:r>
                  <a:rPr lang="ru-RU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</m:oMath>
                </a14:m>
                <a:r>
                  <a:rPr lang="ru-RU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kk-KZ" sz="2000" i="1" dirty="0">
                  <a:solidFill>
                    <a:prstClr val="black"/>
                  </a:solidFill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pPr lvl="0"/>
                <a:r>
                  <a:rPr lang="ru-RU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e>
                      <m:sup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4</m:t>
                    </m:r>
                    <m:r>
                      <a:rPr lang="en-US" sz="200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r>
                      <a:rPr lang="kk-KZ" sz="20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4∙1=0</m:t>
                    </m:r>
                  </m:oMath>
                </a14:m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kk-KZ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kk-KZ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4+</m:t>
                        </m:r>
                        <m:rad>
                          <m:radPr>
                            <m:degHide m:val="on"/>
                            <m:ctrlPr>
                              <a:rPr lang="en-US" sz="20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20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0</m:t>
                            </m:r>
                          </m:e>
                        </m:rad>
                      </m:num>
                      <m:den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∙</m:t>
                        </m:r>
                        <m:r>
                          <a:rPr lang="kk-KZ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−4</m:t>
                        </m:r>
                      </m:num>
                      <m:den>
                        <m:r>
                          <a:rPr lang="kk-KZ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ru-RU" sz="2000" dirty="0">
                    <a:solidFill>
                      <a:prstClr val="black"/>
                    </a:solidFill>
                    <a:ea typeface="Cambria Math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; 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          у</a:t>
                </a:r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Жауабы: х </a:t>
                </a:r>
                <a14:m>
                  <m:oMath xmlns:m="http://schemas.openxmlformats.org/officeDocument/2006/math"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(</m:t>
                    </m:r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−∞;−</m:t>
                    </m:r>
                    <m:f>
                      <m:fPr>
                        <m:ctrlP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kk-KZ" sz="200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∪</m:t>
                    </m:r>
                    <m:r>
                      <a:rPr lang="kk-KZ" sz="20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(−</m:t>
                    </m:r>
                    <m:f>
                      <m:fPr>
                        <m:ctrlPr>
                          <a:rPr lang="kk-KZ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kk-KZ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; +</a:t>
                </a:r>
                <a14:m>
                  <m:oMath xmlns:m="http://schemas.openxmlformats.org/officeDocument/2006/math">
                    <m:r>
                      <a:rPr lang="kk-KZ" sz="200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∞</m:t>
                    </m:r>
                    <m:r>
                      <a:rPr lang="kk-KZ" sz="20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16632"/>
                <a:ext cx="8820472" cy="4463594"/>
              </a:xfrm>
              <a:prstGeom prst="rect">
                <a:avLst/>
              </a:prstGeom>
              <a:blipFill rotWithShape="1">
                <a:blip r:embed="rId2"/>
                <a:stretch>
                  <a:fillRect l="-1037" t="-10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 стрелкой 3"/>
          <p:cNvCxnSpPr/>
          <p:nvPr/>
        </p:nvCxnSpPr>
        <p:spPr>
          <a:xfrm flipV="1">
            <a:off x="6012160" y="2147480"/>
            <a:ext cx="0" cy="29523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572000" y="4149080"/>
            <a:ext cx="352839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652120" y="405075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652120" y="400506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5583539" y="4136212"/>
            <a:ext cx="140589" cy="11711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868144" y="3433078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олилиния 17"/>
          <p:cNvSpPr/>
          <p:nvPr/>
        </p:nvSpPr>
        <p:spPr>
          <a:xfrm>
            <a:off x="4882741" y="2358107"/>
            <a:ext cx="1538757" cy="1748361"/>
          </a:xfrm>
          <a:custGeom>
            <a:avLst/>
            <a:gdLst>
              <a:gd name="connsiteX0" fmla="*/ 0 w 1700808"/>
              <a:gd name="connsiteY0" fmla="*/ 185441 h 2526341"/>
              <a:gd name="connsiteX1" fmla="*/ 832104 w 1700808"/>
              <a:gd name="connsiteY1" fmla="*/ 2526305 h 2526341"/>
              <a:gd name="connsiteX2" fmla="*/ 1618488 w 1700808"/>
              <a:gd name="connsiteY2" fmla="*/ 139721 h 2526341"/>
              <a:gd name="connsiteX3" fmla="*/ 1618488 w 1700808"/>
              <a:gd name="connsiteY3" fmla="*/ 139721 h 2526341"/>
              <a:gd name="connsiteX4" fmla="*/ 1700784 w 1700808"/>
              <a:gd name="connsiteY4" fmla="*/ 2561 h 2526341"/>
              <a:gd name="connsiteX5" fmla="*/ 1609344 w 1700808"/>
              <a:gd name="connsiteY5" fmla="*/ 176297 h 2526341"/>
              <a:gd name="connsiteX6" fmla="*/ 1609344 w 1700808"/>
              <a:gd name="connsiteY6" fmla="*/ 176297 h 2526341"/>
              <a:gd name="connsiteX7" fmla="*/ 1691640 w 1700808"/>
              <a:gd name="connsiteY7" fmla="*/ 29993 h 2526341"/>
              <a:gd name="connsiteX8" fmla="*/ 1673352 w 1700808"/>
              <a:gd name="connsiteY8" fmla="*/ 20849 h 2526341"/>
              <a:gd name="connsiteX9" fmla="*/ 1673352 w 1700808"/>
              <a:gd name="connsiteY9" fmla="*/ 20849 h 2526341"/>
              <a:gd name="connsiteX10" fmla="*/ 1673352 w 1700808"/>
              <a:gd name="connsiteY10" fmla="*/ 2561 h 2526341"/>
              <a:gd name="connsiteX11" fmla="*/ 1655064 w 1700808"/>
              <a:gd name="connsiteY11" fmla="*/ 84857 h 2526341"/>
              <a:gd name="connsiteX12" fmla="*/ 1655064 w 1700808"/>
              <a:gd name="connsiteY12" fmla="*/ 84857 h 2526341"/>
              <a:gd name="connsiteX13" fmla="*/ 1682496 w 1700808"/>
              <a:gd name="connsiteY13" fmla="*/ 2561 h 252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00808" h="2526341">
                <a:moveTo>
                  <a:pt x="0" y="185441"/>
                </a:moveTo>
                <a:cubicBezTo>
                  <a:pt x="281178" y="1359683"/>
                  <a:pt x="562356" y="2533925"/>
                  <a:pt x="832104" y="2526305"/>
                </a:cubicBezTo>
                <a:cubicBezTo>
                  <a:pt x="1101852" y="2518685"/>
                  <a:pt x="1618488" y="139721"/>
                  <a:pt x="1618488" y="139721"/>
                </a:cubicBezTo>
                <a:lnTo>
                  <a:pt x="1618488" y="139721"/>
                </a:lnTo>
                <a:cubicBezTo>
                  <a:pt x="1632204" y="116861"/>
                  <a:pt x="1702308" y="-3535"/>
                  <a:pt x="1700784" y="2561"/>
                </a:cubicBezTo>
                <a:cubicBezTo>
                  <a:pt x="1699260" y="8657"/>
                  <a:pt x="1609344" y="176297"/>
                  <a:pt x="1609344" y="176297"/>
                </a:cubicBezTo>
                <a:lnTo>
                  <a:pt x="1609344" y="176297"/>
                </a:lnTo>
                <a:cubicBezTo>
                  <a:pt x="1623060" y="151913"/>
                  <a:pt x="1680972" y="55901"/>
                  <a:pt x="1691640" y="29993"/>
                </a:cubicBezTo>
                <a:cubicBezTo>
                  <a:pt x="1702308" y="4085"/>
                  <a:pt x="1673352" y="20849"/>
                  <a:pt x="1673352" y="20849"/>
                </a:cubicBezTo>
                <a:lnTo>
                  <a:pt x="1673352" y="20849"/>
                </a:lnTo>
                <a:cubicBezTo>
                  <a:pt x="1673352" y="17801"/>
                  <a:pt x="1676400" y="-8107"/>
                  <a:pt x="1673352" y="2561"/>
                </a:cubicBezTo>
                <a:cubicBezTo>
                  <a:pt x="1670304" y="13229"/>
                  <a:pt x="1655064" y="84857"/>
                  <a:pt x="1655064" y="84857"/>
                </a:cubicBezTo>
                <a:lnTo>
                  <a:pt x="1655064" y="84857"/>
                </a:lnTo>
                <a:lnTo>
                  <a:pt x="1682496" y="2561"/>
                </a:ln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158772" y="4136212"/>
                <a:ext cx="577402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kk-K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kk-K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kk-K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8772" y="4136212"/>
                <a:ext cx="577402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8074056" y="409733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i="1" dirty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58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79512" y="581650"/>
                <a:ext cx="8784976" cy="36009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kk-KZ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3 </a:t>
                </a:r>
                <a:r>
                  <a:rPr lang="kk-KZ" sz="24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есеп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kk-KZ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</m:oMath>
                </a14:m>
                <a:r>
                  <a:rPr lang="ru-RU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</m:oMath>
                </a14:m>
                <a:r>
                  <a:rPr lang="ru-RU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kk-KZ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kk-KZ" sz="2000" i="1" dirty="0">
                  <a:solidFill>
                    <a:prstClr val="black"/>
                  </a:solidFill>
                  <a:latin typeface="Times New Roman" pitchFamily="18" charset="0"/>
                  <a:ea typeface="Cambria Math"/>
                </a:endParaRPr>
              </a:p>
              <a:p>
                <a:pPr lvl="0"/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1. </a:t>
                </a:r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y=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</m:oMath>
                </a14:m>
                <a:r>
                  <a:rPr lang="ru-RU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</m:oMath>
                </a14:m>
                <a:r>
                  <a:rPr lang="ru-RU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kk-KZ" sz="2000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квадраттық фун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циясын 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қарастырамыз</a:t>
                </a:r>
              </a:p>
              <a:p>
                <a:pPr lvl="0"/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2. а</a:t>
                </a:r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kk-KZ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1</m:t>
                    </m:r>
                    <m:r>
                      <a:rPr lang="kk-KZ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&lt;</m:t>
                    </m:r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0 параболаның тармақтары </m:t>
                    </m:r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төмен</m:t>
                    </m:r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қарайды.</m:t>
                    </m:r>
                  </m:oMath>
                </a14:m>
                <a:endParaRPr lang="kk-KZ" sz="2000" i="1" dirty="0">
                  <a:solidFill>
                    <a:prstClr val="black"/>
                  </a:solidFill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pPr lvl="0"/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ea typeface="Cambria Math"/>
                    <a:cs typeface="Times New Roman" pitchFamily="18" charset="0"/>
                  </a:rPr>
                  <a:t>3,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</m:oMath>
                </a14:m>
                <a:r>
                  <a:rPr lang="ru-RU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000" b="0" i="1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</m:oMath>
                </a14:m>
                <a:r>
                  <a:rPr lang="ru-RU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kk-KZ" sz="2000" i="1" dirty="0">
                  <a:solidFill>
                    <a:prstClr val="black"/>
                  </a:solidFill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pPr lvl="0"/>
                <a:r>
                  <a:rPr lang="ru-RU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20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e>
                      <m:sup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</m:oMath>
                </a14:m>
                <a:r>
                  <a:rPr lang="en-US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d>
                      <m:dPr>
                        <m:ctrlPr>
                          <a:rPr lang="kk-KZ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kk-KZ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−1</m:t>
                        </m:r>
                      </m:e>
                    </m:d>
                    <m:r>
                      <a:rPr lang="kk-KZ" sz="20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d>
                      <m:dPr>
                        <m:ctrlPr>
                          <a:rPr lang="kk-KZ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kk-KZ" sz="2000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kk-KZ" sz="2000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1</m:t>
                        </m:r>
                      </m:e>
                    </m:d>
                    <m:r>
                      <a:rPr lang="kk-KZ" sz="20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kk-KZ" sz="20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−3</m:t>
                    </m:r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&lt;0</m:t>
                    </m:r>
                  </m:oMath>
                </a14:m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Түбірлері жоқ, сондықтан ось абсциссамен</a:t>
                </a:r>
                <a:r>
                  <a:rPr lang="en-US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</a:t>
                </a:r>
                <a:r>
                  <a:rPr lang="en-US" sz="24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y</a:t>
                </a:r>
                <a:endParaRPr lang="kk-KZ" sz="2400" i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қ</a:t>
                </a:r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иылысу нүктелері жоқ.                                                                                                                                                                                         </a:t>
                </a:r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Жауабы: х </a:t>
                </a:r>
                <a14:m>
                  <m:oMath xmlns:m="http://schemas.openxmlformats.org/officeDocument/2006/math"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∈(−∞;</m:t>
                    </m:r>
                  </m:oMath>
                </a14:m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kk-KZ" sz="20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∞)</m:t>
                    </m:r>
                  </m:oMath>
                </a14:m>
                <a:r>
                  <a:rPr lang="kk-KZ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немесе </a:t>
                </a:r>
                <a:r>
                  <a:rPr lang="kk-KZ" sz="2000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</m:oMath>
                </a14:m>
                <a:r>
                  <a:rPr lang="en-US" sz="2000" i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lang="en-US" sz="2000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581650"/>
                <a:ext cx="8784976" cy="3600986"/>
              </a:xfrm>
              <a:prstGeom prst="rect">
                <a:avLst/>
              </a:prstGeom>
              <a:blipFill rotWithShape="1">
                <a:blip r:embed="rId2"/>
                <a:stretch>
                  <a:fillRect l="-1040" t="-1354" r="-8460" b="-2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 стрелкой 3"/>
          <p:cNvCxnSpPr/>
          <p:nvPr/>
        </p:nvCxnSpPr>
        <p:spPr>
          <a:xfrm flipV="1">
            <a:off x="6732240" y="2636912"/>
            <a:ext cx="0" cy="34181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220072" y="3410712"/>
            <a:ext cx="36724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6084168" y="3717032"/>
            <a:ext cx="2232248" cy="1987384"/>
          </a:xfrm>
          <a:custGeom>
            <a:avLst/>
            <a:gdLst>
              <a:gd name="connsiteX0" fmla="*/ 0 w 3044622"/>
              <a:gd name="connsiteY0" fmla="*/ 1901992 h 1987384"/>
              <a:gd name="connsiteX1" fmla="*/ 1508760 w 3044622"/>
              <a:gd name="connsiteY1" fmla="*/ 40 h 1987384"/>
              <a:gd name="connsiteX2" fmla="*/ 2935224 w 3044622"/>
              <a:gd name="connsiteY2" fmla="*/ 1847128 h 1987384"/>
              <a:gd name="connsiteX3" fmla="*/ 2907792 w 3044622"/>
              <a:gd name="connsiteY3" fmla="*/ 1837984 h 1987384"/>
              <a:gd name="connsiteX4" fmla="*/ 2916936 w 3044622"/>
              <a:gd name="connsiteY4" fmla="*/ 1847128 h 1987384"/>
              <a:gd name="connsiteX5" fmla="*/ 3035808 w 3044622"/>
              <a:gd name="connsiteY5" fmla="*/ 1984288 h 1987384"/>
              <a:gd name="connsiteX6" fmla="*/ 3026664 w 3044622"/>
              <a:gd name="connsiteY6" fmla="*/ 1929424 h 198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44622" h="1987384">
                <a:moveTo>
                  <a:pt x="0" y="1901992"/>
                </a:moveTo>
                <a:cubicBezTo>
                  <a:pt x="509778" y="955588"/>
                  <a:pt x="1019556" y="9184"/>
                  <a:pt x="1508760" y="40"/>
                </a:cubicBezTo>
                <a:cubicBezTo>
                  <a:pt x="1997964" y="-9104"/>
                  <a:pt x="2702052" y="1540804"/>
                  <a:pt x="2935224" y="1847128"/>
                </a:cubicBezTo>
                <a:cubicBezTo>
                  <a:pt x="3168396" y="2153452"/>
                  <a:pt x="2910840" y="1837984"/>
                  <a:pt x="2907792" y="1837984"/>
                </a:cubicBezTo>
                <a:cubicBezTo>
                  <a:pt x="2904744" y="1837984"/>
                  <a:pt x="2895600" y="1822744"/>
                  <a:pt x="2916936" y="1847128"/>
                </a:cubicBezTo>
                <a:cubicBezTo>
                  <a:pt x="2938272" y="1871512"/>
                  <a:pt x="3017520" y="1970572"/>
                  <a:pt x="3035808" y="1984288"/>
                </a:cubicBezTo>
                <a:cubicBezTo>
                  <a:pt x="3054096" y="1998004"/>
                  <a:pt x="3040380" y="1963714"/>
                  <a:pt x="3026664" y="1929424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45163" y="353236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62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9552" y="44624"/>
                <a:ext cx="8280920" cy="7083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AutoNum type="arabicPeriod"/>
                </a:pPr>
                <a:r>
                  <a:rPr lang="en-US" sz="2400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&lt;</m:t>
                    </m:r>
                    <m:r>
                      <a:rPr lang="kk-KZ" sz="24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  <m:r>
                      <a:rPr lang="kk-KZ" sz="24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және а&gt;</m:t>
                    </m:r>
                    <m:r>
                      <a:rPr lang="kk-KZ" sz="24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  <m:r>
                      <a:rPr lang="kk-KZ" sz="24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болса, онда:</m:t>
                    </m:r>
                  </m:oMath>
                </a14:m>
                <a:endParaRPr lang="kk-KZ" sz="2400" b="1" i="1" dirty="0" smtClean="0">
                  <a:solidFill>
                    <a:srgbClr val="002060"/>
                  </a:solidFill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pPr lvl="0"/>
                <a:r>
                  <a:rPr lang="kk-KZ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*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&gt;0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квадрат теңсіздігінің шешімі</a:t>
                </a:r>
              </a:p>
              <a:p>
                <a:pPr lvl="0"/>
                <a:r>
                  <a:rPr lang="kk-KZ" sz="2400" i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400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∈(−∞;</m:t>
                    </m:r>
                  </m:oMath>
                </a14:m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kk-KZ" sz="2400" i="1" dirty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∞)</m:t>
                    </m:r>
                  </m:oMath>
                </a14:m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немесе х </a:t>
                </a:r>
                <a14:m>
                  <m:oMath xmlns:m="http://schemas.openxmlformats.org/officeDocument/2006/math">
                    <m:r>
                      <a:rPr lang="kk-KZ" sz="2400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</m:oMath>
                </a14:m>
                <a:r>
                  <a:rPr lang="en-US" sz="2400" i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lang="kk-KZ" sz="2400" i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>
                  <a:buFont typeface="Arial" charset="0"/>
                  <a:buChar char="•"/>
                </a:pPr>
                <a:r>
                  <a:rPr lang="en-US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&lt;0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квадрат теңсіздігінің </a:t>
                </a:r>
                <a:r>
                  <a:rPr lang="kk-KZ" sz="24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шешімі болмайды</a:t>
                </a:r>
                <a:r>
                  <a:rPr lang="en-US" sz="24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kk-KZ" sz="24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kk-KZ" sz="24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------------------------------------------------------------------------------</a:t>
                </a:r>
              </a:p>
              <a:p>
                <a:pPr lvl="0"/>
                <a:r>
                  <a:rPr lang="kk-KZ" sz="2400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kk-KZ" sz="2400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sz="2400" b="1" i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D</a:t>
                </a:r>
                <a14:m>
                  <m:oMath xmlns:m="http://schemas.openxmlformats.org/officeDocument/2006/math">
                    <m:r>
                      <a:rPr lang="kk-KZ" sz="24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kk-KZ" sz="2400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  <m:r>
                      <a:rPr lang="kk-KZ" sz="2400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және а&gt;</m:t>
                    </m:r>
                    <m:r>
                      <a:rPr lang="kk-KZ" sz="24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  <m:r>
                      <a:rPr lang="kk-KZ" sz="24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болса, онда:</m:t>
                    </m:r>
                  </m:oMath>
                </a14:m>
                <a:endParaRPr lang="kk-KZ" sz="2400" b="1" i="1" dirty="0">
                  <a:solidFill>
                    <a:srgbClr val="002060"/>
                  </a:solidFill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pPr lvl="0"/>
                <a:r>
                  <a:rPr lang="kk-KZ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*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&gt;0</a:t>
                </a:r>
                <a:r>
                  <a:rPr lang="kk-KZ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квадрат теңсіздігінің шешімі</a:t>
                </a:r>
              </a:p>
              <a:p>
                <a:pPr lvl="0"/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400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∈(−∞;</m:t>
                    </m:r>
                    <m:sSub>
                      <m:sSubPr>
                        <m:ctrlPr>
                          <a:rPr lang="kk-KZ" sz="240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х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kk-KZ" sz="2400" i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kk-KZ" sz="2400" i="1" dirty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∪</m:t>
                    </m:r>
                    <m:r>
                      <a:rPr lang="kk-KZ" sz="2400" b="0" i="1" dirty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(</m:t>
                    </m:r>
                    <m:sSub>
                      <m:sSubPr>
                        <m:ctrlPr>
                          <a:rPr lang="kk-KZ" sz="2400" b="0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400" b="0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х</m:t>
                        </m:r>
                      </m:e>
                      <m:sub>
                        <m:r>
                          <a:rPr lang="kk-KZ" sz="2400" b="0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kk-KZ" sz="2400" i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; </a:t>
                </a:r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kk-KZ" sz="2400" i="1" dirty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∞)</m:t>
                    </m:r>
                  </m:oMath>
                </a14:m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400" i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en-US" sz="2400" b="1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*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&lt;0</a:t>
                </a:r>
                <a:r>
                  <a:rPr lang="kk-KZ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квадрат теңсіздігінің шешімі </a:t>
                </a:r>
                <a:r>
                  <a:rPr lang="kk-KZ" sz="24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болмайды; </a:t>
                </a:r>
              </a:p>
              <a:p>
                <a:pPr lvl="0"/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*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≥</m:t>
                    </m:r>
                  </m:oMath>
                </a14:m>
                <a:r>
                  <a:rPr lang="en-US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0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квадрат теңсіздігінің шешімі</a:t>
                </a:r>
              </a:p>
              <a:p>
                <a:pPr lvl="0"/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400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∈(−∞;</m:t>
                    </m:r>
                  </m:oMath>
                </a14:m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kk-KZ" sz="2400" i="1" dirty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∞)</m:t>
                    </m:r>
                  </m:oMath>
                </a14:m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немесе х </a:t>
                </a:r>
                <a14:m>
                  <m:oMath xmlns:m="http://schemas.openxmlformats.org/officeDocument/2006/math">
                    <m:r>
                      <a:rPr lang="kk-KZ" sz="2400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lang="kk-KZ" sz="2400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>
                  <a:buFont typeface="Arial" charset="0"/>
                  <a:buChar char="•"/>
                </a:pPr>
                <a:r>
                  <a:rPr lang="en-US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≤</m:t>
                    </m:r>
                  </m:oMath>
                </a14:m>
                <a:r>
                  <a:rPr lang="en-US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0 </a:t>
                </a:r>
                <a:r>
                  <a:rPr lang="kk-KZ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квадрат теңсіздігінің </a:t>
                </a:r>
                <a:r>
                  <a:rPr lang="kk-KZ" sz="24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шешімі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kk-KZ" sz="2400" i="1" smtClean="0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kk-KZ" sz="2400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kk-K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х</m:t>
                            </m:r>
                          </m:e>
                          <m:sub>
                            <m:r>
                              <a:rPr lang="kk-K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kk-KZ" sz="2400" i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болады.</a:t>
                </a:r>
              </a:p>
              <a:p>
                <a:pPr lvl="0"/>
                <a:r>
                  <a:rPr lang="kk-KZ" sz="2400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------------------------------------------------------------------------------</a:t>
                </a:r>
                <a:endParaRPr lang="en-US" sz="2400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kk-KZ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3. </a:t>
                </a:r>
                <a:r>
                  <a:rPr lang="en-US" sz="2400" b="1" i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14:m>
                  <m:oMath xmlns:m="http://schemas.openxmlformats.org/officeDocument/2006/math">
                    <m:r>
                      <a:rPr lang="kk-KZ" sz="24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&gt;</m:t>
                    </m:r>
                    <m:r>
                      <a:rPr lang="kk-KZ" sz="2400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  <m:r>
                      <a:rPr lang="kk-KZ" sz="2400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және а&gt;</m:t>
                    </m:r>
                    <m:r>
                      <a:rPr lang="kk-KZ" sz="24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  <m:r>
                      <a:rPr lang="kk-KZ" sz="24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болса, онда:</m:t>
                    </m:r>
                  </m:oMath>
                </a14:m>
                <a:endParaRPr lang="kk-KZ" sz="2400" b="1" i="1" dirty="0">
                  <a:solidFill>
                    <a:srgbClr val="002060"/>
                  </a:solidFill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pPr lvl="0"/>
                <a:r>
                  <a:rPr lang="kk-KZ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*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&gt;0</a:t>
                </a:r>
                <a:r>
                  <a:rPr lang="kk-KZ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квадрат теңсіздігінің шешімі</a:t>
                </a:r>
              </a:p>
              <a:p>
                <a:pPr lvl="0"/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400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∈(−∞;</m:t>
                    </m:r>
                    <m:sSub>
                      <m:sSubPr>
                        <m:ctrlPr>
                          <a:rPr lang="kk-KZ" sz="24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4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х</m:t>
                        </m:r>
                      </m:e>
                      <m:sub>
                        <m:r>
                          <a:rPr lang="kk-KZ" sz="24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kk-KZ" sz="2400" i="1" dirty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∪(</m:t>
                    </m:r>
                    <m:sSub>
                      <m:sSubPr>
                        <m:ctrlPr>
                          <a:rPr lang="kk-KZ" sz="2400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400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х</m:t>
                        </m:r>
                      </m:e>
                      <m:sub>
                        <m:r>
                          <a:rPr lang="kk-KZ" sz="2400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; +</a:t>
                </a:r>
                <a14:m>
                  <m:oMath xmlns:m="http://schemas.openxmlformats.org/officeDocument/2006/math">
                    <m:r>
                      <a:rPr lang="kk-KZ" sz="2400" i="1" dirty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∞)</m:t>
                    </m:r>
                  </m:oMath>
                </a14:m>
                <a:r>
                  <a:rPr lang="kk-KZ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i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жиыны болады;</a:t>
                </a:r>
                <a:endParaRPr lang="en-US" sz="2400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en-US" sz="2400" b="1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*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bx+c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&lt;0</a:t>
                </a:r>
                <a:r>
                  <a:rPr lang="kk-KZ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квадрат теңсіздігінің шешімі </a:t>
                </a:r>
                <a:r>
                  <a:rPr lang="kk-KZ" sz="24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kk-KZ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kk-KZ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х</m:t>
                            </m:r>
                          </m:e>
                          <m:sub>
                            <m:r>
                              <a:rPr lang="kk-KZ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kk-KZ" sz="2400" b="0" i="1" smtClean="0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; </m:t>
                        </m:r>
                        <m:r>
                          <a:rPr lang="kk-KZ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х</m:t>
                        </m:r>
                      </m:e>
                      <m:sub>
                        <m:r>
                          <a:rPr lang="kk-KZ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kk-KZ" sz="24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) интервалы болады</a:t>
                </a:r>
                <a:r>
                  <a:rPr lang="kk-KZ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; </a:t>
                </a:r>
              </a:p>
              <a:p>
                <a:pPr lvl="0"/>
                <a:endParaRPr lang="ru-RU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4624"/>
                <a:ext cx="8280920" cy="7083991"/>
              </a:xfrm>
              <a:prstGeom prst="rect">
                <a:avLst/>
              </a:prstGeom>
              <a:blipFill rotWithShape="1">
                <a:blip r:embed="rId2"/>
                <a:stretch>
                  <a:fillRect l="-1178" t="-688" r="-13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253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712968" cy="1894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32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Жеке жұмыс</a:t>
            </a:r>
            <a:endParaRPr lang="ru-RU" sz="3200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algn="ctr"/>
            <a:r>
              <a:rPr lang="kk-KZ" sz="2400" b="1" dirty="0">
                <a:solidFill>
                  <a:srgbClr val="002060"/>
                </a:solidFill>
                <a:latin typeface="Times New Roman"/>
                <a:ea typeface="Calibri"/>
              </a:rPr>
              <a:t>Тапсырманы ұсыну, оқушылар өз бетімен </a:t>
            </a:r>
            <a:r>
              <a:rPr lang="kk-KZ" sz="2400" b="1" dirty="0" smtClean="0">
                <a:solidFill>
                  <a:srgbClr val="002060"/>
                </a:solidFill>
                <a:latin typeface="Times New Roman"/>
                <a:ea typeface="Calibri"/>
              </a:rPr>
              <a:t>орындауы</a:t>
            </a:r>
          </a:p>
          <a:p>
            <a:pPr algn="ctr"/>
            <a:endParaRPr lang="kk-KZ" sz="24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11560" y="1556792"/>
                <a:ext cx="8136904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sSup>
                      <m:sSupPr>
                        <m:ctrlPr>
                          <a:rPr lang="kk-KZ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0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0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kk-KZ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−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𝟕</m:t>
                    </m:r>
                  </m:oMath>
                </a14:m>
                <a:r>
                  <a:rPr lang="ru-RU" sz="2000" b="1" i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х </a:t>
                </a:r>
                <a14:m>
                  <m:oMath xmlns:m="http://schemas.openxmlformats.org/officeDocument/2006/math">
                    <m:r>
                      <a:rPr lang="kk-KZ" sz="2000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𝟏𝟎</m:t>
                    </m:r>
                  </m:oMath>
                </a14:m>
                <a:r>
                  <a:rPr lang="ru-RU" sz="2000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000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kk-KZ" sz="2000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 </m:t>
                    </m:r>
                    <m:r>
                      <a:rPr lang="kk-KZ" sz="2000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теңсіздікті графиктік тәсілмен шешіңіздер.</m:t>
                    </m:r>
                  </m:oMath>
                </a14:m>
                <a:endParaRPr lang="kk-KZ" sz="2000" i="1" dirty="0">
                  <a:solidFill>
                    <a:srgbClr val="002060"/>
                  </a:solidFill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556792"/>
                <a:ext cx="8136904" cy="407099"/>
              </a:xfrm>
              <a:prstGeom prst="rect">
                <a:avLst/>
              </a:prstGeom>
              <a:blipFill rotWithShape="1">
                <a:blip r:embed="rId2"/>
                <a:stretch>
                  <a:fillRect t="-5970" b="-253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577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713</Words>
  <Application>Microsoft Office PowerPoint</Application>
  <PresentationFormat>Экран (4:3)</PresentationFormat>
  <Paragraphs>82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aliya yernazarova</dc:creator>
  <cp:lastModifiedBy>User</cp:lastModifiedBy>
  <cp:revision>28</cp:revision>
  <dcterms:created xsi:type="dcterms:W3CDTF">2021-02-24T11:10:05Z</dcterms:created>
  <dcterms:modified xsi:type="dcterms:W3CDTF">2021-04-01T06:42:49Z</dcterms:modified>
</cp:coreProperties>
</file>