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70" r:id="rId3"/>
    <p:sldId id="271" r:id="rId4"/>
    <p:sldId id="274" r:id="rId5"/>
    <p:sldId id="269" r:id="rId6"/>
    <p:sldId id="272" r:id="rId7"/>
    <p:sldId id="268" r:id="rId8"/>
    <p:sldId id="278" r:id="rId9"/>
    <p:sldId id="279" r:id="rId10"/>
    <p:sldId id="276" r:id="rId11"/>
    <p:sldId id="277" r:id="rId1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96" d="100"/>
          <a:sy n="96" d="100"/>
        </p:scale>
        <p:origin x="-252" y="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4" Type="http://schemas.openxmlformats.org/officeDocument/2006/relationships/image" Target="../media/image4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6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C32D31-CA9A-4FE6-BFAE-EA8043CA8DFD}" type="datetimeFigureOut">
              <a:rPr lang="ru-RU" smtClean="0"/>
              <a:t>29.03.2021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20E519-1258-48D1-9855-C61FBD46BD1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633410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C32D31-CA9A-4FE6-BFAE-EA8043CA8DFD}" type="datetimeFigureOut">
              <a:rPr lang="ru-RU" smtClean="0"/>
              <a:t>29.03.2021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20E519-1258-48D1-9855-C61FBD46BD1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665522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C32D31-CA9A-4FE6-BFAE-EA8043CA8DFD}" type="datetimeFigureOut">
              <a:rPr lang="ru-RU" smtClean="0"/>
              <a:t>29.03.2021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20E519-1258-48D1-9855-C61FBD46BD1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096666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>
  <p:cSld name="Заголовок, 1 большой объект и 2 маленьких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6197600" y="1600200"/>
            <a:ext cx="5384800" cy="21859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3"/>
          </p:nvPr>
        </p:nvSpPr>
        <p:spPr>
          <a:xfrm>
            <a:off x="6197600" y="3938589"/>
            <a:ext cx="5384800" cy="21875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>
          <a:xfrm>
            <a:off x="609600" y="6245225"/>
            <a:ext cx="28448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1"/>
          </p:nvPr>
        </p:nvSpPr>
        <p:spPr>
          <a:xfrm>
            <a:off x="4165600" y="6245225"/>
            <a:ext cx="38608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>
          <a:xfrm>
            <a:off x="8737600" y="6245225"/>
            <a:ext cx="28448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778A53-3AB7-40B5-A179-CDCC1F82399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156325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C32D31-CA9A-4FE6-BFAE-EA8043CA8DFD}" type="datetimeFigureOut">
              <a:rPr lang="ru-RU" smtClean="0"/>
              <a:t>29.03.2021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20E519-1258-48D1-9855-C61FBD46BD1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468772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C32D31-CA9A-4FE6-BFAE-EA8043CA8DFD}" type="datetimeFigureOut">
              <a:rPr lang="ru-RU" smtClean="0"/>
              <a:t>29.03.2021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20E519-1258-48D1-9855-C61FBD46BD1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808571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C32D31-CA9A-4FE6-BFAE-EA8043CA8DFD}" type="datetimeFigureOut">
              <a:rPr lang="ru-RU" smtClean="0"/>
              <a:t>29.03.2021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20E519-1258-48D1-9855-C61FBD46BD1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849200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C32D31-CA9A-4FE6-BFAE-EA8043CA8DFD}" type="datetimeFigureOut">
              <a:rPr lang="ru-RU" smtClean="0"/>
              <a:t>29.03.2021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20E519-1258-48D1-9855-C61FBD46BD1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82204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C32D31-CA9A-4FE6-BFAE-EA8043CA8DFD}" type="datetimeFigureOut">
              <a:rPr lang="ru-RU" smtClean="0"/>
              <a:t>29.03.2021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20E519-1258-48D1-9855-C61FBD46BD1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698019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C32D31-CA9A-4FE6-BFAE-EA8043CA8DFD}" type="datetimeFigureOut">
              <a:rPr lang="ru-RU" smtClean="0"/>
              <a:t>29.03.2021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20E519-1258-48D1-9855-C61FBD46BD1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690914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C32D31-CA9A-4FE6-BFAE-EA8043CA8DFD}" type="datetimeFigureOut">
              <a:rPr lang="ru-RU" smtClean="0"/>
              <a:t>29.03.2021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20E519-1258-48D1-9855-C61FBD46BD1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959430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C32D31-CA9A-4FE6-BFAE-EA8043CA8DFD}" type="datetimeFigureOut">
              <a:rPr lang="ru-RU" smtClean="0"/>
              <a:t>29.03.2021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20E519-1258-48D1-9855-C61FBD46BD1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256822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C32D31-CA9A-4FE6-BFAE-EA8043CA8DFD}" type="datetimeFigureOut">
              <a:rPr lang="ru-RU" smtClean="0"/>
              <a:t>29.03.2021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20E519-1258-48D1-9855-C61FBD46BD1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309659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.bin"/><Relationship Id="rId13" Type="http://schemas.openxmlformats.org/officeDocument/2006/relationships/oleObject" Target="../embeddings/oleObject20.bin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9.png"/><Relationship Id="rId1" Type="http://schemas.openxmlformats.org/officeDocument/2006/relationships/vmlDrawing" Target="../drawings/vmlDrawing1.vml"/><Relationship Id="rId6" Type="http://schemas.openxmlformats.org/officeDocument/2006/relationships/image" Target="../media/image5.png"/><Relationship Id="rId11" Type="http://schemas.openxmlformats.org/officeDocument/2006/relationships/image" Target="../media/image1.wmf"/><Relationship Id="rId5" Type="http://schemas.openxmlformats.org/officeDocument/2006/relationships/image" Target="../media/image4.png"/><Relationship Id="rId15" Type="http://schemas.openxmlformats.org/officeDocument/2006/relationships/image" Target="../media/image8.png"/><Relationship Id="rId10" Type="http://schemas.openxmlformats.org/officeDocument/2006/relationships/oleObject" Target="../embeddings/oleObject15.bin"/><Relationship Id="rId4" Type="http://schemas.openxmlformats.org/officeDocument/2006/relationships/image" Target="../media/image3.png"/><Relationship Id="rId9" Type="http://schemas.openxmlformats.org/officeDocument/2006/relationships/image" Target="../media/image1.wmf"/><Relationship Id="rId14" Type="http://schemas.openxmlformats.org/officeDocument/2006/relationships/image" Target="../media/image7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wmf"/><Relationship Id="rId3" Type="http://schemas.openxmlformats.org/officeDocument/2006/relationships/image" Target="../media/image90.png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10" Type="http://schemas.openxmlformats.org/officeDocument/2006/relationships/image" Target="../media/image111.png"/><Relationship Id="rId4" Type="http://schemas.openxmlformats.org/officeDocument/2006/relationships/image" Target="../media/image10.png"/><Relationship Id="rId9" Type="http://schemas.openxmlformats.org/officeDocument/2006/relationships/oleObject" Target="../embeddings/oleObject4.bin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wmf"/><Relationship Id="rId3" Type="http://schemas.openxmlformats.org/officeDocument/2006/relationships/oleObject" Target="../embeddings/oleObject5.bin"/><Relationship Id="rId7" Type="http://schemas.openxmlformats.org/officeDocument/2006/relationships/oleObject" Target="../embeddings/oleObject7.bin"/><Relationship Id="rId12" Type="http://schemas.openxmlformats.org/officeDocument/2006/relationships/image" Target="../media/image13.png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3.wmf"/><Relationship Id="rId11" Type="http://schemas.openxmlformats.org/officeDocument/2006/relationships/image" Target="../media/image4.wmf"/><Relationship Id="rId5" Type="http://schemas.openxmlformats.org/officeDocument/2006/relationships/oleObject" Target="../embeddings/oleObject6.bin"/><Relationship Id="rId10" Type="http://schemas.openxmlformats.org/officeDocument/2006/relationships/oleObject" Target="../embeddings/oleObject9.bin"/><Relationship Id="rId4" Type="http://schemas.openxmlformats.org/officeDocument/2006/relationships/image" Target="../media/image2.wmf"/><Relationship Id="rId9" Type="http://schemas.openxmlformats.org/officeDocument/2006/relationships/oleObject" Target="../embeddings/oleObject8.bin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png"/><Relationship Id="rId3" Type="http://schemas.openxmlformats.org/officeDocument/2006/relationships/oleObject" Target="../embeddings/oleObject10.bin"/><Relationship Id="rId7" Type="http://schemas.openxmlformats.org/officeDocument/2006/relationships/image" Target="../media/image20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microsoft.com/office/2007/relationships/hdphoto" Target="../media/hdphoto1.wdp"/><Relationship Id="rId5" Type="http://schemas.openxmlformats.org/officeDocument/2006/relationships/image" Target="../media/image15.png"/><Relationship Id="rId4" Type="http://schemas.openxmlformats.org/officeDocument/2006/relationships/image" Target="../media/image14.w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12.bin"/><Relationship Id="rId5" Type="http://schemas.openxmlformats.org/officeDocument/2006/relationships/image" Target="../media/image16.wmf"/><Relationship Id="rId4" Type="http://schemas.openxmlformats.org/officeDocument/2006/relationships/oleObject" Target="../embeddings/oleObject11.bin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43173731"/>
              </p:ext>
            </p:extLst>
          </p:nvPr>
        </p:nvGraphicFramePr>
        <p:xfrm>
          <a:off x="533109" y="383686"/>
          <a:ext cx="10919981" cy="604252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301182">
                  <a:extLst>
                    <a:ext uri="{9D8B030D-6E8A-4147-A177-3AD203B41FA5}">
                      <a16:colId xmlns="" xmlns:a16="http://schemas.microsoft.com/office/drawing/2014/main" val="519584324"/>
                    </a:ext>
                  </a:extLst>
                </a:gridCol>
                <a:gridCol w="8618799">
                  <a:extLst>
                    <a:ext uri="{9D8B030D-6E8A-4147-A177-3AD203B41FA5}">
                      <a16:colId xmlns="" xmlns:a16="http://schemas.microsoft.com/office/drawing/2014/main" val="1885919064"/>
                    </a:ext>
                  </a:extLst>
                </a:gridCol>
              </a:tblGrid>
              <a:tr h="54085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Пән/Сынып: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 сынып Алгебра 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2972592010"/>
                  </a:ext>
                </a:extLst>
              </a:tr>
              <a:tr h="64677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Қай аптаның нешінші сабағы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kk-KZ" sz="2000" baseline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kk-KZ" sz="20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4-тоқсан, 4-сабақ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1260085902"/>
                  </a:ext>
                </a:extLst>
              </a:tr>
              <a:tr h="64677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Тарау немесе бөлім атауы: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Теңсіздіктер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1505277308"/>
                  </a:ext>
                </a:extLst>
              </a:tr>
              <a:tr h="137716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Сабақтың тақырыбы: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8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Квадрат </a:t>
                      </a:r>
                      <a:r>
                        <a:rPr lang="kk-KZ" sz="2800" b="1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теңсіздік. 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2800" b="1" dirty="0" smtClean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1654861085"/>
                  </a:ext>
                </a:extLst>
              </a:tr>
              <a:tr h="64677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Оқу мақсаты: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400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8.2.2.8</a:t>
                      </a:r>
                      <a:r>
                        <a:rPr lang="kk-KZ" sz="2400" baseline="0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</a:t>
                      </a:r>
                      <a:r>
                        <a:rPr lang="kk-KZ" sz="2400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Квадрат теңсіздіктерді шешу</a:t>
                      </a:r>
                      <a:endParaRPr lang="ru-RU" sz="24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1958361074"/>
                  </a:ext>
                </a:extLst>
              </a:tr>
              <a:tr h="207565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Бағалау критерийі: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kk-KZ" sz="24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Квадрат теңсіздіктерді интервалдар әдісімен шешеді.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429196695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746678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164251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408444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67619" y="220971"/>
            <a:ext cx="4219978" cy="536916"/>
          </a:xfrm>
        </p:spPr>
        <p:txBody>
          <a:bodyPr>
            <a:normAutofit/>
          </a:bodyPr>
          <a:lstStyle/>
          <a:p>
            <a:pPr lvl="0" algn="ctr"/>
            <a:r>
              <a:rPr lang="kk-KZ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Интервалдар әдісі.</a:t>
            </a:r>
            <a:endParaRPr lang="ru-RU" sz="32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Прямоугольник 5"/>
              <p:cNvSpPr/>
              <p:nvPr/>
            </p:nvSpPr>
            <p:spPr>
              <a:xfrm>
                <a:off x="600261" y="757887"/>
                <a:ext cx="11316870" cy="47000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n-US" sz="2400" b="1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m:rPr>
                            <m:nor/>
                          </m:rPr>
                          <a:rPr lang="kk-KZ" sz="2400" b="1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ru-RU" sz="2400" b="1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 </m:t>
                        </m:r>
                        <m:r>
                          <a:rPr lang="kk-KZ" sz="2400" b="1" i="1" dirty="0" smtClean="0">
                            <a:latin typeface="Cambria Math"/>
                            <a:cs typeface="Times New Roman" panose="02020603050405020304" pitchFamily="18" charset="0"/>
                          </a:rPr>
                          <m:t> </m:t>
                        </m:r>
                        <m:r>
                          <a:rPr lang="en-US" sz="2400" b="1" i="1" dirty="0" smtClean="0">
                            <a:latin typeface="Cambria Math"/>
                            <a:cs typeface="Times New Roman" panose="02020603050405020304" pitchFamily="18" charset="0"/>
                          </a:rPr>
                          <m:t>𝒂</m:t>
                        </m:r>
                        <m:r>
                          <a:rPr lang="kk-KZ" sz="2400" b="1" i="1">
                            <a:solidFill>
                              <a:prstClr val="black"/>
                            </a:solidFill>
                            <a:latin typeface="Cambria Math"/>
                          </a:rPr>
                          <m:t>𝒙</m:t>
                        </m:r>
                      </m:e>
                      <m:sup>
                        <m:r>
                          <a:rPr lang="kk-KZ" sz="2400" b="1" i="1">
                            <a:solidFill>
                              <a:prstClr val="black"/>
                            </a:solidFill>
                            <a:latin typeface="Cambria Math"/>
                          </a:rPr>
                          <m:t>𝟐</m:t>
                        </m:r>
                      </m:sup>
                    </m:sSup>
                    <m:r>
                      <a:rPr lang="en-US" sz="2400" b="1" i="1" smtClean="0">
                        <a:solidFill>
                          <a:prstClr val="black"/>
                        </a:solidFill>
                        <a:latin typeface="Cambria Math"/>
                      </a:rPr>
                      <m:t>+</m:t>
                    </m:r>
                    <m:r>
                      <a:rPr lang="en-US" sz="2400" b="1" i="1" smtClean="0">
                        <a:solidFill>
                          <a:prstClr val="black"/>
                        </a:solidFill>
                        <a:latin typeface="Cambria Math"/>
                      </a:rPr>
                      <m:t>𝒃𝒙</m:t>
                    </m:r>
                    <m:r>
                      <a:rPr lang="kk-KZ" sz="2400" b="1" i="1">
                        <a:solidFill>
                          <a:prstClr val="black"/>
                        </a:solidFill>
                        <a:latin typeface="Cambria Math"/>
                      </a:rPr>
                      <m:t>+</m:t>
                    </m:r>
                    <m:r>
                      <a:rPr lang="en-US" sz="2400" b="1" i="1" smtClean="0">
                        <a:solidFill>
                          <a:prstClr val="black"/>
                        </a:solidFill>
                        <a:latin typeface="Cambria Math"/>
                      </a:rPr>
                      <m:t>𝒄</m:t>
                    </m:r>
                  </m:oMath>
                </a14:m>
                <a:r>
                  <a:rPr lang="kk-KZ" sz="2400" b="1" dirty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˃</a:t>
                </a:r>
                <a:r>
                  <a:rPr lang="kk-KZ" sz="2400" b="1" dirty="0" smtClean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0  </a:t>
                </a:r>
                <a:r>
                  <a:rPr lang="en-US" sz="2400" b="1" dirty="0" smtClean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(a</a:t>
                </a:r>
                <a14:m>
                  <m:oMath xmlns:m="http://schemas.openxmlformats.org/officeDocument/2006/math">
                    <m:r>
                      <a:rPr lang="en-US" sz="2400" b="1" i="1" smtClean="0">
                        <a:solidFill>
                          <a:prstClr val="black"/>
                        </a:solidFill>
                        <a:latin typeface="Cambria Math"/>
                        <a:ea typeface="Cambria Math"/>
                        <a:cs typeface="Times New Roman" panose="02020603050405020304" pitchFamily="18" charset="0"/>
                      </a:rPr>
                      <m:t>≠</m:t>
                    </m:r>
                    <m:r>
                      <a:rPr lang="en-US" sz="2400" b="1" i="1" smtClean="0">
                        <a:solidFill>
                          <a:prstClr val="black"/>
                        </a:solidFill>
                        <a:latin typeface="Cambria Math"/>
                        <a:ea typeface="Cambria Math"/>
                        <a:cs typeface="Times New Roman" panose="02020603050405020304" pitchFamily="18" charset="0"/>
                      </a:rPr>
                      <m:t>𝟎</m:t>
                    </m:r>
                    <m:r>
                      <a:rPr lang="en-US" sz="2400" b="1" i="1" smtClean="0">
                        <a:solidFill>
                          <a:prstClr val="black"/>
                        </a:solidFill>
                        <a:latin typeface="Cambria Math"/>
                        <a:ea typeface="Cambria Math"/>
                        <a:cs typeface="Times New Roman" panose="02020603050405020304" pitchFamily="18" charset="0"/>
                      </a:rPr>
                      <m:t>) </m:t>
                    </m:r>
                  </m:oMath>
                </a14:m>
                <a:r>
                  <a:rPr lang="kk-KZ" sz="2400" b="1" dirty="0" smtClean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kk-KZ" sz="2400" dirty="0" smtClean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теңсіздігін шешудің  </a:t>
                </a:r>
                <a:r>
                  <a:rPr lang="kk-KZ" sz="2400" b="1" i="1" dirty="0" smtClean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интервалдар  әдісін  </a:t>
                </a:r>
                <a:r>
                  <a:rPr lang="kk-KZ" sz="2400" dirty="0" smtClean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қарастырайық. </a:t>
                </a:r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6" name="Прямоугольник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0261" y="757887"/>
                <a:ext cx="11316870" cy="470000"/>
              </a:xfrm>
              <a:prstGeom prst="rect">
                <a:avLst/>
              </a:prstGeom>
              <a:blipFill rotWithShape="1">
                <a:blip r:embed="rId3"/>
                <a:stretch>
                  <a:fillRect t="-7792" b="-2987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Прямоугольник 6"/>
              <p:cNvSpPr/>
              <p:nvPr/>
            </p:nvSpPr>
            <p:spPr>
              <a:xfrm>
                <a:off x="423639" y="1361611"/>
                <a:ext cx="10031079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ru-RU" sz="2400" b="0" dirty="0" smtClean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Те</a:t>
                </a:r>
                <a:r>
                  <a:rPr lang="kk-KZ" sz="2400" b="0" dirty="0" smtClean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ңсіздікті шешу үшін </a:t>
                </a:r>
                <a14:m>
                  <m:oMath xmlns:m="http://schemas.openxmlformats.org/officeDocument/2006/math">
                    <m:r>
                      <a:rPr lang="ru-RU" sz="2400" b="0" i="1" smtClean="0">
                        <a:solidFill>
                          <a:prstClr val="black"/>
                        </a:solidFill>
                        <a:latin typeface="Cambria Math"/>
                      </a:rPr>
                      <m:t>  </m:t>
                    </m:r>
                    <m:sSup>
                      <m:sSupPr>
                        <m:ctrlPr>
                          <a:rPr lang="en-US" sz="2400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m:rPr>
                            <m:nor/>
                          </m:rPr>
                          <a:rPr lang="ru-RU" sz="2400" b="1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 </m:t>
                        </m:r>
                        <m:r>
                          <a:rPr lang="en-US" sz="2400" i="1" dirty="0">
                            <a:latin typeface="Cambria Math"/>
                            <a:cs typeface="Times New Roman" panose="02020603050405020304" pitchFamily="18" charset="0"/>
                          </a:rPr>
                          <m:t>𝑎</m:t>
                        </m:r>
                        <m:r>
                          <a:rPr lang="kk-KZ" sz="2400" i="1">
                            <a:solidFill>
                              <a:prstClr val="black"/>
                            </a:solidFill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kk-KZ" sz="2400" i="1">
                            <a:solidFill>
                              <a:prstClr val="black"/>
                            </a:solidFill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US" sz="2400" i="1">
                        <a:solidFill>
                          <a:prstClr val="black"/>
                        </a:solidFill>
                        <a:latin typeface="Cambria Math"/>
                      </a:rPr>
                      <m:t>+</m:t>
                    </m:r>
                    <m:r>
                      <a:rPr lang="en-US" sz="2400" i="1">
                        <a:solidFill>
                          <a:prstClr val="black"/>
                        </a:solidFill>
                        <a:latin typeface="Cambria Math"/>
                      </a:rPr>
                      <m:t>𝑏𝑥</m:t>
                    </m:r>
                    <m:r>
                      <a:rPr lang="kk-KZ" sz="2400" i="1">
                        <a:solidFill>
                          <a:prstClr val="black"/>
                        </a:solidFill>
                        <a:latin typeface="Cambria Math"/>
                      </a:rPr>
                      <m:t>+</m:t>
                    </m:r>
                    <m:r>
                      <a:rPr lang="en-US" sz="2400" i="1">
                        <a:solidFill>
                          <a:prstClr val="black"/>
                        </a:solidFill>
                        <a:latin typeface="Cambria Math"/>
                      </a:rPr>
                      <m:t>𝑐</m:t>
                    </m:r>
                  </m:oMath>
                </a14:m>
                <a:r>
                  <a:rPr lang="kk-KZ" sz="2400" dirty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kk-KZ" sz="2400" dirty="0" smtClean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</a:t>
                </a:r>
                <a:r>
                  <a:rPr lang="en-US" sz="2400" dirty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(a</a:t>
                </a:r>
                <a14:m>
                  <m:oMath xmlns:m="http://schemas.openxmlformats.org/officeDocument/2006/math">
                    <m:r>
                      <a:rPr lang="en-US" sz="2400" i="1">
                        <a:solidFill>
                          <a:prstClr val="black"/>
                        </a:solidFill>
                        <a:latin typeface="Cambria Math"/>
                        <a:ea typeface="Cambria Math"/>
                        <a:cs typeface="Times New Roman" panose="02020603050405020304" pitchFamily="18" charset="0"/>
                      </a:rPr>
                      <m:t>≠0)</m:t>
                    </m:r>
                  </m:oMath>
                </a14:m>
                <a:r>
                  <a:rPr lang="en-US" sz="2400" dirty="0" smtClean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</a:t>
                </a:r>
                <a:r>
                  <a:rPr lang="kk-KZ" sz="2400" dirty="0" smtClean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үшмүшесін </a:t>
                </a:r>
                <a:r>
                  <a:rPr lang="en-US" sz="2400" dirty="0" smtClean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kk-KZ" sz="2400" dirty="0" smtClean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қарастырамыз. </a:t>
                </a:r>
              </a:p>
            </p:txBody>
          </p:sp>
        </mc:Choice>
        <mc:Fallback xmlns="">
          <p:sp>
            <p:nvSpPr>
              <p:cNvPr id="7" name="Прямоугольник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3639" y="1361611"/>
                <a:ext cx="10031079" cy="461665"/>
              </a:xfrm>
              <a:prstGeom prst="rect">
                <a:avLst/>
              </a:prstGeom>
              <a:blipFill rotWithShape="1">
                <a:blip r:embed="rId4"/>
                <a:stretch>
                  <a:fillRect l="-182" t="-10526" b="-2894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280952" y="2011962"/>
                <a:ext cx="11754789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kk-KZ" sz="2400" b="0" dirty="0" smtClean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1</a:t>
                </a:r>
                <a:r>
                  <a:rPr lang="en-US" sz="2400" b="0" dirty="0" smtClean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 </a:t>
                </a:r>
                <a:r>
                  <a:rPr lang="ru-RU" sz="2400" dirty="0" err="1" smtClean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Үшмүшенің</a:t>
                </a:r>
                <a:r>
                  <a:rPr lang="kk-KZ" sz="2400" dirty="0" smtClean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нөлдерін табамыз.   </a:t>
                </a:r>
                <a14:m>
                  <m:oMath xmlns:m="http://schemas.openxmlformats.org/officeDocument/2006/math">
                    <m:r>
                      <a:rPr lang="kk-KZ" sz="2400" b="0" i="1" smtClean="0">
                        <a:solidFill>
                          <a:prstClr val="black"/>
                        </a:solidFill>
                        <a:latin typeface="Cambria Math"/>
                      </a:rPr>
                      <m:t>  </m:t>
                    </m:r>
                    <m:sSup>
                      <m:sSupPr>
                        <m:ctrlPr>
                          <a:rPr lang="en-US" sz="2400" i="1">
                            <a:solidFill>
                              <a:prstClr val="black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en-US" sz="2400" i="1" dirty="0">
                            <a:latin typeface="Cambria Math"/>
                            <a:cs typeface="Times New Roman" panose="02020603050405020304" pitchFamily="18" charset="0"/>
                          </a:rPr>
                          <m:t>𝑎</m:t>
                        </m:r>
                        <m:r>
                          <a:rPr lang="kk-KZ" sz="2400" i="1">
                            <a:solidFill>
                              <a:prstClr val="black"/>
                            </a:solidFill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kk-KZ" sz="2400" i="1">
                            <a:solidFill>
                              <a:prstClr val="black"/>
                            </a:solidFill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US" sz="2400" i="1">
                        <a:solidFill>
                          <a:prstClr val="black"/>
                        </a:solidFill>
                        <a:latin typeface="Cambria Math"/>
                      </a:rPr>
                      <m:t>+</m:t>
                    </m:r>
                    <m:r>
                      <a:rPr lang="en-US" sz="2400" i="1">
                        <a:solidFill>
                          <a:prstClr val="black"/>
                        </a:solidFill>
                        <a:latin typeface="Cambria Math"/>
                      </a:rPr>
                      <m:t>𝑏𝑥</m:t>
                    </m:r>
                    <m:r>
                      <a:rPr lang="kk-KZ" sz="2400" i="1">
                        <a:solidFill>
                          <a:prstClr val="black"/>
                        </a:solidFill>
                        <a:latin typeface="Cambria Math"/>
                      </a:rPr>
                      <m:t>+</m:t>
                    </m:r>
                    <m:r>
                      <a:rPr lang="en-US" sz="2400" i="1">
                        <a:solidFill>
                          <a:prstClr val="black"/>
                        </a:solidFill>
                        <a:latin typeface="Cambria Math"/>
                      </a:rPr>
                      <m:t>𝑐</m:t>
                    </m:r>
                  </m:oMath>
                </a14:m>
                <a:r>
                  <a:rPr lang="en-US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=0 </a:t>
                </a:r>
                <a:r>
                  <a:rPr lang="kk-KZ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;     х</a:t>
                </a:r>
                <a:r>
                  <a:rPr lang="en-US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 smtClean="0">
                            <a:latin typeface="Cambria Math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latin typeface="Cambria Math"/>
                            <a:cs typeface="Times New Roman" panose="02020603050405020304" pitchFamily="18" charset="0"/>
                          </a:rPr>
                          <m:t>𝑥</m:t>
                        </m:r>
                      </m:e>
                      <m:sub>
                        <m:r>
                          <a:rPr lang="en-US" sz="2400" b="0" i="1" smtClean="0">
                            <a:latin typeface="Cambria Math"/>
                            <a:cs typeface="Times New Roman" panose="020206030504050203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 </a:t>
                </a:r>
                <a:r>
                  <a:rPr lang="kk-KZ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х</a:t>
                </a:r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>
                            <a:latin typeface="Cambria Math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2400" i="1">
                            <a:latin typeface="Cambria Math"/>
                            <a:cs typeface="Times New Roman" panose="02020603050405020304" pitchFamily="18" charset="0"/>
                          </a:rPr>
                          <m:t>𝑥</m:t>
                        </m:r>
                      </m:e>
                      <m:sub>
                        <m:r>
                          <a:rPr lang="en-US" sz="2400" b="0" i="1" smtClean="0">
                            <a:latin typeface="Cambria Math"/>
                            <a:cs typeface="Times New Roman" panose="02020603050405020304" pitchFamily="18" charset="0"/>
                          </a:rPr>
                          <m:t>2</m:t>
                        </m:r>
                      </m:sub>
                    </m:sSub>
                    <m:r>
                      <a:rPr lang="kk-KZ" sz="2400" b="0" i="0" smtClean="0">
                        <a:latin typeface="Cambria Math"/>
                        <a:cs typeface="Times New Roman" panose="02020603050405020304" pitchFamily="18" charset="0"/>
                      </a:rPr>
                      <m:t>,   </m:t>
                    </m:r>
                    <m:sSub>
                      <m:sSubPr>
                        <m:ctrlPr>
                          <a:rPr lang="en-US" sz="2400" b="1" i="1" smtClean="0">
                            <a:latin typeface="Cambria Math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2400" b="1" i="1">
                            <a:latin typeface="Cambria Math"/>
                            <a:cs typeface="Times New Roman" panose="02020603050405020304" pitchFamily="18" charset="0"/>
                          </a:rPr>
                          <m:t>𝒙</m:t>
                        </m:r>
                      </m:e>
                      <m:sub>
                        <m:r>
                          <a:rPr lang="en-US" sz="2400" b="1" i="1">
                            <a:latin typeface="Cambria Math"/>
                            <a:cs typeface="Times New Roman" panose="02020603050405020304" pitchFamily="18" charset="0"/>
                          </a:rPr>
                          <m:t>𝟏</m:t>
                        </m:r>
                      </m:sub>
                    </m:sSub>
                    <m:sSub>
                      <m:sSubPr>
                        <m:ctrlPr>
                          <a:rPr lang="en-US" sz="2400" b="1" i="1">
                            <a:latin typeface="Cambria Math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2400" b="1" i="1">
                            <a:latin typeface="Cambria Math"/>
                            <a:ea typeface="Cambria Math"/>
                            <a:cs typeface="Times New Roman" panose="02020603050405020304" pitchFamily="18" charset="0"/>
                          </a:rPr>
                          <m:t>&lt;</m:t>
                        </m:r>
                        <m:r>
                          <a:rPr lang="en-US" sz="2400" b="1" i="1">
                            <a:latin typeface="Cambria Math"/>
                            <a:cs typeface="Times New Roman" panose="02020603050405020304" pitchFamily="18" charset="0"/>
                          </a:rPr>
                          <m:t>𝒙</m:t>
                        </m:r>
                      </m:e>
                      <m:sub>
                        <m:r>
                          <a:rPr lang="en-US" sz="2400" b="1" i="1">
                            <a:latin typeface="Cambria Math"/>
                            <a:cs typeface="Times New Roman" panose="02020603050405020304" pitchFamily="18" charset="0"/>
                          </a:rPr>
                          <m:t>𝟐</m:t>
                        </m:r>
                      </m:sub>
                    </m:sSub>
                  </m:oMath>
                </a14:m>
                <a:r>
                  <a:rPr lang="kk-KZ" sz="2400" b="1" dirty="0" smtClean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  а</a:t>
                </a:r>
                <a14:m>
                  <m:oMath xmlns:m="http://schemas.openxmlformats.org/officeDocument/2006/math">
                    <m:r>
                      <a:rPr lang="ru-RU" sz="2400" b="1" i="1">
                        <a:latin typeface="Cambria Math"/>
                        <a:ea typeface="Cambria Math"/>
                      </a:rPr>
                      <m:t>&gt;</m:t>
                    </m:r>
                    <m:r>
                      <a:rPr lang="kk-KZ" sz="2400" b="1" i="1">
                        <a:latin typeface="Cambria Math"/>
                        <a:ea typeface="Cambria Math"/>
                      </a:rPr>
                      <m:t>𝟎</m:t>
                    </m:r>
                    <m:r>
                      <a:rPr lang="kk-KZ" sz="2400" i="1">
                        <a:latin typeface="Cambria Math"/>
                        <a:ea typeface="Cambria Math"/>
                      </a:rPr>
                      <m:t>.</m:t>
                    </m:r>
                  </m:oMath>
                </a14:m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0952" y="2011962"/>
                <a:ext cx="11754789" cy="461665"/>
              </a:xfrm>
              <a:prstGeom prst="rect">
                <a:avLst/>
              </a:prstGeom>
              <a:blipFill rotWithShape="1">
                <a:blip r:embed="rId5"/>
                <a:stretch>
                  <a:fillRect l="-156" t="-10526" b="-2894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280952" y="2754497"/>
                <a:ext cx="11393312" cy="83099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kk-KZ" sz="2400" dirty="0" smtClean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  <a:r>
                  <a:rPr lang="en-US" sz="2400" dirty="0" smtClean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400" i="1">
                            <a:solidFill>
                              <a:prstClr val="black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m:rPr>
                            <m:nor/>
                          </m:rPr>
                          <a:rPr lang="ru-RU" sz="2400" b="1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 </m:t>
                        </m:r>
                        <m:r>
                          <a:rPr lang="en-US" sz="2400" i="1" dirty="0">
                            <a:latin typeface="Cambria Math"/>
                            <a:cs typeface="Times New Roman" panose="02020603050405020304" pitchFamily="18" charset="0"/>
                          </a:rPr>
                          <m:t>𝑎</m:t>
                        </m:r>
                        <m:r>
                          <a:rPr lang="kk-KZ" sz="2400" i="1">
                            <a:solidFill>
                              <a:prstClr val="black"/>
                            </a:solidFill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kk-KZ" sz="2400" i="1">
                            <a:solidFill>
                              <a:prstClr val="black"/>
                            </a:solidFill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US" sz="2400" i="1">
                        <a:solidFill>
                          <a:prstClr val="black"/>
                        </a:solidFill>
                        <a:latin typeface="Cambria Math"/>
                      </a:rPr>
                      <m:t>+</m:t>
                    </m:r>
                    <m:r>
                      <a:rPr lang="en-US" sz="2400" i="1">
                        <a:solidFill>
                          <a:prstClr val="black"/>
                        </a:solidFill>
                        <a:latin typeface="Cambria Math"/>
                      </a:rPr>
                      <m:t>𝑏𝑥</m:t>
                    </m:r>
                    <m:r>
                      <a:rPr lang="kk-KZ" sz="2400" i="1">
                        <a:solidFill>
                          <a:prstClr val="black"/>
                        </a:solidFill>
                        <a:latin typeface="Cambria Math"/>
                      </a:rPr>
                      <m:t>+</m:t>
                    </m:r>
                    <m:r>
                      <a:rPr lang="en-US" sz="2400" i="1">
                        <a:solidFill>
                          <a:prstClr val="black"/>
                        </a:solidFill>
                        <a:latin typeface="Cambria Math"/>
                      </a:rPr>
                      <m:t>𝑐</m:t>
                    </m:r>
                  </m:oMath>
                </a14:m>
                <a:r>
                  <a:rPr lang="kk-KZ" sz="2400" dirty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kk-KZ" sz="2400" dirty="0" smtClean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үшмүшені көбейткіштерге жіктейміз.</a:t>
                </a:r>
              </a:p>
              <a:p>
                <a:r>
                  <a:rPr lang="kk-KZ" sz="2400" dirty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kk-KZ" sz="2400" dirty="0" smtClean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                                                 </a:t>
                </a:r>
                <a:r>
                  <a:rPr lang="en-US" sz="2400" dirty="0" smtClean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kk-KZ" sz="2400" dirty="0" smtClean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       </a:t>
                </a:r>
                <a:r>
                  <a:rPr lang="en-US" sz="2400" dirty="0" smtClean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400" i="1">
                            <a:solidFill>
                              <a:prstClr val="black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m:rPr>
                            <m:nor/>
                          </m:rPr>
                          <a:rPr lang="ru-RU" sz="2400" b="1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 </m:t>
                        </m:r>
                        <m:r>
                          <a:rPr lang="kk-KZ" sz="2400" i="1" dirty="0">
                            <a:latin typeface="Cambria Math"/>
                            <a:cs typeface="Times New Roman" panose="02020603050405020304" pitchFamily="18" charset="0"/>
                          </a:rPr>
                          <m:t> </m:t>
                        </m:r>
                        <m:r>
                          <a:rPr lang="kk-KZ" sz="2400" b="0" i="1" dirty="0" smtClean="0">
                            <a:latin typeface="Cambria Math"/>
                            <a:cs typeface="Times New Roman" panose="02020603050405020304" pitchFamily="18" charset="0"/>
                          </a:rPr>
                          <m:t> </m:t>
                        </m:r>
                        <m:r>
                          <a:rPr lang="en-US" sz="2400" b="0" i="1" dirty="0" smtClean="0">
                            <a:latin typeface="Cambria Math"/>
                            <a:cs typeface="Times New Roman" panose="02020603050405020304" pitchFamily="18" charset="0"/>
                          </a:rPr>
                          <m:t> </m:t>
                        </m:r>
                        <m:r>
                          <a:rPr lang="en-US" sz="2400" i="1" dirty="0">
                            <a:latin typeface="Cambria Math"/>
                            <a:cs typeface="Times New Roman" panose="02020603050405020304" pitchFamily="18" charset="0"/>
                          </a:rPr>
                          <m:t> </m:t>
                        </m:r>
                        <m:r>
                          <a:rPr lang="en-US" sz="2400" i="1" dirty="0">
                            <a:latin typeface="Cambria Math"/>
                            <a:cs typeface="Times New Roman" panose="02020603050405020304" pitchFamily="18" charset="0"/>
                          </a:rPr>
                          <m:t>𝑎𝑥</m:t>
                        </m:r>
                      </m:e>
                      <m:sup>
                        <m:r>
                          <a:rPr lang="kk-KZ" sz="2400" i="1">
                            <a:solidFill>
                              <a:prstClr val="black"/>
                            </a:solidFill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US" sz="2400" i="1">
                        <a:solidFill>
                          <a:prstClr val="black"/>
                        </a:solidFill>
                        <a:latin typeface="Cambria Math"/>
                      </a:rPr>
                      <m:t>+</m:t>
                    </m:r>
                    <m:r>
                      <a:rPr lang="en-US" sz="2400" i="1">
                        <a:solidFill>
                          <a:prstClr val="black"/>
                        </a:solidFill>
                        <a:latin typeface="Cambria Math"/>
                      </a:rPr>
                      <m:t>𝑏𝑥</m:t>
                    </m:r>
                    <m:r>
                      <a:rPr lang="kk-KZ" sz="2400" i="1">
                        <a:solidFill>
                          <a:prstClr val="black"/>
                        </a:solidFill>
                        <a:latin typeface="Cambria Math"/>
                      </a:rPr>
                      <m:t>+</m:t>
                    </m:r>
                    <m:r>
                      <a:rPr lang="en-US" sz="2400" i="1">
                        <a:solidFill>
                          <a:prstClr val="black"/>
                        </a:solidFill>
                        <a:latin typeface="Cambria Math"/>
                      </a:rPr>
                      <m:t>𝑐</m:t>
                    </m:r>
                  </m:oMath>
                </a14:m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a(</a:t>
                </a:r>
                <a:r>
                  <a:rPr lang="kk-KZ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х </a:t>
                </a:r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-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>
                            <a:latin typeface="Cambria Math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2400" i="1">
                            <a:latin typeface="Cambria Math"/>
                            <a:cs typeface="Times New Roman" panose="02020603050405020304" pitchFamily="18" charset="0"/>
                          </a:rPr>
                          <m:t>𝑥</m:t>
                        </m:r>
                      </m:e>
                      <m:sub>
                        <m:r>
                          <a:rPr lang="en-US" sz="2400" i="1">
                            <a:latin typeface="Cambria Math"/>
                            <a:cs typeface="Times New Roman" panose="020206030504050203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)(x-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>
                            <a:latin typeface="Cambria Math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2400" i="1">
                            <a:latin typeface="Cambria Math"/>
                            <a:cs typeface="Times New Roman" panose="02020603050405020304" pitchFamily="18" charset="0"/>
                          </a:rPr>
                          <m:t>𝑥</m:t>
                        </m:r>
                      </m:e>
                      <m:sub>
                        <m:r>
                          <a:rPr lang="en-US" sz="2400" i="1">
                            <a:latin typeface="Cambria Math"/>
                            <a:cs typeface="Times New Roman" panose="020206030504050203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sz="2400" dirty="0" smtClean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</a:t>
                </a:r>
                <a:r>
                  <a:rPr lang="kk-KZ" sz="2400" dirty="0" smtClean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      а</a:t>
                </a:r>
                <a14:m>
                  <m:oMath xmlns:m="http://schemas.openxmlformats.org/officeDocument/2006/math">
                    <m:r>
                      <a:rPr lang="ru-RU" sz="2400" i="1">
                        <a:latin typeface="Cambria Math"/>
                        <a:ea typeface="Cambria Math"/>
                      </a:rPr>
                      <m:t>&gt;</m:t>
                    </m:r>
                    <m:r>
                      <a:rPr lang="kk-KZ" sz="2400" b="0" i="1" smtClean="0">
                        <a:latin typeface="Cambria Math"/>
                        <a:ea typeface="Cambria Math"/>
                      </a:rPr>
                      <m:t>0.</m:t>
                    </m:r>
                  </m:oMath>
                </a14:m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0952" y="2754497"/>
                <a:ext cx="11393312" cy="830997"/>
              </a:xfrm>
              <a:prstGeom prst="rect">
                <a:avLst/>
              </a:prstGeom>
              <a:blipFill rotWithShape="1">
                <a:blip r:embed="rId6"/>
                <a:stretch>
                  <a:fillRect l="-803" t="-5882" b="-1617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280951" y="3640739"/>
                <a:ext cx="11754789" cy="120032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3)</a:t>
                </a:r>
                <a:r>
                  <a:rPr lang="kk-KZ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</a:t>
                </a:r>
                <a:r>
                  <a:rPr lang="kk-KZ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х</a:t>
                </a:r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>
                            <a:latin typeface="Cambria Math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2400" i="1">
                            <a:latin typeface="Cambria Math"/>
                            <a:cs typeface="Times New Roman" panose="02020603050405020304" pitchFamily="18" charset="0"/>
                          </a:rPr>
                          <m:t>𝑥</m:t>
                        </m:r>
                      </m:e>
                      <m:sub>
                        <m:r>
                          <a:rPr lang="en-US" sz="2400" i="1">
                            <a:latin typeface="Cambria Math"/>
                            <a:cs typeface="Times New Roman" panose="020206030504050203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  </a:t>
                </a:r>
                <a:r>
                  <a:rPr lang="kk-KZ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х</a:t>
                </a:r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>
                            <a:latin typeface="Cambria Math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2400" i="1">
                            <a:latin typeface="Cambria Math"/>
                            <a:cs typeface="Times New Roman" panose="02020603050405020304" pitchFamily="18" charset="0"/>
                          </a:rPr>
                          <m:t>𝑥</m:t>
                        </m:r>
                      </m:e>
                      <m:sub>
                        <m:r>
                          <a:rPr lang="en-US" sz="2400" i="1">
                            <a:latin typeface="Cambria Math"/>
                            <a:cs typeface="Times New Roman" panose="020206030504050203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kk-KZ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нүктелерін  сан  түзуіне  салып, пайда болған әр аралықта оң жақтан бастап</a:t>
                </a:r>
                <a:r>
                  <a:rPr lang="en-US" sz="2400" dirty="0" smtClean="0">
                    <a:solidFill>
                      <a:prstClr val="black"/>
                    </a:solidFill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400" i="1">
                            <a:solidFill>
                              <a:prstClr val="black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m:rPr>
                            <m:nor/>
                          </m:rPr>
                          <a:rPr lang="ru-RU" sz="2400" b="1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 </m:t>
                        </m:r>
                        <m:r>
                          <a:rPr lang="kk-KZ" sz="2400" i="1" dirty="0">
                            <a:latin typeface="Cambria Math"/>
                            <a:cs typeface="Times New Roman" panose="02020603050405020304" pitchFamily="18" charset="0"/>
                          </a:rPr>
                          <m:t>  </m:t>
                        </m:r>
                        <m:r>
                          <a:rPr lang="en-US" sz="2400" i="1" dirty="0">
                            <a:latin typeface="Cambria Math"/>
                            <a:cs typeface="Times New Roman" panose="02020603050405020304" pitchFamily="18" charset="0"/>
                          </a:rPr>
                          <m:t>  </m:t>
                        </m:r>
                        <m:r>
                          <a:rPr lang="en-US" sz="2400" i="1" dirty="0">
                            <a:latin typeface="Cambria Math"/>
                            <a:cs typeface="Times New Roman" panose="02020603050405020304" pitchFamily="18" charset="0"/>
                          </a:rPr>
                          <m:t>𝑎𝑥</m:t>
                        </m:r>
                      </m:e>
                      <m:sup>
                        <m:r>
                          <a:rPr lang="kk-KZ" sz="2400" i="1">
                            <a:solidFill>
                              <a:prstClr val="black"/>
                            </a:solidFill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US" sz="2400" i="1">
                        <a:solidFill>
                          <a:prstClr val="black"/>
                        </a:solidFill>
                        <a:latin typeface="Cambria Math"/>
                      </a:rPr>
                      <m:t>+</m:t>
                    </m:r>
                    <m:r>
                      <a:rPr lang="en-US" sz="2400" i="1">
                        <a:solidFill>
                          <a:prstClr val="black"/>
                        </a:solidFill>
                        <a:latin typeface="Cambria Math"/>
                      </a:rPr>
                      <m:t>𝑏𝑥</m:t>
                    </m:r>
                    <m:r>
                      <a:rPr lang="kk-KZ" sz="2400" i="1">
                        <a:solidFill>
                          <a:prstClr val="black"/>
                        </a:solidFill>
                        <a:latin typeface="Cambria Math"/>
                      </a:rPr>
                      <m:t>+</m:t>
                    </m:r>
                    <m:r>
                      <a:rPr lang="en-US" sz="2400" i="1">
                        <a:solidFill>
                          <a:prstClr val="black"/>
                        </a:solidFill>
                        <a:latin typeface="Cambria Math"/>
                      </a:rPr>
                      <m:t>𝑐</m:t>
                    </m:r>
                  </m:oMath>
                </a14:m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a(</a:t>
                </a:r>
                <a:r>
                  <a:rPr lang="kk-KZ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х </a:t>
                </a:r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-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>
                            <a:latin typeface="Cambria Math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2400" i="1">
                            <a:latin typeface="Cambria Math"/>
                            <a:cs typeface="Times New Roman" panose="02020603050405020304" pitchFamily="18" charset="0"/>
                          </a:rPr>
                          <m:t>𝑥</m:t>
                        </m:r>
                      </m:e>
                      <m:sub>
                        <m:r>
                          <a:rPr lang="en-US" sz="2400" i="1">
                            <a:latin typeface="Cambria Math"/>
                            <a:cs typeface="Times New Roman" panose="020206030504050203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)(x-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>
                            <a:latin typeface="Cambria Math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2400" i="1">
                            <a:latin typeface="Cambria Math"/>
                            <a:cs typeface="Times New Roman" panose="02020603050405020304" pitchFamily="18" charset="0"/>
                          </a:rPr>
                          <m:t>𝑥</m:t>
                        </m:r>
                      </m:e>
                      <m:sub>
                        <m:r>
                          <a:rPr lang="en-US" sz="2400" i="1">
                            <a:latin typeface="Cambria Math"/>
                            <a:cs typeface="Times New Roman" panose="020206030504050203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sz="2400" dirty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</a:t>
                </a:r>
                <a:r>
                  <a:rPr lang="kk-KZ" sz="2400" dirty="0" smtClean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</a:t>
                </a:r>
                <a:r>
                  <a:rPr lang="kk-KZ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үшмүшенің  немесе  көбейтіндінің  таңбасын анықтай  аламыз.</a:t>
                </a:r>
                <a:r>
                  <a:rPr lang="en-US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kk-KZ" sz="2400" b="0" i="0" smtClean="0">
                        <a:latin typeface="Cambria Math"/>
                        <a:cs typeface="Times New Roman" panose="02020603050405020304" pitchFamily="18" charset="0"/>
                      </a:rPr>
                      <m:t>    </m:t>
                    </m:r>
                  </m:oMath>
                </a14:m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0951" y="3640739"/>
                <a:ext cx="11754789" cy="1200329"/>
              </a:xfrm>
              <a:prstGeom prst="rect">
                <a:avLst/>
              </a:prstGeom>
              <a:blipFill rotWithShape="1">
                <a:blip r:embed="rId7"/>
                <a:stretch>
                  <a:fillRect l="-778" t="-4061" b="-1066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TextBox 2"/>
          <p:cNvSpPr txBox="1"/>
          <p:nvPr/>
        </p:nvSpPr>
        <p:spPr>
          <a:xfrm>
            <a:off x="333780" y="5819938"/>
            <a:ext cx="112876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kk-KZ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Есептің шартына сәйкес жауабын табамыз</a:t>
            </a:r>
            <a:r>
              <a:rPr lang="kk-KZ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kk-KZ" sz="24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23" name="Группа 22"/>
          <p:cNvGrpSpPr/>
          <p:nvPr/>
        </p:nvGrpSpPr>
        <p:grpSpPr>
          <a:xfrm>
            <a:off x="1307938" y="5052714"/>
            <a:ext cx="7636719" cy="778038"/>
            <a:chOff x="1307938" y="5226171"/>
            <a:chExt cx="7636719" cy="778038"/>
          </a:xfrm>
        </p:grpSpPr>
        <p:grpSp>
          <p:nvGrpSpPr>
            <p:cNvPr id="13" name="Group 10"/>
            <p:cNvGrpSpPr>
              <a:grpSpLocks/>
            </p:cNvGrpSpPr>
            <p:nvPr/>
          </p:nvGrpSpPr>
          <p:grpSpPr bwMode="auto">
            <a:xfrm>
              <a:off x="1307938" y="5226171"/>
              <a:ext cx="7636719" cy="778038"/>
              <a:chOff x="657" y="2614"/>
              <a:chExt cx="4023" cy="669"/>
            </a:xfrm>
          </p:grpSpPr>
          <p:sp>
            <p:nvSpPr>
              <p:cNvPr id="14" name="Line 11"/>
              <p:cNvSpPr>
                <a:spLocks noChangeShapeType="1"/>
              </p:cNvSpPr>
              <p:nvPr/>
            </p:nvSpPr>
            <p:spPr bwMode="auto">
              <a:xfrm flipV="1">
                <a:off x="657" y="2886"/>
                <a:ext cx="3978" cy="0"/>
              </a:xfrm>
              <a:prstGeom prst="line">
                <a:avLst/>
              </a:prstGeom>
              <a:noFill/>
              <a:ln w="38100">
                <a:solidFill>
                  <a:srgbClr val="0000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 sz="24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5" name="Rectangle 12"/>
              <p:cNvSpPr>
                <a:spLocks noChangeArrowheads="1"/>
              </p:cNvSpPr>
              <p:nvPr/>
            </p:nvSpPr>
            <p:spPr bwMode="auto">
              <a:xfrm>
                <a:off x="1736" y="2886"/>
                <a:ext cx="383" cy="3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spcBef>
                    <a:spcPct val="20000"/>
                  </a:spcBef>
                  <a:buFont typeface="Arial" charset="0"/>
                  <a:buChar char="•"/>
                  <a:defRPr sz="3200"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Font typeface="Arial" charset="0"/>
                  <a:buChar char="–"/>
                  <a:defRPr sz="2800"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Font typeface="Arial" charset="0"/>
                  <a:buChar char="•"/>
                  <a:defRPr sz="2400"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Font typeface="Arial" charset="0"/>
                  <a:buChar char="–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ru-RU" altLang="ru-RU" sz="2400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6" name="Rectangle 13"/>
              <p:cNvSpPr>
                <a:spLocks noChangeArrowheads="1"/>
              </p:cNvSpPr>
              <p:nvPr/>
            </p:nvSpPr>
            <p:spPr bwMode="auto">
              <a:xfrm>
                <a:off x="3172" y="2862"/>
                <a:ext cx="276" cy="3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spcBef>
                    <a:spcPct val="20000"/>
                  </a:spcBef>
                  <a:buFont typeface="Arial" charset="0"/>
                  <a:buChar char="•"/>
                  <a:defRPr sz="3200"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Font typeface="Arial" charset="0"/>
                  <a:buChar char="–"/>
                  <a:defRPr sz="2800"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Font typeface="Arial" charset="0"/>
                  <a:buChar char="•"/>
                  <a:defRPr sz="2400"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Font typeface="Arial" charset="0"/>
                  <a:buChar char="–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ru-RU" altLang="ru-RU" sz="2400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7" name="Rectangle 14"/>
              <p:cNvSpPr>
                <a:spLocks noChangeArrowheads="1"/>
              </p:cNvSpPr>
              <p:nvPr/>
            </p:nvSpPr>
            <p:spPr bwMode="auto">
              <a:xfrm>
                <a:off x="4422" y="2795"/>
                <a:ext cx="258" cy="3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spcBef>
                    <a:spcPct val="20000"/>
                  </a:spcBef>
                  <a:buFont typeface="Arial" charset="0"/>
                  <a:buChar char="•"/>
                  <a:defRPr sz="3200"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Font typeface="Arial" charset="0"/>
                  <a:buChar char="–"/>
                  <a:defRPr sz="2800"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Font typeface="Arial" charset="0"/>
                  <a:buChar char="•"/>
                  <a:defRPr sz="2400"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Font typeface="Arial" charset="0"/>
                  <a:buChar char="–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ru-RU" altLang="ru-RU" sz="2400" i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х</a:t>
                </a:r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graphicFrame>
                <p:nvGraphicFramePr>
                  <p:cNvPr id="18" name="Object 15"/>
                  <p:cNvGraphicFramePr>
                    <a:graphicFrameLocks noChangeAspect="1"/>
                  </p:cNvGraphicFramePr>
                  <p:nvPr/>
                </p:nvGraphicFramePr>
                <p:xfrm>
                  <a:off x="3198" y="2795"/>
                  <a:ext cx="181" cy="181"/>
                </p:xfrm>
                <a:graphic>
                  <a:graphicData uri="http://schemas.openxmlformats.org/presentationml/2006/ole">
                    <mc:AlternateContent>
                      <mc:Choice xmlns:v="urn:schemas-microsoft-com:vml" Requires="v">
                        <p:oleObj spid="_x0000_s3106" name="Equation" r:id="rId8" imgW="114102" imgH="114102" progId="Equation.3">
                          <p:embed/>
                        </p:oleObj>
                      </mc:Choice>
                      <mc:Fallback>
                        <p:oleObj name="Equation" r:id="rId8" imgW="114102" imgH="114102" progId="Equation.3">
                          <p:embed/>
                          <p:pic>
                            <p:nvPicPr>
                              <p:cNvPr id="0" name=""/>
                              <p:cNvPicPr>
                                <a:picLocks noChangeAspect="1" noChangeArrowheads="1"/>
                              </p:cNvPicPr>
                              <p:nvPr/>
                            </p:nvPicPr>
                            <p:blipFill>
                              <a:blip r:embed="rId9">
                                <a:extLst>
                                  <a:ext uri="{28A0092B-C50C-407E-A947-70E740481C1C}">
                                    <a14:useLocalDpi val="0"/>
                                  </a:ext>
                                </a:extLst>
                              </a:blip>
                              <a:srcRect/>
                              <a:stretch>
                                <a:fillRect/>
                              </a:stretch>
                            </p:blipFill>
                            <p:spPr bwMode="auto">
                              <a:xfrm>
                                <a:off x="3198" y="2795"/>
                                <a:ext cx="181" cy="181"/>
                              </a:xfrm>
                              <a:prstGeom prst="rect">
                                <a:avLst/>
                              </a:prstGeom>
                              <a:noFill/>
                              <a:ln>
                                <a:noFill/>
                              </a:ln>
                              <a:extLst>
                                <a:ext uri="{909E8E84-426E-40DD-AFC4-6F175D3DCCD1}">
                                  <a14:hiddenFill>
                                    <a:solidFill>
                                      <a:srgbClr val="FFFFFF"/>
                                    </a:solidFill>
                                  </a14:hiddenFill>
                                </a:ext>
                                <a:ext uri="{91240B29-F687-4F45-9708-019B960494DF}">
                                  <a14:hiddenLine w="9525">
                                    <a:solidFill>
                                      <a:srgbClr val="000000"/>
                                    </a:solidFill>
                                    <a:miter lim="800000"/>
                                    <a:headEnd/>
                                    <a:tailEnd/>
                                  </a14:hiddenLine>
                                </a:ext>
                              </a:extLst>
                            </p:spPr>
                          </p:pic>
                        </p:oleObj>
                      </mc:Fallback>
                    </mc:AlternateContent>
                  </a:graphicData>
                </a:graphic>
              </p:graphicFrame>
            </mc:Choice>
            <mc:Fallback xmlns="">
              <p:graphicFrame>
                <p:nvGraphicFramePr>
                  <p:cNvPr id="18" name="Object 15"/>
                  <p:cNvGraphicFramePr>
                    <a:graphicFrameLocks noChangeAspect="1"/>
                  </p:cNvGraphicFramePr>
                  <p:nvPr/>
                </p:nvGraphicFramePr>
                <p:xfrm>
                  <a:off x="3198" y="2795"/>
                  <a:ext cx="181" cy="181"/>
                </p:xfrm>
                <a:graphic>
                  <a:graphicData uri="http://schemas.openxmlformats.org/presentationml/2006/ole">
                    <mc:AlternateContent>
                      <mc:Choice xmlns:v="urn:schemas-microsoft-com:vml" Requires="v">
                        <p:oleObj spid="_x0000_s3090" name="Equation" r:id="rId10" imgW="114102" imgH="114102" progId="Equation.3">
                          <p:embed/>
                        </p:oleObj>
                      </mc:Choice>
                      <mc:Fallback>
                        <p:oleObj name="Equation" r:id="rId10" imgW="114102" imgH="114102" progId="Equation.3">
                          <p:embed/>
                          <p:pic>
                            <p:nvPicPr>
                              <p:cNvPr id="0" name=""/>
                              <p:cNvPicPr>
                                <a:picLocks noChangeAspect="1" noChangeArrowheads="1"/>
                              </p:cNvPicPr>
                              <p:nvPr/>
                            </p:nvPicPr>
                            <p:blipFill>
                              <a:blip r:embed="rId11">
                                <a:extLst>
                                  <a:ext uri="{28A0092B-C50C-407E-A947-70E740481C1C}">
                                    <a14:useLocalDpi xmlns:a14="http://schemas.microsoft.com/office/drawing/2010/main" val="0"/>
                                  </a:ext>
                                </a:extLst>
                              </a:blip>
                              <a:srcRect/>
                              <a:stretch>
                                <a:fillRect/>
                              </a:stretch>
                            </p:blipFill>
                            <p:spPr bwMode="auto">
                              <a:xfrm>
                                <a:off x="3198" y="2795"/>
                                <a:ext cx="181" cy="181"/>
                              </a:xfrm>
                              <a:prstGeom prst="rect">
                                <a:avLst/>
                              </a:prstGeom>
                              <a:noFill/>
                              <a:ln>
                                <a:noFill/>
                              </a:ln>
                              <a:extLst>
                                <a:ext uri="{909E8E84-426E-40DD-AFC4-6F175D3DCCD1}">
                                  <a14:hiddenFill xmlns:a14="http://schemas.microsoft.com/office/drawing/2010/main">
                                    <a:solidFill>
                                      <a:srgbClr val="FFFFFF"/>
                                    </a:solidFill>
                                  </a14:hiddenFill>
                                </a:ext>
                                <a:ext uri="{91240B29-F687-4F45-9708-019B960494DF}">
                                  <a14:hiddenLine xmlns:a14="http://schemas.microsoft.com/office/drawing/2010/main" w="9525">
                                    <a:solidFill>
                                      <a:srgbClr val="000000"/>
                                    </a:solidFill>
                                    <a:miter lim="800000"/>
                                    <a:headEnd/>
                                    <a:tailEnd/>
                                  </a14:hiddenLine>
                                </a:ext>
                              </a:extLst>
                            </p:spPr>
                          </p:pic>
                        </p:oleObj>
                      </mc:Fallback>
                    </mc:AlternateContent>
                  </a:graphicData>
                </a:graphic>
              </p:graphicFrame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graphicFrame>
                <p:nvGraphicFramePr>
                  <p:cNvPr id="19" name="Object 16"/>
                  <p:cNvGraphicFramePr>
                    <a:graphicFrameLocks noChangeAspect="1"/>
                  </p:cNvGraphicFramePr>
                  <p:nvPr>
                    <p:extLst>
                      <p:ext uri="{D42A27DB-BD31-4B8C-83A1-F6EECF244321}">
                        <p14:modId xmlns:p14="http://schemas.microsoft.com/office/powerpoint/2010/main" val="3273568583"/>
                      </p:ext>
                    </p:extLst>
                  </p:nvPr>
                </p:nvGraphicFramePr>
                <p:xfrm>
                  <a:off x="1837" y="2795"/>
                  <a:ext cx="181" cy="181"/>
                </p:xfrm>
                <a:graphic>
                  <a:graphicData uri="http://schemas.openxmlformats.org/presentationml/2006/ole">
                    <mc:AlternateContent>
                      <mc:Choice xmlns:v="urn:schemas-microsoft-com:vml" Requires="v">
                        <p:oleObj spid="_x0000_s3107" name="Equation" r:id="rId12" imgW="114102" imgH="114102" progId="Equation.3">
                          <p:embed/>
                        </p:oleObj>
                      </mc:Choice>
                      <mc:Fallback>
                        <p:oleObj name="Equation" r:id="rId12" imgW="114102" imgH="114102" progId="Equation.3">
                          <p:embed/>
                          <p:pic>
                            <p:nvPicPr>
                              <p:cNvPr id="0" name=""/>
                              <p:cNvPicPr>
                                <a:picLocks noChangeAspect="1" noChangeArrowheads="1"/>
                              </p:cNvPicPr>
                              <p:nvPr/>
                            </p:nvPicPr>
                            <p:blipFill>
                              <a:blip r:embed="rId11">
                                <a:extLst>
                                  <a:ext uri="{28A0092B-C50C-407E-A947-70E740481C1C}">
                                    <a14:useLocalDpi val="0"/>
                                  </a:ext>
                                </a:extLst>
                              </a:blip>
                              <a:srcRect/>
                              <a:stretch>
                                <a:fillRect/>
                              </a:stretch>
                            </p:blipFill>
                            <p:spPr bwMode="auto">
                              <a:xfrm>
                                <a:off x="1837" y="2795"/>
                                <a:ext cx="181" cy="181"/>
                              </a:xfrm>
                              <a:prstGeom prst="rect">
                                <a:avLst/>
                              </a:prstGeom>
                              <a:noFill/>
                              <a:ln>
                                <a:noFill/>
                              </a:ln>
                              <a:extLst/>
                            </p:spPr>
                          </p:pic>
                        </p:oleObj>
                      </mc:Fallback>
                    </mc:AlternateContent>
                  </a:graphicData>
                </a:graphic>
              </p:graphicFrame>
            </mc:Choice>
            <mc:Fallback xmlns="">
              <p:graphicFrame>
                <p:nvGraphicFramePr>
                  <p:cNvPr id="19" name="Object 16"/>
                  <p:cNvGraphicFramePr>
                    <a:graphicFrameLocks noChangeAspect="1"/>
                  </p:cNvGraphicFramePr>
                  <p:nvPr>
                    <p:extLst>
                      <p:ext uri="{D42A27DB-BD31-4B8C-83A1-F6EECF244321}">
                        <p14:modId xmlns:p14="http://schemas.microsoft.com/office/powerpoint/2010/main" val="3273568583"/>
                      </p:ext>
                    </p:extLst>
                  </p:nvPr>
                </p:nvGraphicFramePr>
                <p:xfrm>
                  <a:off x="1837" y="2795"/>
                  <a:ext cx="181" cy="181"/>
                </p:xfrm>
                <a:graphic>
                  <a:graphicData uri="http://schemas.openxmlformats.org/presentationml/2006/ole">
                    <mc:AlternateContent>
                      <mc:Choice xmlns:v="urn:schemas-microsoft-com:vml" Requires="v">
                        <p:oleObj spid="_x0000_s3091" name="Equation" r:id="rId13" imgW="114102" imgH="114102" progId="Equation.3">
                          <p:embed/>
                        </p:oleObj>
                      </mc:Choice>
                      <mc:Fallback>
                        <p:oleObj name="Equation" r:id="rId13" imgW="114102" imgH="114102" progId="Equation.3">
                          <p:embed/>
                          <p:pic>
                            <p:nvPicPr>
                              <p:cNvPr id="0" name=""/>
                              <p:cNvPicPr>
                                <a:picLocks noChangeAspect="1" noChangeArrowheads="1"/>
                              </p:cNvPicPr>
                              <p:nvPr/>
                            </p:nvPicPr>
                            <p:blipFill>
                              <a:blip r:embed="rId11">
                                <a:extLst>
                                  <a:ext uri="{28A0092B-C50C-407E-A947-70E740481C1C}">
                                    <a14:useLocalDpi xmlns:a14="http://schemas.microsoft.com/office/drawing/2010/main" val="0"/>
                                  </a:ext>
                                </a:extLst>
                              </a:blip>
                              <a:srcRect/>
                              <a:stretch>
                                <a:fillRect/>
                              </a:stretch>
                            </p:blipFill>
                            <p:spPr bwMode="auto">
                              <a:xfrm>
                                <a:off x="1837" y="2795"/>
                                <a:ext cx="181" cy="181"/>
                              </a:xfrm>
                              <a:prstGeom prst="rect">
                                <a:avLst/>
                              </a:prstGeom>
                              <a:noFill/>
                              <a:ln>
                                <a:noFill/>
                              </a:ln>
                              <a:extLst/>
                            </p:spPr>
                          </p:pic>
                        </p:oleObj>
                      </mc:Fallback>
                    </mc:AlternateContent>
                  </a:graphicData>
                </a:graphic>
              </p:graphicFrame>
            </mc:Fallback>
          </mc:AlternateContent>
          <p:sp>
            <p:nvSpPr>
              <p:cNvPr id="20" name="AutoShape 17"/>
              <p:cNvSpPr>
                <a:spLocks/>
              </p:cNvSpPr>
              <p:nvPr/>
            </p:nvSpPr>
            <p:spPr bwMode="auto">
              <a:xfrm rot="-5400000">
                <a:off x="2517" y="2069"/>
                <a:ext cx="181" cy="1361"/>
              </a:xfrm>
              <a:prstGeom prst="rightBracket">
                <a:avLst>
                  <a:gd name="adj" fmla="val 62661"/>
                </a:avLst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spcBef>
                    <a:spcPct val="20000"/>
                  </a:spcBef>
                  <a:buFont typeface="Arial" charset="0"/>
                  <a:buChar char="•"/>
                  <a:defRPr sz="3200"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Font typeface="Arial" charset="0"/>
                  <a:buChar char="–"/>
                  <a:defRPr sz="2800"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Font typeface="Arial" charset="0"/>
                  <a:buChar char="•"/>
                  <a:defRPr sz="2400"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Font typeface="Arial" charset="0"/>
                  <a:buChar char="–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ru-RU" altLang="ru-RU" sz="24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cxnSp>
            <p:nvCxnSpPr>
              <p:cNvPr id="21" name="AutoShape 18"/>
              <p:cNvCxnSpPr>
                <a:cxnSpLocks noChangeShapeType="1"/>
              </p:cNvCxnSpPr>
              <p:nvPr/>
            </p:nvCxnSpPr>
            <p:spPr bwMode="auto">
              <a:xfrm rot="10800000" flipV="1">
                <a:off x="3289" y="2614"/>
                <a:ext cx="1269" cy="181"/>
              </a:xfrm>
              <a:prstGeom prst="curvedConnector2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22" name="AutoShape 19"/>
              <p:cNvCxnSpPr>
                <a:cxnSpLocks noChangeShapeType="1"/>
              </p:cNvCxnSpPr>
              <p:nvPr/>
            </p:nvCxnSpPr>
            <p:spPr bwMode="auto">
              <a:xfrm>
                <a:off x="703" y="2614"/>
                <a:ext cx="1225" cy="181"/>
              </a:xfrm>
              <a:prstGeom prst="curvedConnector2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" name="Прямоугольник 3"/>
                <p:cNvSpPr/>
                <p:nvPr/>
              </p:nvSpPr>
              <p:spPr>
                <a:xfrm>
                  <a:off x="3488350" y="5512290"/>
                  <a:ext cx="465576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>
                                <a:latin typeface="Cambria Math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/>
                                <a:cs typeface="Times New Roman" panose="020206030504050203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i="1">
                                <a:latin typeface="Cambria Math"/>
                                <a:cs typeface="Times New Roman" panose="02020603050405020304" pitchFamily="18" charset="0"/>
                              </a:rPr>
                              <m:t>1</m:t>
                            </m:r>
                          </m:sub>
                        </m:sSub>
                      </m:oMath>
                    </m:oMathPara>
                  </a14:m>
                  <a:endParaRPr lang="ru-RU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mc:Choice>
          <mc:Fallback xmlns="">
            <p:sp>
              <p:nvSpPr>
                <p:cNvPr id="4" name="Прямоугольник 3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488350" y="5512290"/>
                  <a:ext cx="465576" cy="369332"/>
                </a:xfrm>
                <a:prstGeom prst="rect">
                  <a:avLst/>
                </a:prstGeom>
                <a:blipFill rotWithShape="1">
                  <a:blip r:embed="rId1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ru-RU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" name="Прямоугольник 4"/>
                <p:cNvSpPr/>
                <p:nvPr/>
              </p:nvSpPr>
              <p:spPr>
                <a:xfrm>
                  <a:off x="6082074" y="5489007"/>
                  <a:ext cx="470898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14:m>
                    <m:oMath xmlns:m="http://schemas.openxmlformats.org/officeDocument/2006/math">
                      <m:sSub>
                        <m:sSubPr>
                          <m:ctrlPr>
                            <a:rPr lang="en-US" i="1">
                              <a:latin typeface="Cambria Math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/>
                              <a:cs typeface="Times New Roman" panose="020206030504050203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n-US" i="1">
                              <a:latin typeface="Cambria Math"/>
                              <a:cs typeface="Times New Roman" panose="02020603050405020304" pitchFamily="18" charset="0"/>
                            </a:rPr>
                            <m:t>2</m:t>
                          </m:r>
                        </m:sub>
                      </m:sSub>
                    </m:oMath>
                  </a14:m>
                  <a:r>
                    <a:rPr lang="en-US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 </a:t>
                  </a:r>
                  <a:endParaRPr lang="ru-RU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mc:Choice>
          <mc:Fallback xmlns="">
            <p:sp>
              <p:nvSpPr>
                <p:cNvPr id="5" name="Прямоугольник 4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082074" y="5489007"/>
                  <a:ext cx="470898" cy="369332"/>
                </a:xfrm>
                <a:prstGeom prst="rect">
                  <a:avLst/>
                </a:prstGeom>
                <a:blipFill rotWithShape="1">
                  <a:blip r:embed="rId1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ru-RU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8" name="Овал 7"/>
          <p:cNvSpPr/>
          <p:nvPr/>
        </p:nvSpPr>
        <p:spPr>
          <a:xfrm>
            <a:off x="3630188" y="5303871"/>
            <a:ext cx="90950" cy="114336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" name="Овал 28"/>
          <p:cNvSpPr/>
          <p:nvPr/>
        </p:nvSpPr>
        <p:spPr>
          <a:xfrm>
            <a:off x="6213221" y="5281665"/>
            <a:ext cx="90950" cy="114336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" name="Rectangle 21"/>
          <p:cNvSpPr>
            <a:spLocks noChangeArrowheads="1"/>
          </p:cNvSpPr>
          <p:nvPr/>
        </p:nvSpPr>
        <p:spPr bwMode="auto">
          <a:xfrm>
            <a:off x="7408568" y="4969461"/>
            <a:ext cx="35779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</a:p>
        </p:txBody>
      </p:sp>
      <p:sp>
        <p:nvSpPr>
          <p:cNvPr id="31" name="Rectangle 22"/>
          <p:cNvSpPr>
            <a:spLocks noChangeArrowheads="1"/>
          </p:cNvSpPr>
          <p:nvPr/>
        </p:nvSpPr>
        <p:spPr bwMode="auto">
          <a:xfrm>
            <a:off x="4839040" y="4969460"/>
            <a:ext cx="287258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</a:p>
        </p:txBody>
      </p:sp>
      <p:sp>
        <p:nvSpPr>
          <p:cNvPr id="32" name="Rectangle 20"/>
          <p:cNvSpPr>
            <a:spLocks noChangeArrowheads="1"/>
          </p:cNvSpPr>
          <p:nvPr/>
        </p:nvSpPr>
        <p:spPr bwMode="auto">
          <a:xfrm>
            <a:off x="2266891" y="4979466"/>
            <a:ext cx="35779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Прямоугольник 8"/>
              <p:cNvSpPr/>
              <p:nvPr/>
            </p:nvSpPr>
            <p:spPr>
              <a:xfrm>
                <a:off x="7486194" y="5866104"/>
                <a:ext cx="3354829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kk-KZ" sz="2400" b="1">
                        <a:solidFill>
                          <a:srgbClr val="C00000"/>
                        </a:solidFill>
                        <a:latin typeface="Cambria Math"/>
                      </a:rPr>
                      <m:t>    </m:t>
                    </m:r>
                    <m:d>
                      <m:dPr>
                        <m:ctrlPr>
                          <a:rPr lang="en-US" sz="2400" b="1" i="1">
                            <a:solidFill>
                              <a:srgbClr val="C00000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kk-KZ" sz="2400" b="1" i="1">
                            <a:solidFill>
                              <a:srgbClr val="C00000"/>
                            </a:solidFill>
                            <a:latin typeface="Cambria Math"/>
                          </a:rPr>
                          <m:t>− ∞;</m:t>
                        </m:r>
                        <m:sSub>
                          <m:sSubPr>
                            <m:ctrlPr>
                              <a:rPr lang="en-US" sz="2400" b="1" i="1">
                                <a:solidFill>
                                  <a:srgbClr val="C00000"/>
                                </a:solidFill>
                                <a:latin typeface="Cambria Math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en-US" sz="2400" b="1" i="1">
                                <a:solidFill>
                                  <a:srgbClr val="C00000"/>
                                </a:solidFill>
                                <a:latin typeface="Cambria Math"/>
                                <a:cs typeface="Times New Roman" panose="02020603050405020304" pitchFamily="18" charset="0"/>
                              </a:rPr>
                              <m:t>𝒙</m:t>
                            </m:r>
                          </m:e>
                          <m:sub>
                            <m:r>
                              <a:rPr lang="en-US" sz="2400" b="1" i="1">
                                <a:solidFill>
                                  <a:srgbClr val="C00000"/>
                                </a:solidFill>
                                <a:latin typeface="Cambria Math"/>
                                <a:cs typeface="Times New Roman" panose="02020603050405020304" pitchFamily="18" charset="0"/>
                              </a:rPr>
                              <m:t>𝟏</m:t>
                            </m:r>
                          </m:sub>
                        </m:sSub>
                        <m:r>
                          <a:rPr lang="en-US" sz="2400" b="1" i="1">
                            <a:solidFill>
                              <a:srgbClr val="C00000"/>
                            </a:solidFill>
                            <a:latin typeface="Cambria Math"/>
                            <a:ea typeface="Times New Roman"/>
                            <a:cs typeface="Times New Roman"/>
                          </a:rPr>
                          <m:t>)</m:t>
                        </m:r>
                        <m:r>
                          <a:rPr lang="en-US" sz="2400" b="1" i="1">
                            <a:solidFill>
                              <a:srgbClr val="C00000"/>
                            </a:solidFill>
                            <a:latin typeface="Cambria Math"/>
                            <a:ea typeface="Cambria Math"/>
                            <a:cs typeface="Times New Roman"/>
                          </a:rPr>
                          <m:t>∪</m:t>
                        </m:r>
                        <m:r>
                          <a:rPr lang="en-US" sz="2400" b="1" i="1">
                            <a:solidFill>
                              <a:srgbClr val="C00000"/>
                            </a:solidFill>
                            <a:latin typeface="Cambria Math"/>
                            <a:ea typeface="Times New Roman"/>
                            <a:cs typeface="Times New Roman"/>
                          </a:rPr>
                          <m:t>(</m:t>
                        </m:r>
                        <m:sSub>
                          <m:sSubPr>
                            <m:ctrlPr>
                              <a:rPr lang="en-US" sz="2400" b="1" i="1">
                                <a:solidFill>
                                  <a:srgbClr val="C00000"/>
                                </a:solidFill>
                                <a:latin typeface="Cambria Math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en-US" sz="2400" b="1" i="1">
                                <a:solidFill>
                                  <a:srgbClr val="C00000"/>
                                </a:solidFill>
                                <a:latin typeface="Cambria Math"/>
                                <a:cs typeface="Times New Roman" panose="02020603050405020304" pitchFamily="18" charset="0"/>
                              </a:rPr>
                              <m:t>𝒙</m:t>
                            </m:r>
                          </m:e>
                          <m:sub>
                            <m:r>
                              <a:rPr lang="en-US" sz="2400" b="1" i="1">
                                <a:solidFill>
                                  <a:srgbClr val="C00000"/>
                                </a:solidFill>
                                <a:latin typeface="Cambria Math"/>
                                <a:cs typeface="Times New Roman" panose="02020603050405020304" pitchFamily="18" charset="0"/>
                              </a:rPr>
                              <m:t>𝟐</m:t>
                            </m:r>
                          </m:sub>
                        </m:sSub>
                        <m:r>
                          <a:rPr lang="kk-KZ" sz="2400" b="1" i="1">
                            <a:solidFill>
                              <a:srgbClr val="C00000"/>
                            </a:solidFill>
                            <a:latin typeface="Cambria Math"/>
                            <a:ea typeface="Times New Roman"/>
                            <a:cs typeface="Times New Roman"/>
                          </a:rPr>
                          <m:t>;</m:t>
                        </m:r>
                        <m:r>
                          <a:rPr lang="en-US" sz="2400" b="1" i="1">
                            <a:solidFill>
                              <a:srgbClr val="C00000"/>
                            </a:solidFill>
                            <a:latin typeface="Cambria Math"/>
                            <a:ea typeface="Times New Roman"/>
                            <a:cs typeface="Times New Roman"/>
                          </a:rPr>
                          <m:t>+∞</m:t>
                        </m:r>
                      </m:e>
                    </m:d>
                  </m:oMath>
                </a14:m>
                <a:r>
                  <a:rPr lang="kk-KZ" sz="2400" b="1" dirty="0">
                    <a:solidFill>
                      <a:srgbClr val="C00000"/>
                    </a:solidFill>
                    <a:latin typeface="Times New Roman"/>
                    <a:ea typeface="Times New Roman"/>
                  </a:rPr>
                  <a:t>.</a:t>
                </a:r>
                <a:endParaRPr lang="ru-RU" sz="2400" b="1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9" name="Прямоугольник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86194" y="5866104"/>
                <a:ext cx="3354829" cy="461665"/>
              </a:xfrm>
              <a:prstGeom prst="rect">
                <a:avLst/>
              </a:prstGeom>
              <a:blipFill rotWithShape="1">
                <a:blip r:embed="rId16"/>
                <a:stretch>
                  <a:fillRect t="-11842" r="-2182" b="-2763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594037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10" grpId="0"/>
      <p:bldP spid="11" grpId="0"/>
      <p:bldP spid="12" grpId="0"/>
      <p:bldP spid="3" grpId="0"/>
      <p:bldP spid="30" grpId="0"/>
      <p:bldP spid="31" grpId="0"/>
      <p:bldP spid="3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09533" y="668152"/>
            <a:ext cx="11713301" cy="5146239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kk-KZ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Квадрат теңсіздіктерді аралықтар (интервалдар) әдісімен шешу алгоритмі</a:t>
            </a:r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indent="0" algn="ctr">
              <a:buNone/>
            </a:pPr>
            <a:endParaRPr lang="en-US" sz="3200" b="1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kk-K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Берілген </a:t>
            </a:r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квадрат </a:t>
            </a:r>
            <a:r>
              <a:rPr lang="kk-K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үшмүшенің нөлдерін табамыз</a:t>
            </a:r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Шыққан түбірлер арқылы </a:t>
            </a:r>
            <a:r>
              <a:rPr lang="kk-K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берілген квадрат үшмүшені көбейткіштерге </a:t>
            </a:r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жіктейміз;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Түбірлерді сан осіне салып, </a:t>
            </a:r>
            <a:r>
              <a:rPr lang="kk-K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пайда болған әрбір </a:t>
            </a:r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аралықта берілген квадрат </a:t>
            </a:r>
            <a:r>
              <a:rPr lang="kk-K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үшмүшенің </a:t>
            </a:r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таңбаларын анықтаймыз;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Теңсіздіктің шартына сай жауабын </a:t>
            </a:r>
            <a:r>
              <a:rPr lang="kk-K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жазамыз.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470313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6" name="Прямоугольник 5"/>
              <p:cNvSpPr/>
              <p:nvPr/>
            </p:nvSpPr>
            <p:spPr>
              <a:xfrm>
                <a:off x="614274" y="530768"/>
                <a:ext cx="8832981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n-US" sz="2400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m:rPr>
                            <m:nor/>
                          </m:rPr>
                          <a:rPr lang="kk-KZ" sz="2400" b="1" dirty="0">
                            <a:solidFill>
                              <a:srgbClr val="C00000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Мысал  1</m:t>
                        </m:r>
                        <m:r>
                          <m:rPr>
                            <m:nor/>
                          </m:rPr>
                          <a:rPr lang="kk-KZ" sz="2400" b="1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. </m:t>
                        </m:r>
                        <m:r>
                          <m:rPr>
                            <m:nor/>
                          </m:rPr>
                          <a:rPr lang="ru-RU" sz="2400" b="1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 </m:t>
                        </m:r>
                        <m:r>
                          <a:rPr lang="kk-KZ" sz="2400" b="0" i="1" dirty="0" smtClean="0">
                            <a:latin typeface="Cambria Math"/>
                            <a:cs typeface="Times New Roman" panose="02020603050405020304" pitchFamily="18" charset="0"/>
                          </a:rPr>
                          <m:t> </m:t>
                        </m:r>
                        <m:r>
                          <a:rPr lang="kk-KZ" sz="2400" i="1">
                            <a:solidFill>
                              <a:prstClr val="black"/>
                            </a:solidFill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kk-KZ" sz="2400" i="1">
                            <a:solidFill>
                              <a:prstClr val="black"/>
                            </a:solidFill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kk-KZ" sz="2400" i="1">
                        <a:solidFill>
                          <a:prstClr val="black"/>
                        </a:solidFill>
                        <a:latin typeface="Cambria Math"/>
                      </a:rPr>
                      <m:t>−4</m:t>
                    </m:r>
                    <m:r>
                      <a:rPr lang="kk-KZ" sz="2400" i="1">
                        <a:solidFill>
                          <a:prstClr val="black"/>
                        </a:solidFill>
                        <a:latin typeface="Cambria Math"/>
                      </a:rPr>
                      <m:t>𝑥</m:t>
                    </m:r>
                    <m:r>
                      <a:rPr lang="kk-KZ" sz="2400" i="1">
                        <a:solidFill>
                          <a:prstClr val="black"/>
                        </a:solidFill>
                        <a:latin typeface="Cambria Math"/>
                      </a:rPr>
                      <m:t>+3</m:t>
                    </m:r>
                  </m:oMath>
                </a14:m>
                <a:r>
                  <a:rPr lang="kk-KZ" sz="2400" dirty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˃</a:t>
                </a:r>
                <a:r>
                  <a:rPr lang="kk-KZ" sz="2400" dirty="0" smtClean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0   теңсіздігін шешіңіз. </a:t>
                </a:r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6" name="Прямоугольник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4274" y="530768"/>
                <a:ext cx="8832981" cy="461665"/>
              </a:xfrm>
              <a:prstGeom prst="rect">
                <a:avLst/>
              </a:prstGeom>
              <a:blipFill rotWithShape="1">
                <a:blip r:embed="rId3"/>
                <a:stretch>
                  <a:fillRect l="-207" t="-10526" b="-2894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Прямоугольник 6"/>
              <p:cNvSpPr/>
              <p:nvPr/>
            </p:nvSpPr>
            <p:spPr>
              <a:xfrm>
                <a:off x="717056" y="1195408"/>
                <a:ext cx="6870407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n-US" sz="2400" i="1">
                            <a:solidFill>
                              <a:prstClr val="black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m:rPr>
                            <m:nor/>
                          </m:rPr>
                          <a:rPr lang="kk-KZ" sz="2400" b="1" dirty="0">
                            <a:solidFill>
                              <a:srgbClr val="C00000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Шешуі.</m:t>
                        </m:r>
                        <m:r>
                          <m:rPr>
                            <m:nor/>
                          </m:rPr>
                          <a:rPr lang="ru-RU" sz="2400" b="1" dirty="0">
                            <a:solidFill>
                              <a:srgbClr val="C00000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kk-KZ" sz="2400" b="1" i="0" dirty="0" smtClean="0">
                            <a:solidFill>
                              <a:srgbClr val="C00000"/>
                            </a:solidFill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  </m:t>
                        </m:r>
                        <m:r>
                          <a:rPr lang="kk-KZ" sz="2400" i="1">
                            <a:solidFill>
                              <a:prstClr val="black"/>
                            </a:solidFill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kk-KZ" sz="2400" i="1">
                            <a:solidFill>
                              <a:prstClr val="black"/>
                            </a:solidFill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kk-KZ" sz="2400" i="1">
                        <a:solidFill>
                          <a:prstClr val="black"/>
                        </a:solidFill>
                        <a:latin typeface="Cambria Math"/>
                      </a:rPr>
                      <m:t>−4</m:t>
                    </m:r>
                    <m:r>
                      <a:rPr lang="kk-KZ" sz="2400" i="1">
                        <a:solidFill>
                          <a:prstClr val="black"/>
                        </a:solidFill>
                        <a:latin typeface="Cambria Math"/>
                      </a:rPr>
                      <m:t>𝑥</m:t>
                    </m:r>
                    <m:r>
                      <a:rPr lang="kk-KZ" sz="2400" i="1">
                        <a:solidFill>
                          <a:prstClr val="black"/>
                        </a:solidFill>
                        <a:latin typeface="Cambria Math"/>
                      </a:rPr>
                      <m:t>+3</m:t>
                    </m:r>
                  </m:oMath>
                </a14:m>
                <a:r>
                  <a:rPr lang="kk-KZ" sz="2400" dirty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kk-KZ" sz="2400" dirty="0" smtClean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үшмүшесін </a:t>
                </a:r>
                <a:r>
                  <a:rPr lang="en-US" sz="2400" dirty="0" smtClean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kk-KZ" sz="2400" dirty="0" smtClean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қарастырамыз. </a:t>
                </a:r>
              </a:p>
            </p:txBody>
          </p:sp>
        </mc:Choice>
        <mc:Fallback xmlns="">
          <p:sp>
            <p:nvSpPr>
              <p:cNvPr id="7" name="Прямоугольник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7056" y="1195408"/>
                <a:ext cx="6870407" cy="461665"/>
              </a:xfrm>
              <a:prstGeom prst="rect">
                <a:avLst/>
              </a:prstGeom>
              <a:blipFill rotWithShape="1">
                <a:blip r:embed="rId4"/>
                <a:stretch>
                  <a:fillRect l="-710" t="-10526" r="-355" b="-2894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280952" y="1961255"/>
                <a:ext cx="10135257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n-US" sz="2400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  <m:t>1)  </m:t>
                        </m:r>
                        <m:r>
                          <a:rPr lang="kk-KZ" sz="2400" b="0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  <m:t>Үшмүшенің нөлдерін табамыз.   </m:t>
                        </m:r>
                        <m:r>
                          <a:rPr lang="en-US" sz="2400" b="0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  <m:t> </m:t>
                        </m:r>
                        <m:r>
                          <a:rPr lang="kk-KZ" sz="2400" i="1">
                            <a:solidFill>
                              <a:prstClr val="black"/>
                            </a:solidFill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kk-KZ" sz="2400" i="1">
                            <a:solidFill>
                              <a:prstClr val="black"/>
                            </a:solidFill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kk-KZ" sz="2400" i="1">
                        <a:solidFill>
                          <a:prstClr val="black"/>
                        </a:solidFill>
                        <a:latin typeface="Cambria Math"/>
                      </a:rPr>
                      <m:t>−4</m:t>
                    </m:r>
                    <m:r>
                      <a:rPr lang="kk-KZ" sz="2400" i="1">
                        <a:solidFill>
                          <a:prstClr val="black"/>
                        </a:solidFill>
                        <a:latin typeface="Cambria Math"/>
                      </a:rPr>
                      <m:t>𝑥</m:t>
                    </m:r>
                    <m:r>
                      <a:rPr lang="kk-KZ" sz="2400" i="1">
                        <a:solidFill>
                          <a:prstClr val="black"/>
                        </a:solidFill>
                        <a:latin typeface="Cambria Math"/>
                      </a:rPr>
                      <m:t>+3 </m:t>
                    </m:r>
                  </m:oMath>
                </a14:m>
                <a:r>
                  <a:rPr lang="en-US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</a:t>
                </a:r>
                <a:r>
                  <a:rPr lang="kk-KZ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0 </a:t>
                </a:r>
                <a:r>
                  <a:rPr lang="kk-KZ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;         х</a:t>
                </a:r>
                <a:r>
                  <a:rPr lang="en-US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 1,    x=3. </a:t>
                </a:r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0952" y="1961255"/>
                <a:ext cx="10135257" cy="461665"/>
              </a:xfrm>
              <a:prstGeom prst="rect">
                <a:avLst/>
              </a:prstGeom>
              <a:blipFill rotWithShape="1">
                <a:blip r:embed="rId5"/>
                <a:stretch>
                  <a:fillRect l="-120" t="-10667" b="-3066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280952" y="2876723"/>
                <a:ext cx="11393312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kk-KZ" sz="2400" dirty="0" smtClean="0">
                    <a:solidFill>
                      <a:prstClr val="black"/>
                    </a:solidFill>
                    <a:latin typeface="Cambria Math"/>
                  </a:rPr>
                  <a:t>2</a:t>
                </a:r>
                <a:r>
                  <a:rPr lang="en-US" sz="2400" dirty="0" smtClean="0">
                    <a:solidFill>
                      <a:prstClr val="black"/>
                    </a:solidFill>
                    <a:latin typeface="Cambria Math"/>
                  </a:rPr>
                  <a:t>) </a:t>
                </a:r>
                <a:r>
                  <a:rPr lang="kk-KZ" sz="2400" dirty="0" smtClean="0">
                    <a:solidFill>
                      <a:prstClr val="black"/>
                    </a:solidFill>
                    <a:latin typeface="Cambria Math"/>
                  </a:rPr>
                  <a:t>Үшмүшені көбейткіштерге жіктейміз.</a:t>
                </a:r>
                <a14:m>
                  <m:oMath xmlns:m="http://schemas.openxmlformats.org/officeDocument/2006/math">
                    <m:r>
                      <a:rPr lang="kk-KZ" sz="2400" b="0" i="0" smtClean="0">
                        <a:solidFill>
                          <a:prstClr val="black"/>
                        </a:solidFill>
                        <a:latin typeface="Cambria Math"/>
                      </a:rPr>
                      <m:t>                </m:t>
                    </m:r>
                    <m:sSup>
                      <m:sSupPr>
                        <m:ctrlPr>
                          <a:rPr lang="kk-KZ" sz="2400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kk-KZ" sz="2400" b="0" i="0" smtClean="0">
                            <a:solidFill>
                              <a:prstClr val="black"/>
                            </a:solidFill>
                            <a:latin typeface="Cambria Math"/>
                          </a:rPr>
                          <m:t>х</m:t>
                        </m:r>
                      </m:e>
                      <m:sup>
                        <m:r>
                          <a:rPr lang="kk-KZ" sz="2400" b="0" i="0" smtClean="0">
                            <a:solidFill>
                              <a:prstClr val="black"/>
                            </a:solidFill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kk-KZ" sz="2400" i="0">
                        <a:solidFill>
                          <a:prstClr val="black"/>
                        </a:solidFill>
                        <a:latin typeface="Cambria Math"/>
                      </a:rPr>
                      <m:t>−4</m:t>
                    </m:r>
                    <m:r>
                      <m:rPr>
                        <m:sty m:val="p"/>
                      </m:rPr>
                      <a:rPr lang="kk-KZ" sz="2400" i="0">
                        <a:solidFill>
                          <a:prstClr val="black"/>
                        </a:solidFill>
                        <a:latin typeface="Cambria Math"/>
                      </a:rPr>
                      <m:t>x</m:t>
                    </m:r>
                    <m:r>
                      <a:rPr lang="kk-KZ" sz="2400" i="0">
                        <a:solidFill>
                          <a:prstClr val="black"/>
                        </a:solidFill>
                        <a:latin typeface="Cambria Math"/>
                      </a:rPr>
                      <m:t>+3</m:t>
                    </m:r>
                  </m:oMath>
                </a14:m>
                <a:r>
                  <a:rPr lang="kk-KZ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</a:t>
                </a:r>
                <a:r>
                  <a:rPr lang="kk-KZ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(</a:t>
                </a:r>
                <a:r>
                  <a:rPr lang="kk-KZ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х </a:t>
                </a:r>
                <a:r>
                  <a:rPr lang="en-US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- 1)(x-3). </a:t>
                </a:r>
                <a:endParaRPr lang="ru-RU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0952" y="2876723"/>
                <a:ext cx="11393312" cy="461665"/>
              </a:xfrm>
              <a:prstGeom prst="rect">
                <a:avLst/>
              </a:prstGeom>
              <a:blipFill rotWithShape="1">
                <a:blip r:embed="rId6"/>
                <a:stretch>
                  <a:fillRect l="-803" t="-11842" b="-2894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TextBox 11"/>
          <p:cNvSpPr txBox="1"/>
          <p:nvPr/>
        </p:nvSpPr>
        <p:spPr>
          <a:xfrm>
            <a:off x="177453" y="3793288"/>
            <a:ext cx="1185828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3)</a:t>
            </a:r>
            <a:r>
              <a:rPr lang="kk-KZ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kk-KZ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х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 1,    x=3 </a:t>
            </a:r>
            <a:r>
              <a:rPr lang="kk-KZ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нүктелерін  сан  түзуіне  салып, пайда болған әр аралықта берілген үшмүшенің таңбасын анықтаймыз.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13" name="Group 10"/>
          <p:cNvGrpSpPr>
            <a:grpSpLocks/>
          </p:cNvGrpSpPr>
          <p:nvPr/>
        </p:nvGrpSpPr>
        <p:grpSpPr bwMode="auto">
          <a:xfrm>
            <a:off x="1255117" y="5238209"/>
            <a:ext cx="7636719" cy="778038"/>
            <a:chOff x="657" y="2614"/>
            <a:chExt cx="4023" cy="669"/>
          </a:xfrm>
        </p:grpSpPr>
        <p:sp>
          <p:nvSpPr>
            <p:cNvPr id="14" name="Line 11"/>
            <p:cNvSpPr>
              <a:spLocks noChangeShapeType="1"/>
            </p:cNvSpPr>
            <p:nvPr/>
          </p:nvSpPr>
          <p:spPr bwMode="auto">
            <a:xfrm flipV="1">
              <a:off x="657" y="2886"/>
              <a:ext cx="3978" cy="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 sz="24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5" name="Rectangle 12"/>
            <p:cNvSpPr>
              <a:spLocks noChangeArrowheads="1"/>
            </p:cNvSpPr>
            <p:nvPr/>
          </p:nvSpPr>
          <p:spPr bwMode="auto">
            <a:xfrm>
              <a:off x="1736" y="2886"/>
              <a:ext cx="383" cy="3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Font typeface="Arial" charset="0"/>
                <a:buChar char="•"/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charset="0"/>
                <a:buChar char="–"/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kk-KZ" altLang="ru-RU" sz="2400" dirty="0">
                  <a:solidFill>
                    <a:srgbClr val="0000FF"/>
                  </a:solidFill>
                  <a:latin typeface="Times New Roman" pitchFamily="18" charset="0"/>
                  <a:cs typeface="Times New Roman" panose="02020603050405020304" pitchFamily="18" charset="0"/>
                </a:rPr>
                <a:t>1</a:t>
              </a:r>
              <a:endParaRPr lang="ru-RU" altLang="ru-RU" sz="2400" dirty="0">
                <a:solidFill>
                  <a:srgbClr val="0000FF"/>
                </a:solidFill>
                <a:latin typeface="Times New Roman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6" name="Rectangle 13"/>
            <p:cNvSpPr>
              <a:spLocks noChangeArrowheads="1"/>
            </p:cNvSpPr>
            <p:nvPr/>
          </p:nvSpPr>
          <p:spPr bwMode="auto">
            <a:xfrm>
              <a:off x="3172" y="2862"/>
              <a:ext cx="276" cy="3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Font typeface="Arial" charset="0"/>
                <a:buChar char="•"/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charset="0"/>
                <a:buChar char="–"/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ru-RU" altLang="ru-RU" sz="2400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3</a:t>
              </a:r>
            </a:p>
          </p:txBody>
        </p:sp>
        <p:sp>
          <p:nvSpPr>
            <p:cNvPr id="17" name="Rectangle 14"/>
            <p:cNvSpPr>
              <a:spLocks noChangeArrowheads="1"/>
            </p:cNvSpPr>
            <p:nvPr/>
          </p:nvSpPr>
          <p:spPr bwMode="auto">
            <a:xfrm>
              <a:off x="4422" y="2795"/>
              <a:ext cx="258" cy="3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Font typeface="Arial" charset="0"/>
                <a:buChar char="•"/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charset="0"/>
                <a:buChar char="–"/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ru-RU" altLang="ru-RU" sz="2400" i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х</a:t>
              </a:r>
            </a:p>
          </p:txBody>
        </p:sp>
        <p:graphicFrame>
          <p:nvGraphicFramePr>
            <p:cNvPr id="18" name="Object 15"/>
            <p:cNvGraphicFramePr>
              <a:graphicFrameLocks noChangeAspect="1"/>
            </p:cNvGraphicFramePr>
            <p:nvPr/>
          </p:nvGraphicFramePr>
          <p:xfrm>
            <a:off x="3198" y="2795"/>
            <a:ext cx="181" cy="18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172" name="Equation" r:id="rId7" imgW="114102" imgH="114102" progId="Equation.3">
                    <p:embed/>
                  </p:oleObj>
                </mc:Choice>
                <mc:Fallback>
                  <p:oleObj name="Equation" r:id="rId7" imgW="114102" imgH="114102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198" y="2795"/>
                          <a:ext cx="181" cy="181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9" name="Object 16"/>
            <p:cNvGraphicFramePr>
              <a:graphicFrameLocks noChangeAspect="1"/>
            </p:cNvGraphicFramePr>
            <p:nvPr/>
          </p:nvGraphicFramePr>
          <p:xfrm>
            <a:off x="1837" y="2795"/>
            <a:ext cx="181" cy="18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173" name="Equation" r:id="rId9" imgW="114102" imgH="114102" progId="Equation.3">
                    <p:embed/>
                  </p:oleObj>
                </mc:Choice>
                <mc:Fallback>
                  <p:oleObj name="Equation" r:id="rId9" imgW="114102" imgH="114102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837" y="2795"/>
                          <a:ext cx="181" cy="181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0" name="AutoShape 17"/>
            <p:cNvSpPr>
              <a:spLocks/>
            </p:cNvSpPr>
            <p:nvPr/>
          </p:nvSpPr>
          <p:spPr bwMode="auto">
            <a:xfrm rot="-5400000">
              <a:off x="2517" y="2069"/>
              <a:ext cx="181" cy="1361"/>
            </a:xfrm>
            <a:prstGeom prst="rightBracket">
              <a:avLst>
                <a:gd name="adj" fmla="val 62661"/>
              </a:avLst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Font typeface="Arial" charset="0"/>
                <a:buChar char="•"/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charset="0"/>
                <a:buChar char="–"/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ru-RU" altLang="ru-RU" sz="24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21" name="AutoShape 18"/>
            <p:cNvCxnSpPr>
              <a:cxnSpLocks noChangeShapeType="1"/>
            </p:cNvCxnSpPr>
            <p:nvPr/>
          </p:nvCxnSpPr>
          <p:spPr bwMode="auto">
            <a:xfrm rot="10800000" flipV="1">
              <a:off x="3289" y="2614"/>
              <a:ext cx="1269" cy="181"/>
            </a:xfrm>
            <a:prstGeom prst="curvedConnector2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2" name="AutoShape 19"/>
            <p:cNvCxnSpPr>
              <a:cxnSpLocks noChangeShapeType="1"/>
            </p:cNvCxnSpPr>
            <p:nvPr/>
          </p:nvCxnSpPr>
          <p:spPr bwMode="auto">
            <a:xfrm>
              <a:off x="703" y="2614"/>
              <a:ext cx="1225" cy="181"/>
            </a:xfrm>
            <a:prstGeom prst="curvedConnector2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sp>
        <p:nvSpPr>
          <p:cNvPr id="26" name="Rectangle 20"/>
          <p:cNvSpPr>
            <a:spLocks noChangeArrowheads="1"/>
          </p:cNvSpPr>
          <p:nvPr/>
        </p:nvSpPr>
        <p:spPr bwMode="auto">
          <a:xfrm>
            <a:off x="2266891" y="5164961"/>
            <a:ext cx="35779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</a:p>
        </p:txBody>
      </p:sp>
      <p:sp>
        <p:nvSpPr>
          <p:cNvPr id="27" name="Rectangle 22"/>
          <p:cNvSpPr>
            <a:spLocks noChangeArrowheads="1"/>
          </p:cNvSpPr>
          <p:nvPr/>
        </p:nvSpPr>
        <p:spPr bwMode="auto">
          <a:xfrm>
            <a:off x="4839040" y="5202590"/>
            <a:ext cx="287258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</a:p>
        </p:txBody>
      </p:sp>
      <p:sp>
        <p:nvSpPr>
          <p:cNvPr id="28" name="Rectangle 21"/>
          <p:cNvSpPr>
            <a:spLocks noChangeArrowheads="1"/>
          </p:cNvSpPr>
          <p:nvPr/>
        </p:nvSpPr>
        <p:spPr bwMode="auto">
          <a:xfrm>
            <a:off x="7408568" y="5164961"/>
            <a:ext cx="35779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280952" y="6027003"/>
                <a:ext cx="11287656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kk-KZ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4</a:t>
                </a:r>
                <a:r>
                  <a:rPr lang="en-US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 </a:t>
                </a:r>
                <a:r>
                  <a:rPr lang="kk-KZ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Есептің шартына сәйкес жауабын табамыз</a:t>
                </a:r>
                <a:r>
                  <a:rPr lang="kk-KZ" sz="24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</a:t>
                </a:r>
                <a:r>
                  <a:rPr lang="kk-KZ" sz="2400" b="1" dirty="0" smtClean="0">
                    <a:solidFill>
                      <a:srgbClr val="C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kk-KZ" sz="2400" b="1" i="0" dirty="0" smtClean="0">
                        <a:solidFill>
                          <a:srgbClr val="C00000"/>
                        </a:solidFill>
                        <a:latin typeface="Cambria Math"/>
                      </a:rPr>
                      <m:t>      </m:t>
                    </m:r>
                    <m:r>
                      <a:rPr lang="kk-KZ" sz="2400" b="0" dirty="0">
                        <a:solidFill>
                          <a:srgbClr val="C00000"/>
                        </a:solidFill>
                        <a:latin typeface="Cambria Math"/>
                      </a:rPr>
                      <m:t>Ж</m:t>
                    </m:r>
                    <m:r>
                      <a:rPr lang="kk-KZ" sz="2400" b="0" i="0" dirty="0" smtClean="0">
                        <a:solidFill>
                          <a:srgbClr val="C00000"/>
                        </a:solidFill>
                        <a:latin typeface="Cambria Math"/>
                      </a:rPr>
                      <m:t>ауабы:</m:t>
                    </m:r>
                    <m:r>
                      <a:rPr lang="kk-KZ" sz="2400" b="0" i="0" smtClean="0">
                        <a:solidFill>
                          <a:srgbClr val="C00000"/>
                        </a:solidFill>
                        <a:latin typeface="Cambria Math"/>
                      </a:rPr>
                      <m:t>    </m:t>
                    </m:r>
                    <m:d>
                      <m:dPr>
                        <m:ctrlPr>
                          <a:rPr lang="en-US" sz="2400" b="1" i="1" smtClean="0">
                            <a:solidFill>
                              <a:srgbClr val="C00000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kk-KZ" sz="2400" b="1" i="1" smtClean="0">
                            <a:solidFill>
                              <a:srgbClr val="C00000"/>
                            </a:solidFill>
                            <a:latin typeface="Cambria Math"/>
                          </a:rPr>
                          <m:t>− ∞;</m:t>
                        </m:r>
                        <m:r>
                          <a:rPr lang="kk-KZ" sz="2400" b="1" i="1">
                            <a:solidFill>
                              <a:srgbClr val="C00000"/>
                            </a:solidFill>
                            <a:latin typeface="Cambria Math"/>
                            <a:ea typeface="Times New Roman"/>
                            <a:cs typeface="Times New Roman"/>
                          </a:rPr>
                          <m:t>𝟏</m:t>
                        </m:r>
                        <m:r>
                          <a:rPr lang="en-US" sz="2400" b="1" i="1" smtClean="0">
                            <a:solidFill>
                              <a:srgbClr val="C00000"/>
                            </a:solidFill>
                            <a:latin typeface="Cambria Math"/>
                            <a:ea typeface="Times New Roman"/>
                            <a:cs typeface="Times New Roman"/>
                          </a:rPr>
                          <m:t>)</m:t>
                        </m:r>
                        <m:r>
                          <a:rPr lang="en-US" sz="2400" b="1" i="1" smtClean="0">
                            <a:solidFill>
                              <a:srgbClr val="C00000"/>
                            </a:solidFill>
                            <a:latin typeface="Cambria Math"/>
                            <a:ea typeface="Cambria Math"/>
                            <a:cs typeface="Times New Roman"/>
                          </a:rPr>
                          <m:t>∪</m:t>
                        </m:r>
                        <m:r>
                          <a:rPr lang="en-US" sz="2400" b="1" i="1" smtClean="0">
                            <a:solidFill>
                              <a:srgbClr val="C00000"/>
                            </a:solidFill>
                            <a:latin typeface="Cambria Math"/>
                            <a:ea typeface="Times New Roman"/>
                            <a:cs typeface="Times New Roman"/>
                          </a:rPr>
                          <m:t>(</m:t>
                        </m:r>
                        <m:r>
                          <a:rPr lang="en-US" sz="2400" b="1" i="1" smtClean="0">
                            <a:solidFill>
                              <a:srgbClr val="C00000"/>
                            </a:solidFill>
                            <a:latin typeface="Cambria Math"/>
                            <a:ea typeface="Times New Roman"/>
                            <a:cs typeface="Times New Roman"/>
                          </a:rPr>
                          <m:t>𝟑</m:t>
                        </m:r>
                        <m:r>
                          <a:rPr lang="kk-KZ" sz="2400" b="1" i="1">
                            <a:solidFill>
                              <a:srgbClr val="C00000"/>
                            </a:solidFill>
                            <a:latin typeface="Cambria Math"/>
                            <a:ea typeface="Times New Roman"/>
                            <a:cs typeface="Times New Roman"/>
                          </a:rPr>
                          <m:t>;</m:t>
                        </m:r>
                        <m:r>
                          <a:rPr lang="en-US" sz="2400" b="1" i="1" smtClean="0">
                            <a:solidFill>
                              <a:srgbClr val="C00000"/>
                            </a:solidFill>
                            <a:latin typeface="Cambria Math"/>
                            <a:ea typeface="Times New Roman"/>
                            <a:cs typeface="Times New Roman"/>
                          </a:rPr>
                          <m:t>+∞</m:t>
                        </m:r>
                      </m:e>
                    </m:d>
                  </m:oMath>
                </a14:m>
                <a:r>
                  <a:rPr lang="kk-KZ" sz="2400" b="1" dirty="0" smtClean="0">
                    <a:solidFill>
                      <a:srgbClr val="C00000"/>
                    </a:solidFill>
                    <a:latin typeface="Times New Roman"/>
                    <a:ea typeface="Times New Roman"/>
                  </a:rPr>
                  <a:t>.</a:t>
                </a:r>
                <a:endParaRPr lang="ru-RU" sz="2400" b="1" dirty="0"/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0952" y="6027003"/>
                <a:ext cx="11287656" cy="461665"/>
              </a:xfrm>
              <a:prstGeom prst="rect">
                <a:avLst/>
              </a:prstGeom>
              <a:blipFill rotWithShape="1">
                <a:blip r:embed="rId10"/>
                <a:stretch>
                  <a:fillRect l="-810" t="-12000" b="-2933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3" name="Прямоугольник 22"/>
          <p:cNvSpPr/>
          <p:nvPr/>
        </p:nvSpPr>
        <p:spPr>
          <a:xfrm>
            <a:off x="4431604" y="124627"/>
            <a:ext cx="277672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kk-KZ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kk-KZ" sz="24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ыныппен жұмыс</a:t>
            </a:r>
            <a:endParaRPr lang="ru-RU" sz="2400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02243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10" grpId="0"/>
      <p:bldP spid="11" grpId="0"/>
      <p:bldP spid="12" grpId="0"/>
      <p:bldP spid="26" grpId="0"/>
      <p:bldP spid="27" grpId="0"/>
      <p:bldP spid="28" grpId="0"/>
      <p:bldP spid="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624417" y="404813"/>
            <a:ext cx="10972800" cy="1143000"/>
          </a:xfrm>
        </p:spPr>
        <p:txBody>
          <a:bodyPr rtlCol="0">
            <a:norm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ru-RU" sz="2400" dirty="0" smtClean="0">
                <a:latin typeface="Times New Roman" pitchFamily="18" charset="0"/>
              </a:rPr>
              <a:t>№2.    </a:t>
            </a:r>
            <a:r>
              <a:rPr lang="kk-KZ" sz="2400" dirty="0" smtClean="0">
                <a:latin typeface="Times New Roman" pitchFamily="18" charset="0"/>
              </a:rPr>
              <a:t>Айнымалыны</a:t>
            </a:r>
            <a:r>
              <a:rPr lang="ru-RU" sz="2400" dirty="0" smtClean="0">
                <a:latin typeface="Times New Roman" pitchFamily="18" charset="0"/>
              </a:rPr>
              <a:t>ң </a:t>
            </a:r>
            <a:r>
              <a:rPr lang="ru-RU" sz="2400" dirty="0" err="1" smtClean="0">
                <a:latin typeface="Times New Roman" pitchFamily="18" charset="0"/>
              </a:rPr>
              <a:t>қандай</a:t>
            </a:r>
            <a:r>
              <a:rPr lang="ru-RU" sz="2400" dirty="0" smtClean="0">
                <a:latin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</a:rPr>
              <a:t>мәндері</a:t>
            </a:r>
            <a:r>
              <a:rPr lang="ru-RU" sz="2400" dirty="0" smtClean="0">
                <a:latin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</a:rPr>
              <a:t>үшін</a:t>
            </a:r>
            <a:r>
              <a:rPr lang="ru-RU" sz="2400" dirty="0" smtClean="0">
                <a:latin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</a:rPr>
              <a:t>келесі</a:t>
            </a:r>
            <a:r>
              <a:rPr lang="ru-RU" sz="2400" dirty="0" smtClean="0">
                <a:latin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</a:rPr>
              <a:t>өрнектің</a:t>
            </a:r>
            <a:r>
              <a:rPr lang="ru-RU" sz="2400" dirty="0" smtClean="0">
                <a:latin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</a:rPr>
              <a:t>мәні</a:t>
            </a:r>
            <a:r>
              <a:rPr lang="ru-RU" sz="2400" dirty="0" smtClean="0">
                <a:latin typeface="Times New Roman" pitchFamily="18" charset="0"/>
              </a:rPr>
              <a:t> бар</a:t>
            </a:r>
            <a:endParaRPr lang="ru-RU" sz="2400" dirty="0" smtClean="0"/>
          </a:p>
        </p:txBody>
      </p:sp>
      <p:sp>
        <p:nvSpPr>
          <p:cNvPr id="10243" name="Rectangle 3"/>
          <p:cNvSpPr>
            <a:spLocks noChangeArrowheads="1"/>
          </p:cNvSpPr>
          <p:nvPr/>
        </p:nvSpPr>
        <p:spPr bwMode="auto">
          <a:xfrm>
            <a:off x="0" y="-230832"/>
            <a:ext cx="184731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ru-RU" altLang="ru-RU" sz="2400">
              <a:latin typeface="Arial" charset="0"/>
            </a:endParaRPr>
          </a:p>
        </p:txBody>
      </p:sp>
      <p:graphicFrame>
        <p:nvGraphicFramePr>
          <p:cNvPr id="10244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22416165"/>
              </p:ext>
            </p:extLst>
          </p:nvPr>
        </p:nvGraphicFramePr>
        <p:xfrm>
          <a:off x="1140062" y="1119962"/>
          <a:ext cx="2585116" cy="56297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4" name="Формула" r:id="rId3" imgW="888614" imgH="253890" progId="Equation.3">
                  <p:embed/>
                </p:oleObj>
              </mc:Choice>
              <mc:Fallback>
                <p:oleObj name="Формула" r:id="rId3" imgW="888614" imgH="25389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0062" y="1119962"/>
                        <a:ext cx="2585116" cy="56297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45" name="Rectangle 5"/>
          <p:cNvSpPr>
            <a:spLocks noChangeArrowheads="1"/>
          </p:cNvSpPr>
          <p:nvPr/>
        </p:nvSpPr>
        <p:spPr bwMode="auto">
          <a:xfrm>
            <a:off x="3696153" y="1221275"/>
            <a:ext cx="5842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sz="2400" b="1" dirty="0">
                <a:latin typeface="Times New Roman" pitchFamily="18" charset="0"/>
              </a:rPr>
              <a:t>?</a:t>
            </a:r>
          </a:p>
        </p:txBody>
      </p:sp>
      <p:sp>
        <p:nvSpPr>
          <p:cNvPr id="10246" name="Rectangle 6"/>
          <p:cNvSpPr>
            <a:spLocks noChangeArrowheads="1"/>
          </p:cNvSpPr>
          <p:nvPr/>
        </p:nvSpPr>
        <p:spPr bwMode="auto">
          <a:xfrm>
            <a:off x="509922" y="1933596"/>
            <a:ext cx="1260281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sz="2400" b="1" dirty="0" err="1">
                <a:solidFill>
                  <a:srgbClr val="C00000"/>
                </a:solidFill>
                <a:latin typeface="Times New Roman" pitchFamily="18" charset="0"/>
              </a:rPr>
              <a:t>Шешуі</a:t>
            </a:r>
            <a:r>
              <a:rPr lang="ru-RU" altLang="ru-RU" sz="2400" b="1" dirty="0">
                <a:solidFill>
                  <a:srgbClr val="C00000"/>
                </a:solidFill>
                <a:latin typeface="Times New Roman" pitchFamily="18" charset="0"/>
              </a:rPr>
              <a:t>:</a:t>
            </a:r>
          </a:p>
        </p:txBody>
      </p:sp>
      <p:sp>
        <p:nvSpPr>
          <p:cNvPr id="10247" name="Rectangle 7"/>
          <p:cNvSpPr>
            <a:spLocks noChangeArrowheads="1"/>
          </p:cNvSpPr>
          <p:nvPr/>
        </p:nvSpPr>
        <p:spPr bwMode="auto">
          <a:xfrm>
            <a:off x="0" y="3083868"/>
            <a:ext cx="184731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ru-RU" altLang="ru-RU" sz="2400">
              <a:latin typeface="Arial" charset="0"/>
            </a:endParaRPr>
          </a:p>
        </p:txBody>
      </p:sp>
      <p:graphicFrame>
        <p:nvGraphicFramePr>
          <p:cNvPr id="1024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8400815"/>
              </p:ext>
            </p:extLst>
          </p:nvPr>
        </p:nvGraphicFramePr>
        <p:xfrm>
          <a:off x="2248505" y="1933597"/>
          <a:ext cx="3064219" cy="50589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5" name="Формула" r:id="rId5" imgW="1040948" imgH="228501" progId="Equation.3">
                  <p:embed/>
                </p:oleObj>
              </mc:Choice>
              <mc:Fallback>
                <p:oleObj name="Формула" r:id="rId5" imgW="1040948" imgH="228501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48505" y="1933597"/>
                        <a:ext cx="3064219" cy="50589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49" name="AutoShape 9"/>
          <p:cNvSpPr>
            <a:spLocks noChangeAspect="1" noChangeArrowheads="1"/>
          </p:cNvSpPr>
          <p:nvPr/>
        </p:nvSpPr>
        <p:spPr bwMode="auto">
          <a:xfrm>
            <a:off x="1007534" y="4221163"/>
            <a:ext cx="9984317" cy="86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ru-RU" altLang="ru-RU" sz="2400">
              <a:latin typeface="Arial" charset="0"/>
            </a:endParaRPr>
          </a:p>
        </p:txBody>
      </p:sp>
      <p:grpSp>
        <p:nvGrpSpPr>
          <p:cNvPr id="10250" name="Group 10"/>
          <p:cNvGrpSpPr>
            <a:grpSpLocks/>
          </p:cNvGrpSpPr>
          <p:nvPr/>
        </p:nvGrpSpPr>
        <p:grpSpPr bwMode="auto">
          <a:xfrm>
            <a:off x="2302342" y="4348535"/>
            <a:ext cx="5367958" cy="792102"/>
            <a:chOff x="657" y="2614"/>
            <a:chExt cx="4023" cy="517"/>
          </a:xfrm>
        </p:grpSpPr>
        <p:sp>
          <p:nvSpPr>
            <p:cNvPr id="10254" name="Line 11"/>
            <p:cNvSpPr>
              <a:spLocks noChangeShapeType="1"/>
            </p:cNvSpPr>
            <p:nvPr/>
          </p:nvSpPr>
          <p:spPr bwMode="auto">
            <a:xfrm flipV="1">
              <a:off x="657" y="2886"/>
              <a:ext cx="3978" cy="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 sz="2400"/>
            </a:p>
          </p:txBody>
        </p:sp>
        <p:sp>
          <p:nvSpPr>
            <p:cNvPr id="10255" name="Rectangle 12"/>
            <p:cNvSpPr>
              <a:spLocks noChangeArrowheads="1"/>
            </p:cNvSpPr>
            <p:nvPr/>
          </p:nvSpPr>
          <p:spPr bwMode="auto">
            <a:xfrm>
              <a:off x="1655" y="2840"/>
              <a:ext cx="383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Font typeface="Arial" charset="0"/>
                <a:buChar char="•"/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charset="0"/>
                <a:buChar char="–"/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ru-RU" altLang="ru-RU" sz="2400" dirty="0">
                  <a:solidFill>
                    <a:srgbClr val="0000FF"/>
                  </a:solidFill>
                  <a:latin typeface="Times New Roman" pitchFamily="18" charset="0"/>
                </a:rPr>
                <a:t>-5</a:t>
              </a:r>
            </a:p>
          </p:txBody>
        </p:sp>
        <p:sp>
          <p:nvSpPr>
            <p:cNvPr id="10256" name="Rectangle 13"/>
            <p:cNvSpPr>
              <a:spLocks noChangeArrowheads="1"/>
            </p:cNvSpPr>
            <p:nvPr/>
          </p:nvSpPr>
          <p:spPr bwMode="auto">
            <a:xfrm>
              <a:off x="3152" y="2840"/>
              <a:ext cx="276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Font typeface="Arial" charset="0"/>
                <a:buChar char="•"/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charset="0"/>
                <a:buChar char="–"/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ru-RU" altLang="ru-RU" sz="2400">
                  <a:solidFill>
                    <a:srgbClr val="0000FF"/>
                  </a:solidFill>
                  <a:latin typeface="Times New Roman" pitchFamily="18" charset="0"/>
                </a:rPr>
                <a:t>3</a:t>
              </a:r>
            </a:p>
          </p:txBody>
        </p:sp>
        <p:sp>
          <p:nvSpPr>
            <p:cNvPr id="10257" name="Rectangle 14"/>
            <p:cNvSpPr>
              <a:spLocks noChangeArrowheads="1"/>
            </p:cNvSpPr>
            <p:nvPr/>
          </p:nvSpPr>
          <p:spPr bwMode="auto">
            <a:xfrm>
              <a:off x="4422" y="2795"/>
              <a:ext cx="258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Font typeface="Arial" charset="0"/>
                <a:buChar char="•"/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charset="0"/>
                <a:buChar char="–"/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ru-RU" altLang="ru-RU" sz="2400">
                  <a:latin typeface="Times New Roman" pitchFamily="18" charset="0"/>
                </a:rPr>
                <a:t>х</a:t>
              </a:r>
            </a:p>
          </p:txBody>
        </p:sp>
        <p:graphicFrame>
          <p:nvGraphicFramePr>
            <p:cNvPr id="10258" name="Object 15"/>
            <p:cNvGraphicFramePr>
              <a:graphicFrameLocks noChangeAspect="1"/>
            </p:cNvGraphicFramePr>
            <p:nvPr/>
          </p:nvGraphicFramePr>
          <p:xfrm>
            <a:off x="3198" y="2795"/>
            <a:ext cx="181" cy="18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156" name="Equation" r:id="rId7" imgW="114102" imgH="114102" progId="Equation.3">
                    <p:embed/>
                  </p:oleObj>
                </mc:Choice>
                <mc:Fallback>
                  <p:oleObj name="Equation" r:id="rId7" imgW="114102" imgH="114102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198" y="2795"/>
                          <a:ext cx="181" cy="181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0259" name="Object 16"/>
            <p:cNvGraphicFramePr>
              <a:graphicFrameLocks noChangeAspect="1"/>
            </p:cNvGraphicFramePr>
            <p:nvPr/>
          </p:nvGraphicFramePr>
          <p:xfrm>
            <a:off x="1837" y="2795"/>
            <a:ext cx="181" cy="18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157" name="Equation" r:id="rId9" imgW="114102" imgH="114102" progId="Equation.3">
                    <p:embed/>
                  </p:oleObj>
                </mc:Choice>
                <mc:Fallback>
                  <p:oleObj name="Equation" r:id="rId9" imgW="114102" imgH="114102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837" y="2795"/>
                          <a:ext cx="181" cy="181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0260" name="AutoShape 17"/>
            <p:cNvSpPr>
              <a:spLocks/>
            </p:cNvSpPr>
            <p:nvPr/>
          </p:nvSpPr>
          <p:spPr bwMode="auto">
            <a:xfrm rot="-5400000">
              <a:off x="2517" y="2069"/>
              <a:ext cx="181" cy="1361"/>
            </a:xfrm>
            <a:prstGeom prst="rightBracket">
              <a:avLst>
                <a:gd name="adj" fmla="val 62661"/>
              </a:avLst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Font typeface="Arial" charset="0"/>
                <a:buChar char="•"/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charset="0"/>
                <a:buChar char="–"/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ru-RU" altLang="ru-RU" sz="2400">
                <a:latin typeface="Arial" charset="0"/>
              </a:endParaRPr>
            </a:p>
          </p:txBody>
        </p:sp>
        <p:cxnSp>
          <p:nvCxnSpPr>
            <p:cNvPr id="10261" name="AutoShape 18"/>
            <p:cNvCxnSpPr>
              <a:cxnSpLocks noChangeShapeType="1"/>
            </p:cNvCxnSpPr>
            <p:nvPr/>
          </p:nvCxnSpPr>
          <p:spPr bwMode="auto">
            <a:xfrm rot="10800000" flipV="1">
              <a:off x="3289" y="2614"/>
              <a:ext cx="1269" cy="181"/>
            </a:xfrm>
            <a:prstGeom prst="curvedConnector2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0262" name="AutoShape 19"/>
            <p:cNvCxnSpPr>
              <a:cxnSpLocks noChangeShapeType="1"/>
            </p:cNvCxnSpPr>
            <p:nvPr/>
          </p:nvCxnSpPr>
          <p:spPr bwMode="auto">
            <a:xfrm>
              <a:off x="703" y="2614"/>
              <a:ext cx="1225" cy="181"/>
            </a:xfrm>
            <a:prstGeom prst="curvedConnector2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sp>
        <p:nvSpPr>
          <p:cNvPr id="10251" name="Rectangle 23"/>
          <p:cNvSpPr>
            <a:spLocks noChangeArrowheads="1"/>
          </p:cNvSpPr>
          <p:nvPr/>
        </p:nvSpPr>
        <p:spPr bwMode="auto">
          <a:xfrm>
            <a:off x="579003" y="5380940"/>
            <a:ext cx="139480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2400" b="1" dirty="0" err="1">
                <a:solidFill>
                  <a:srgbClr val="C00000"/>
                </a:solidFill>
                <a:latin typeface="Times New Roman" pitchFamily="18" charset="0"/>
              </a:rPr>
              <a:t>Жауабы</a:t>
            </a:r>
            <a:r>
              <a:rPr lang="ru-RU" altLang="ru-RU" sz="2400" b="1" dirty="0">
                <a:solidFill>
                  <a:srgbClr val="C00000"/>
                </a:solidFill>
                <a:latin typeface="Times New Roman" pitchFamily="18" charset="0"/>
              </a:rPr>
              <a:t>.</a:t>
            </a:r>
          </a:p>
        </p:txBody>
      </p:sp>
      <p:sp>
        <p:nvSpPr>
          <p:cNvPr id="10252" name="Rectangle 24"/>
          <p:cNvSpPr>
            <a:spLocks noChangeArrowheads="1"/>
          </p:cNvSpPr>
          <p:nvPr/>
        </p:nvSpPr>
        <p:spPr bwMode="auto">
          <a:xfrm>
            <a:off x="0" y="3088631"/>
            <a:ext cx="184731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ru-RU" altLang="ru-RU" sz="2400">
              <a:latin typeface="Arial" charset="0"/>
            </a:endParaRPr>
          </a:p>
        </p:txBody>
      </p:sp>
      <p:graphicFrame>
        <p:nvGraphicFramePr>
          <p:cNvPr id="10253" name="Object 2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13780891"/>
              </p:ext>
            </p:extLst>
          </p:nvPr>
        </p:nvGraphicFramePr>
        <p:xfrm>
          <a:off x="2900939" y="5337869"/>
          <a:ext cx="4434893" cy="53399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8" name="Формула" r:id="rId10" imgW="1358310" imgH="215806" progId="Equation.3">
                  <p:embed/>
                </p:oleObj>
              </mc:Choice>
              <mc:Fallback>
                <p:oleObj name="Формула" r:id="rId10" imgW="1358310" imgH="215806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00939" y="5337869"/>
                        <a:ext cx="4434893" cy="53399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>
        <mc:Choice xmlns:a14="http://schemas.microsoft.com/office/drawing/2010/main" Requires="a14">
          <p:sp>
            <p:nvSpPr>
              <p:cNvPr id="2" name="TextBox 1"/>
              <p:cNvSpPr txBox="1"/>
              <p:nvPr/>
            </p:nvSpPr>
            <p:spPr>
              <a:xfrm>
                <a:off x="2302342" y="2535144"/>
                <a:ext cx="4329134" cy="120032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ru-RU" sz="240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en-US" sz="2400" b="0" i="1" smtClean="0"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+ 2x -15 =</a:t>
                </a:r>
                <a:r>
                  <a:rPr lang="en-US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0</a:t>
                </a:r>
                <a:r>
                  <a:rPr lang="ru-RU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 </a:t>
                </a:r>
                <a:r>
                  <a:rPr lang="ru-RU" sz="2400" dirty="0" smtClean="0">
                    <a:latin typeface="Times New Roman" pitchFamily="18" charset="0"/>
                  </a:rPr>
                  <a:t>х</a:t>
                </a:r>
                <a:r>
                  <a:rPr lang="en-US" sz="2400" dirty="0" smtClean="0">
                    <a:latin typeface="Times New Roman" pitchFamily="18" charset="0"/>
                  </a:rPr>
                  <a:t> </a:t>
                </a:r>
                <a:r>
                  <a:rPr lang="en-US" sz="2400" dirty="0">
                    <a:latin typeface="Times New Roman" pitchFamily="18" charset="0"/>
                  </a:rPr>
                  <a:t>= -5,    </a:t>
                </a:r>
                <a:r>
                  <a:rPr lang="ru-RU" sz="2400" dirty="0">
                    <a:latin typeface="Times New Roman" pitchFamily="18" charset="0"/>
                  </a:rPr>
                  <a:t>х</a:t>
                </a:r>
                <a:r>
                  <a:rPr lang="en-US" sz="2400" dirty="0">
                    <a:latin typeface="Times New Roman" pitchFamily="18" charset="0"/>
                  </a:rPr>
                  <a:t> = </a:t>
                </a:r>
                <a:r>
                  <a:rPr lang="ru-RU" sz="2400" dirty="0">
                    <a:latin typeface="Times New Roman" pitchFamily="18" charset="0"/>
                  </a:rPr>
                  <a:t>3</a:t>
                </a:r>
                <a:r>
                  <a:rPr lang="en-US" sz="2400" dirty="0" smtClean="0">
                    <a:latin typeface="Times New Roman" pitchFamily="18" charset="0"/>
                  </a:rPr>
                  <a:t>.</a:t>
                </a:r>
                <a:endParaRPr lang="ru-RU" sz="2400" dirty="0" smtClean="0">
                  <a:latin typeface="Times New Roman" pitchFamily="18" charset="0"/>
                </a:endParaRPr>
              </a:p>
              <a:p>
                <a:endParaRPr lang="ru-RU" sz="2400" dirty="0">
                  <a:latin typeface="Times New Roman" pitchFamily="18" charset="0"/>
                </a:endParaRPr>
              </a:p>
              <a:p>
                <a14:m>
                  <m:oMath xmlns:m="http://schemas.openxmlformats.org/officeDocument/2006/math">
                    <m:sSup>
                      <m:sSupPr>
                        <m:ctrlPr>
                          <a:rPr lang="ru-RU" sz="2400" i="1">
                            <a:latin typeface="Cambria Math"/>
                          </a:rPr>
                        </m:ctrlPr>
                      </m:sSupPr>
                      <m:e>
                        <m:r>
                          <a:rPr lang="en-US" sz="2400" i="1"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en-US" sz="2400" i="1"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+ 2x -15 </a:t>
                </a:r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=(x+5)(x-3</a:t>
                </a:r>
                <a:r>
                  <a:rPr lang="en-US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</a:t>
                </a:r>
                <a:endParaRPr lang="ru-RU" sz="2400" dirty="0"/>
              </a:p>
            </p:txBody>
          </p:sp>
        </mc:Choice>
        <mc:Fallback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02342" y="2535144"/>
                <a:ext cx="4329134" cy="1200329"/>
              </a:xfrm>
              <a:prstGeom prst="rect">
                <a:avLst/>
              </a:prstGeom>
              <a:blipFill rotWithShape="1">
                <a:blip r:embed="rId12"/>
                <a:stretch>
                  <a:fillRect t="-4061" r="-1127" b="-1015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8" name="Прямоугольник 27"/>
          <p:cNvSpPr/>
          <p:nvPr/>
        </p:nvSpPr>
        <p:spPr>
          <a:xfrm>
            <a:off x="4393134" y="204140"/>
            <a:ext cx="285366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kk-KZ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kk-KZ" sz="24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ыныппен  жұмыс</a:t>
            </a:r>
            <a:endParaRPr lang="ru-RU" sz="2400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" name="Rectangle 20"/>
          <p:cNvSpPr>
            <a:spLocks noChangeArrowheads="1"/>
          </p:cNvSpPr>
          <p:nvPr/>
        </p:nvSpPr>
        <p:spPr bwMode="auto">
          <a:xfrm>
            <a:off x="6433056" y="4376370"/>
            <a:ext cx="229503" cy="4458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sz="2400" dirty="0">
                <a:solidFill>
                  <a:srgbClr val="0000FF"/>
                </a:solidFill>
                <a:latin typeface="Arial" charset="0"/>
              </a:rPr>
              <a:t>+</a:t>
            </a:r>
          </a:p>
        </p:txBody>
      </p:sp>
      <p:sp>
        <p:nvSpPr>
          <p:cNvPr id="30" name="Rectangle 22"/>
          <p:cNvSpPr>
            <a:spLocks noChangeArrowheads="1"/>
          </p:cNvSpPr>
          <p:nvPr/>
        </p:nvSpPr>
        <p:spPr bwMode="auto">
          <a:xfrm>
            <a:off x="4740011" y="4376371"/>
            <a:ext cx="181467" cy="4458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sz="2400" dirty="0">
                <a:solidFill>
                  <a:srgbClr val="0000FF"/>
                </a:solidFill>
                <a:latin typeface="Arial" charset="0"/>
              </a:rPr>
              <a:t>-</a:t>
            </a:r>
          </a:p>
        </p:txBody>
      </p:sp>
      <p:sp>
        <p:nvSpPr>
          <p:cNvPr id="31" name="Rectangle 21"/>
          <p:cNvSpPr>
            <a:spLocks noChangeArrowheads="1"/>
          </p:cNvSpPr>
          <p:nvPr/>
        </p:nvSpPr>
        <p:spPr bwMode="auto">
          <a:xfrm>
            <a:off x="2681705" y="4348535"/>
            <a:ext cx="229503" cy="4458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sz="2400" dirty="0">
                <a:solidFill>
                  <a:srgbClr val="0000FF"/>
                </a:solidFill>
                <a:latin typeface="Arial" charset="0"/>
              </a:rPr>
              <a:t>+</a:t>
            </a:r>
          </a:p>
        </p:txBody>
      </p:sp>
    </p:spTree>
    <p:extLst>
      <p:ext uri="{BB962C8B-B14F-4D97-AF65-F5344CB8AC3E}">
        <p14:creationId xmlns:p14="http://schemas.microsoft.com/office/powerpoint/2010/main" val="36721566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02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02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02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102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102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6" grpId="0"/>
      <p:bldP spid="10251" grpId="0"/>
      <p:bldP spid="2" grpId="0"/>
      <p:bldP spid="29" grpId="0"/>
      <p:bldP spid="30" grpId="0"/>
      <p:bldP spid="3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22"/>
          <p:cNvSpPr>
            <a:spLocks noChangeArrowheads="1"/>
          </p:cNvSpPr>
          <p:nvPr/>
        </p:nvSpPr>
        <p:spPr bwMode="auto">
          <a:xfrm>
            <a:off x="0" y="-230832"/>
            <a:ext cx="184731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" sz="24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Rectangle 24"/>
          <p:cNvSpPr>
            <a:spLocks noChangeArrowheads="1"/>
          </p:cNvSpPr>
          <p:nvPr/>
        </p:nvSpPr>
        <p:spPr bwMode="auto">
          <a:xfrm>
            <a:off x="0" y="-230832"/>
            <a:ext cx="184731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" sz="24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-230832"/>
            <a:ext cx="184731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" sz="24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Rectangle 10"/>
          <p:cNvSpPr>
            <a:spLocks noChangeArrowheads="1"/>
          </p:cNvSpPr>
          <p:nvPr/>
        </p:nvSpPr>
        <p:spPr bwMode="auto">
          <a:xfrm>
            <a:off x="0" y="-230832"/>
            <a:ext cx="184731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 sz="24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Rectangle 12"/>
          <p:cNvSpPr>
            <a:spLocks noChangeArrowheads="1"/>
          </p:cNvSpPr>
          <p:nvPr/>
        </p:nvSpPr>
        <p:spPr bwMode="auto">
          <a:xfrm>
            <a:off x="0" y="-230832"/>
            <a:ext cx="184731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 sz="24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89472891"/>
              </p:ext>
            </p:extLst>
          </p:nvPr>
        </p:nvGraphicFramePr>
        <p:xfrm>
          <a:off x="1606690" y="3011404"/>
          <a:ext cx="5072406" cy="50522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33" r:id="rId3" imgW="1854200" imgH="228600" progId="Equation.3">
                  <p:embed/>
                </p:oleObj>
              </mc:Choice>
              <mc:Fallback>
                <p:oleObj r:id="rId3" imgW="1854200" imgH="228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06690" y="3011404"/>
                        <a:ext cx="5072406" cy="505226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684940" y="3051237"/>
            <a:ext cx="41710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55" name="Picture 15"/>
          <p:cNvPicPr>
            <a:picLocks noChangeAspect="1" noChangeArrowheads="1"/>
          </p:cNvPicPr>
          <p:nvPr/>
        </p:nvPicPr>
        <p:blipFill rotWithShape="1"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1358277" y="3697357"/>
            <a:ext cx="6528725" cy="13407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TextBox 12"/>
          <p:cNvSpPr txBox="1"/>
          <p:nvPr/>
        </p:nvSpPr>
        <p:spPr>
          <a:xfrm>
            <a:off x="642695" y="4219253"/>
            <a:ext cx="49244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Rectangle 13"/>
              <p:cNvSpPr/>
              <p:nvPr/>
            </p:nvSpPr>
            <p:spPr>
              <a:xfrm>
                <a:off x="2835355" y="5315582"/>
                <a:ext cx="3574568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kk-KZ" sz="2400" dirty="0" smtClean="0">
                    <a:solidFill>
                      <a:srgbClr val="C00000"/>
                    </a:solidFill>
                    <a:latin typeface="Times New Roman" panose="02020603050405020304" pitchFamily="18" charset="0"/>
                    <a:ea typeface="Times New Roman"/>
                    <a:cs typeface="Times New Roman" panose="02020603050405020304" pitchFamily="18" charset="0"/>
                  </a:rPr>
                  <a:t>Жауабы</a:t>
                </a:r>
                <a:r>
                  <a:rPr lang="kk-KZ" sz="2400" dirty="0">
                    <a:solidFill>
                      <a:srgbClr val="C00000"/>
                    </a:solidFill>
                    <a:latin typeface="Times New Roman" panose="02020603050405020304" pitchFamily="18" charset="0"/>
                    <a:ea typeface="Times New Roman"/>
                    <a:cs typeface="Times New Roman" panose="02020603050405020304" pitchFamily="18" charset="0"/>
                  </a:rPr>
                  <a:t>: </a:t>
                </a:r>
                <a:r>
                  <a:rPr lang="kk-KZ" sz="2400" dirty="0" smtClean="0">
                    <a:solidFill>
                      <a:srgbClr val="C00000"/>
                    </a:solidFill>
                    <a:latin typeface="Times New Roman" panose="02020603050405020304" pitchFamily="18" charset="0"/>
                    <a:ea typeface="Times New Roman"/>
                    <a:cs typeface="Times New Roman" panose="02020603050405020304" pitchFamily="18" charset="0"/>
                  </a:rPr>
                  <a:t>       </a:t>
                </a:r>
                <a14:m>
                  <m:oMath xmlns:m="http://schemas.openxmlformats.org/officeDocument/2006/math">
                    <m:r>
                      <a:rPr lang="kk-KZ" sz="2400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𝑥</m:t>
                    </m:r>
                    <m:r>
                      <a:rPr lang="kk-KZ" sz="2400" i="1">
                        <a:effectLst/>
                        <a:latin typeface="Cambria Math"/>
                        <a:ea typeface="Times New Roman"/>
                        <a:cs typeface="Times New Roman"/>
                      </a:rPr>
                      <m:t>∈</m:t>
                    </m:r>
                    <m:d>
                      <m:dPr>
                        <m:ctrlPr>
                          <a:rPr lang="en-US" sz="2400" i="1">
                            <a:effectLst/>
                            <a:latin typeface="Cambria Math"/>
                          </a:rPr>
                        </m:ctrlPr>
                      </m:dPr>
                      <m:e>
                        <m:r>
                          <a:rPr lang="kk-KZ" sz="2400" i="1">
                            <a:effectLst/>
                            <a:latin typeface="Cambria Math"/>
                            <a:ea typeface="Times New Roman"/>
                            <a:cs typeface="Times New Roman"/>
                          </a:rPr>
                          <m:t>1;1,5</m:t>
                        </m:r>
                      </m:e>
                    </m:d>
                  </m:oMath>
                </a14:m>
                <a:r>
                  <a:rPr lang="kk-KZ" sz="2400" dirty="0">
                    <a:effectLst/>
                    <a:latin typeface="Times New Roman" panose="02020603050405020304" pitchFamily="18" charset="0"/>
                    <a:ea typeface="Times New Roman"/>
                    <a:cs typeface="Times New Roman" panose="02020603050405020304" pitchFamily="18" charset="0"/>
                  </a:rPr>
                  <a:t>. </a:t>
                </a:r>
                <a:endParaRPr lang="en-US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4" name="Rectangle 1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35355" y="5315582"/>
                <a:ext cx="3574568" cy="461665"/>
              </a:xfrm>
              <a:prstGeom prst="rect">
                <a:avLst/>
              </a:prstGeom>
              <a:blipFill rotWithShape="1">
                <a:blip r:embed="rId7"/>
                <a:stretch>
                  <a:fillRect l="-2560" t="-10526" r="-1877" b="-2894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" name="Прямоугольник 14"/>
          <p:cNvSpPr/>
          <p:nvPr/>
        </p:nvSpPr>
        <p:spPr>
          <a:xfrm>
            <a:off x="4921133" y="124627"/>
            <a:ext cx="195668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kk-KZ" sz="24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Жеке жұмыс</a:t>
            </a:r>
            <a:endParaRPr lang="ru-RU" sz="2400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/>
              <p:cNvSpPr txBox="1"/>
              <p:nvPr/>
            </p:nvSpPr>
            <p:spPr>
              <a:xfrm flipH="1">
                <a:off x="308113" y="596078"/>
                <a:ext cx="9760226" cy="194732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kk-KZ" sz="2400" dirty="0" smtClean="0">
                          <a:latin typeface="Cambria Math"/>
                        </a:rPr>
                        <m:t>№</m:t>
                      </m:r>
                      <m:r>
                        <m:rPr>
                          <m:nor/>
                        </m:rPr>
                        <a:rPr lang="kk-KZ" sz="2400" b="0" i="0" dirty="0" smtClean="0">
                          <a:latin typeface="Cambria Math"/>
                        </a:rPr>
                        <m:t>1</m:t>
                      </m:r>
                      <m:r>
                        <m:rPr>
                          <m:nor/>
                        </m:rPr>
                        <a:rPr lang="kk-KZ" sz="2400" dirty="0" smtClean="0">
                          <a:latin typeface="Cambria Math"/>
                        </a:rPr>
                        <m:t>.   </m:t>
                      </m:r>
                      <m:r>
                        <m:rPr>
                          <m:nor/>
                        </m:rPr>
                        <a:rPr lang="ru-RU" sz="2400" dirty="0" smtClean="0">
                          <a:latin typeface="Times New Roman" pitchFamily="18" charset="0"/>
                        </a:rPr>
                        <m:t>Теңсіздікті шешіңіздер:</m:t>
                      </m:r>
                      <m:r>
                        <a:rPr lang="ru-RU" sz="2400" i="1" dirty="0">
                          <a:latin typeface="Cambria Math"/>
                        </a:rPr>
                        <m:t>  </m:t>
                      </m:r>
                      <m:r>
                        <a:rPr lang="kk-KZ" sz="2400" b="0" i="1" dirty="0" smtClean="0">
                          <a:latin typeface="Cambria Math"/>
                        </a:rPr>
                        <m:t> </m:t>
                      </m:r>
                      <m:r>
                        <a:rPr lang="ru-RU" sz="2400" i="1" dirty="0">
                          <a:latin typeface="Cambria Math"/>
                        </a:rPr>
                        <m:t>   </m:t>
                      </m:r>
                      <m:r>
                        <a:rPr lang="kk-KZ" sz="2400" i="1">
                          <a:latin typeface="Cambria Math"/>
                        </a:rPr>
                        <m:t>−2</m:t>
                      </m:r>
                      <m:sSup>
                        <m:sSupPr>
                          <m:ctrlPr>
                            <a:rPr lang="en-US" sz="2400" i="1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kk-KZ" sz="2400" i="1"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kk-KZ" sz="2400" i="1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kk-KZ" sz="2400" i="1">
                          <a:latin typeface="Cambria Math"/>
                        </a:rPr>
                        <m:t>+5</m:t>
                      </m:r>
                      <m:r>
                        <a:rPr lang="kk-KZ" sz="2400" i="1">
                          <a:latin typeface="Cambria Math"/>
                        </a:rPr>
                        <m:t>𝑥</m:t>
                      </m:r>
                      <m:r>
                        <a:rPr lang="kk-KZ" sz="2400" i="1">
                          <a:latin typeface="Cambria Math"/>
                        </a:rPr>
                        <m:t>−3&gt;0</m:t>
                      </m:r>
                    </m:oMath>
                  </m:oMathPara>
                </a14:m>
                <a:endParaRPr lang="ru-RU" sz="2400" dirty="0">
                  <a:solidFill>
                    <a:srgbClr val="0070C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endParaRPr lang="kk-KZ" sz="2400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r>
                  <a:rPr lang="kk-KZ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Шешуі. </a:t>
                </a:r>
                <a14:m>
                  <m:oMath xmlns:m="http://schemas.openxmlformats.org/officeDocument/2006/math">
                    <m:r>
                      <a:rPr lang="en-US" sz="2400" b="0" i="0" smtClean="0">
                        <a:latin typeface="Cambria Math"/>
                      </a:rPr>
                      <m:t>   </m:t>
                    </m:r>
                    <m:r>
                      <a:rPr lang="kk-KZ" sz="2400" i="1">
                        <a:latin typeface="Cambria Math"/>
                      </a:rPr>
                      <m:t>−2</m:t>
                    </m:r>
                    <m:sSup>
                      <m:sSupPr>
                        <m:ctrlPr>
                          <a:rPr lang="en-US" sz="2400" i="1">
                            <a:latin typeface="Cambria Math"/>
                          </a:rPr>
                        </m:ctrlPr>
                      </m:sSupPr>
                      <m:e>
                        <m:r>
                          <a:rPr lang="kk-KZ" sz="2400" i="1"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kk-KZ" sz="2400" i="1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kk-KZ" sz="2400" i="1">
                        <a:latin typeface="Cambria Math"/>
                      </a:rPr>
                      <m:t>+5</m:t>
                    </m:r>
                    <m:r>
                      <a:rPr lang="kk-KZ" sz="2400" i="1">
                        <a:latin typeface="Cambria Math"/>
                      </a:rPr>
                      <m:t>𝑥</m:t>
                    </m:r>
                    <m:r>
                      <a:rPr lang="kk-KZ" sz="2400" i="1">
                        <a:latin typeface="Cambria Math"/>
                      </a:rPr>
                      <m:t>−3&gt;0,           </m:t>
                    </m:r>
                    <m:r>
                      <a:rPr lang="kk-KZ" sz="2400" b="1" i="1" smtClean="0">
                        <a:solidFill>
                          <a:srgbClr val="C00000"/>
                        </a:solidFill>
                        <a:latin typeface="Cambria Math"/>
                      </a:rPr>
                      <m:t>𝟐</m:t>
                    </m:r>
                    <m:sSup>
                      <m:sSupPr>
                        <m:ctrlPr>
                          <a:rPr lang="en-US" sz="2400" b="1" i="1">
                            <a:solidFill>
                              <a:srgbClr val="C00000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kk-KZ" sz="2400" b="1" i="1">
                            <a:solidFill>
                              <a:srgbClr val="C00000"/>
                            </a:solidFill>
                            <a:latin typeface="Cambria Math"/>
                          </a:rPr>
                          <m:t>𝒙</m:t>
                        </m:r>
                      </m:e>
                      <m:sup>
                        <m:r>
                          <a:rPr lang="kk-KZ" sz="2400" b="1" i="1">
                            <a:solidFill>
                              <a:srgbClr val="C00000"/>
                            </a:solidFill>
                            <a:latin typeface="Cambria Math"/>
                          </a:rPr>
                          <m:t>𝟐</m:t>
                        </m:r>
                      </m:sup>
                    </m:sSup>
                    <m:r>
                      <a:rPr lang="en-US" sz="2400" b="1" i="1" smtClean="0">
                        <a:solidFill>
                          <a:srgbClr val="C00000"/>
                        </a:solidFill>
                        <a:latin typeface="Cambria Math"/>
                      </a:rPr>
                      <m:t>−</m:t>
                    </m:r>
                    <m:r>
                      <a:rPr lang="kk-KZ" sz="2400" b="1" i="1">
                        <a:solidFill>
                          <a:srgbClr val="C00000"/>
                        </a:solidFill>
                        <a:latin typeface="Cambria Math"/>
                      </a:rPr>
                      <m:t>𝟓</m:t>
                    </m:r>
                    <m:r>
                      <a:rPr lang="kk-KZ" sz="2400" b="1" i="1">
                        <a:solidFill>
                          <a:srgbClr val="C00000"/>
                        </a:solidFill>
                        <a:latin typeface="Cambria Math"/>
                      </a:rPr>
                      <m:t>𝒙</m:t>
                    </m:r>
                    <m:r>
                      <a:rPr lang="en-US" sz="2400" b="1" i="1" smtClean="0">
                        <a:solidFill>
                          <a:srgbClr val="C00000"/>
                        </a:solidFill>
                        <a:latin typeface="Cambria Math"/>
                      </a:rPr>
                      <m:t>+</m:t>
                    </m:r>
                    <m:r>
                      <a:rPr lang="kk-KZ" sz="2400" b="1" i="1">
                        <a:solidFill>
                          <a:srgbClr val="C00000"/>
                        </a:solidFill>
                        <a:latin typeface="Cambria Math"/>
                      </a:rPr>
                      <m:t>𝟑</m:t>
                    </m:r>
                    <m:r>
                      <a:rPr lang="en-US" sz="2400" b="1" i="1" smtClean="0">
                        <a:solidFill>
                          <a:srgbClr val="C00000"/>
                        </a:solidFill>
                        <a:latin typeface="Cambria Math"/>
                      </a:rPr>
                      <m:t> </m:t>
                    </m:r>
                    <m:r>
                      <a:rPr lang="kk-KZ" sz="2400" b="1" i="1" smtClean="0">
                        <a:solidFill>
                          <a:srgbClr val="C00000"/>
                        </a:solidFill>
                        <a:latin typeface="Cambria Math"/>
                      </a:rPr>
                      <m:t>˂</m:t>
                    </m:r>
                    <m:r>
                      <a:rPr lang="en-US" sz="2400" b="1" i="1" smtClean="0">
                        <a:solidFill>
                          <a:srgbClr val="C00000"/>
                        </a:solidFill>
                        <a:latin typeface="Cambria Math"/>
                      </a:rPr>
                      <m:t> </m:t>
                    </m:r>
                    <m:r>
                      <a:rPr lang="kk-KZ" sz="2400" b="1" i="1">
                        <a:solidFill>
                          <a:srgbClr val="C00000"/>
                        </a:solidFill>
                        <a:latin typeface="Cambria Math"/>
                      </a:rPr>
                      <m:t>𝟎</m:t>
                    </m:r>
                  </m:oMath>
                </a14:m>
                <a:endParaRPr lang="kk-KZ" sz="2400" b="1" dirty="0" smtClean="0">
                  <a:solidFill>
                    <a:srgbClr val="C00000"/>
                  </a:solidFill>
                  <a:latin typeface="Times New Roman" panose="02020603050405020304" pitchFamily="18" charset="0"/>
                </a:endParaRPr>
              </a:p>
              <a:p>
                <a:endParaRPr lang="kk-KZ" sz="2400" b="1" dirty="0" smtClean="0">
                  <a:latin typeface="Times New Roman" panose="02020603050405020304" pitchFamily="18" charset="0"/>
                </a:endParaRPr>
              </a:p>
              <a:p>
                <a14:m>
                  <m:oMath xmlns:m="http://schemas.openxmlformats.org/officeDocument/2006/math">
                    <m:r>
                      <m:rPr>
                        <m:nor/>
                      </m:rPr>
                      <a:rPr lang="kk-KZ" sz="2400" b="0" i="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m:t>    </m:t>
                    </m:r>
                    <m:r>
                      <m:rPr>
                        <m:nor/>
                      </m:rPr>
                      <a:rPr lang="kk-KZ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m:t>1.</m:t>
                    </m:r>
                    <m:r>
                      <a:rPr lang="kk-KZ" sz="2400" b="0" i="1" dirty="0" smtClean="0">
                        <a:latin typeface="Cambria Math"/>
                        <a:cs typeface="Times New Roman" panose="02020603050405020304" pitchFamily="18" charset="0"/>
                      </a:rPr>
                      <m:t>         </m:t>
                    </m:r>
                    <m:r>
                      <a:rPr lang="kk-KZ" sz="2400" i="1">
                        <a:latin typeface="Cambria Math"/>
                      </a:rPr>
                      <m:t>2</m:t>
                    </m:r>
                    <m:sSup>
                      <m:sSupPr>
                        <m:ctrlPr>
                          <a:rPr lang="en-US" sz="2400" i="1">
                            <a:latin typeface="Cambria Math"/>
                          </a:rPr>
                        </m:ctrlPr>
                      </m:sSupPr>
                      <m:e>
                        <m:r>
                          <a:rPr lang="kk-KZ" sz="2400" i="1"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kk-KZ" sz="2400" i="1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US" sz="2400" i="1">
                        <a:latin typeface="Cambria Math"/>
                      </a:rPr>
                      <m:t>−</m:t>
                    </m:r>
                    <m:r>
                      <a:rPr lang="kk-KZ" sz="2400" i="1">
                        <a:latin typeface="Cambria Math"/>
                      </a:rPr>
                      <m:t>5</m:t>
                    </m:r>
                    <m:r>
                      <a:rPr lang="kk-KZ" sz="2400" i="1">
                        <a:latin typeface="Cambria Math"/>
                      </a:rPr>
                      <m:t>𝑥</m:t>
                    </m:r>
                    <m:r>
                      <a:rPr lang="en-US" sz="2400" i="1">
                        <a:latin typeface="Cambria Math"/>
                      </a:rPr>
                      <m:t>+</m:t>
                    </m:r>
                    <m:r>
                      <a:rPr lang="kk-KZ" sz="2400" i="1">
                        <a:latin typeface="Cambria Math"/>
                      </a:rPr>
                      <m:t>3</m:t>
                    </m:r>
                    <m:r>
                      <a:rPr lang="ru-RU" sz="2400" i="1">
                        <a:latin typeface="Cambria Math"/>
                      </a:rPr>
                      <m:t>=</m:t>
                    </m:r>
                    <m:r>
                      <a:rPr lang="kk-KZ" sz="2400" i="1">
                        <a:latin typeface="Cambria Math"/>
                      </a:rPr>
                      <m:t>0</m:t>
                    </m:r>
                    <m:r>
                      <a:rPr lang="en-US" sz="2400" i="1">
                        <a:latin typeface="Cambria Math"/>
                      </a:rPr>
                      <m:t>,</m:t>
                    </m:r>
                  </m:oMath>
                </a14:m>
                <a:r>
                  <a:rPr lang="kk-KZ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    </a:t>
                </a:r>
                <a:r>
                  <a:rPr lang="kk-KZ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  </a:t>
                </a:r>
                <a:r>
                  <a:rPr lang="en-US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kk-KZ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х</a:t>
                </a:r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 1,    </a:t>
                </a:r>
                <a:r>
                  <a:rPr lang="en-US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x=</a:t>
                </a:r>
                <a:r>
                  <a:rPr lang="kk-KZ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1,5.</a:t>
                </a:r>
                <a:endParaRPr lang="en-US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flipH="1">
                <a:off x="308113" y="596078"/>
                <a:ext cx="9760226" cy="1947328"/>
              </a:xfrm>
              <a:prstGeom prst="rect">
                <a:avLst/>
              </a:prstGeom>
              <a:blipFill rotWithShape="1">
                <a:blip r:embed="rId8"/>
                <a:stretch>
                  <a:fillRect l="-999" b="-658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2084524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102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  <p:bldP spid="1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5122" name="Rectangle 2"/>
              <p:cNvSpPr>
                <a:spLocks noGrp="1" noChangeArrowheads="1"/>
              </p:cNvSpPr>
              <p:nvPr>
                <p:ph type="title"/>
              </p:nvPr>
            </p:nvSpPr>
            <p:spPr>
              <a:xfrm>
                <a:off x="71313" y="1044306"/>
                <a:ext cx="10972800" cy="4942129"/>
              </a:xfrm>
            </p:spPr>
            <p:txBody>
              <a:bodyPr rtlCol="0">
                <a:normAutofit/>
              </a:bodyPr>
              <a:lstStyle/>
              <a:p>
                <a:pPr>
                  <a:defRPr/>
                </a:pPr>
                <a:r>
                  <a:rPr lang="ru-RU" sz="2400" dirty="0" smtClean="0">
                    <a:latin typeface="Times New Roman" pitchFamily="18" charset="0"/>
                  </a:rPr>
                  <a:t> №2.   </a:t>
                </a:r>
                <a:r>
                  <a:rPr lang="ru-RU" sz="2400" dirty="0" err="1" smtClean="0">
                    <a:latin typeface="Times New Roman" pitchFamily="18" charset="0"/>
                  </a:rPr>
                  <a:t>Теңсіздікті</a:t>
                </a:r>
                <a:r>
                  <a:rPr lang="ru-RU" sz="2400" dirty="0" smtClean="0">
                    <a:latin typeface="Times New Roman" pitchFamily="18" charset="0"/>
                  </a:rPr>
                  <a:t> </a:t>
                </a:r>
                <a:r>
                  <a:rPr lang="ru-RU" sz="2400" dirty="0" err="1" smtClean="0">
                    <a:latin typeface="Times New Roman" pitchFamily="18" charset="0"/>
                  </a:rPr>
                  <a:t>шешіңіздер</a:t>
                </a:r>
                <a:r>
                  <a:rPr lang="ru-RU" sz="2400" dirty="0" smtClean="0">
                    <a:latin typeface="Times New Roman" pitchFamily="18" charset="0"/>
                  </a:rPr>
                  <a:t>:      (х+2)(х-3) </a:t>
                </a:r>
                <a14:m>
                  <m:oMath xmlns:m="http://schemas.openxmlformats.org/officeDocument/2006/math">
                    <m:r>
                      <a:rPr lang="ru-RU" sz="2400" i="1" smtClean="0">
                        <a:latin typeface="Cambria Math"/>
                        <a:ea typeface="Cambria Math"/>
                      </a:rPr>
                      <m:t>&lt;</m:t>
                    </m:r>
                  </m:oMath>
                </a14:m>
                <a:r>
                  <a:rPr lang="ru-RU" sz="2400" dirty="0" smtClean="0">
                    <a:latin typeface="Times New Roman" pitchFamily="18" charset="0"/>
                  </a:rPr>
                  <a:t>0.</a:t>
                </a:r>
                <a:r>
                  <a:rPr lang="ru-RU" altLang="ru-RU" sz="2400" b="1" dirty="0">
                    <a:solidFill>
                      <a:srgbClr val="C00000"/>
                    </a:solidFill>
                    <a:latin typeface="Times New Roman" pitchFamily="18" charset="0"/>
                  </a:rPr>
                  <a:t> </a:t>
                </a:r>
                <a:r>
                  <a:rPr lang="ru-RU" altLang="ru-RU" sz="2400" b="1" dirty="0" smtClean="0">
                    <a:solidFill>
                      <a:srgbClr val="C00000"/>
                    </a:solidFill>
                    <a:latin typeface="Times New Roman" pitchFamily="18" charset="0"/>
                  </a:rPr>
                  <a:t/>
                </a:r>
                <a:br>
                  <a:rPr lang="ru-RU" altLang="ru-RU" sz="2400" b="1" dirty="0" smtClean="0">
                    <a:solidFill>
                      <a:srgbClr val="C00000"/>
                    </a:solidFill>
                    <a:latin typeface="Times New Roman" pitchFamily="18" charset="0"/>
                  </a:rPr>
                </a:br>
                <a:r>
                  <a:rPr lang="ru-RU" altLang="ru-RU" sz="2400" b="1" dirty="0">
                    <a:solidFill>
                      <a:srgbClr val="C00000"/>
                    </a:solidFill>
                    <a:latin typeface="Times New Roman" pitchFamily="18" charset="0"/>
                  </a:rPr>
                  <a:t/>
                </a:r>
                <a:br>
                  <a:rPr lang="ru-RU" altLang="ru-RU" sz="2400" b="1" dirty="0">
                    <a:solidFill>
                      <a:srgbClr val="C00000"/>
                    </a:solidFill>
                    <a:latin typeface="Times New Roman" pitchFamily="18" charset="0"/>
                  </a:rPr>
                </a:br>
                <a:r>
                  <a:rPr lang="ru-RU" altLang="ru-RU" sz="2400" b="1" dirty="0" err="1" smtClean="0">
                    <a:solidFill>
                      <a:srgbClr val="C00000"/>
                    </a:solidFill>
                    <a:latin typeface="Times New Roman" pitchFamily="18" charset="0"/>
                  </a:rPr>
                  <a:t>Шешуі</a:t>
                </a:r>
                <a:r>
                  <a:rPr lang="ru-RU" altLang="ru-RU" sz="2400" b="1" dirty="0" smtClean="0">
                    <a:solidFill>
                      <a:srgbClr val="C00000"/>
                    </a:solidFill>
                    <a:latin typeface="Times New Roman" pitchFamily="18" charset="0"/>
                  </a:rPr>
                  <a:t>:             </a:t>
                </a:r>
                <a:r>
                  <a:rPr lang="ru-RU" sz="2400" dirty="0" smtClean="0">
                    <a:latin typeface="Times New Roman" pitchFamily="18" charset="0"/>
                  </a:rPr>
                  <a:t>(</a:t>
                </a:r>
                <a:r>
                  <a:rPr lang="ru-RU" sz="2400" dirty="0">
                    <a:latin typeface="Times New Roman" pitchFamily="18" charset="0"/>
                  </a:rPr>
                  <a:t>х+2)(х-3)</a:t>
                </a:r>
                <a:r>
                  <a:rPr lang="en-US" sz="2400" dirty="0">
                    <a:latin typeface="Times New Roman" pitchFamily="18" charset="0"/>
                  </a:rPr>
                  <a:t>=</a:t>
                </a:r>
                <a:r>
                  <a:rPr lang="ru-RU" sz="2400" dirty="0">
                    <a:latin typeface="Times New Roman" pitchFamily="18" charset="0"/>
                  </a:rPr>
                  <a:t> </a:t>
                </a:r>
                <a:r>
                  <a:rPr lang="ru-RU" sz="2400" dirty="0" smtClean="0">
                    <a:latin typeface="Times New Roman" pitchFamily="18" charset="0"/>
                  </a:rPr>
                  <a:t>0</a:t>
                </a:r>
                <a:br>
                  <a:rPr lang="ru-RU" sz="2400" dirty="0" smtClean="0">
                    <a:latin typeface="Times New Roman" pitchFamily="18" charset="0"/>
                  </a:rPr>
                </a:br>
                <a:r>
                  <a:rPr lang="ru-RU" sz="2400" dirty="0">
                    <a:latin typeface="Times New Roman" pitchFamily="18" charset="0"/>
                  </a:rPr>
                  <a:t/>
                </a:r>
                <a:br>
                  <a:rPr lang="ru-RU" sz="2400" dirty="0">
                    <a:latin typeface="Times New Roman" pitchFamily="18" charset="0"/>
                  </a:rPr>
                </a:br>
                <a:r>
                  <a:rPr lang="ru-RU" sz="2400" dirty="0" smtClean="0">
                    <a:latin typeface="Times New Roman" pitchFamily="18" charset="0"/>
                  </a:rPr>
                  <a:t>                            х</a:t>
                </a:r>
                <a:r>
                  <a:rPr lang="en-US" sz="2400" dirty="0" smtClean="0">
                    <a:latin typeface="Times New Roman" pitchFamily="18" charset="0"/>
                  </a:rPr>
                  <a:t> =- </a:t>
                </a:r>
                <a:r>
                  <a:rPr lang="ru-RU" sz="2400" dirty="0">
                    <a:latin typeface="Times New Roman" pitchFamily="18" charset="0"/>
                  </a:rPr>
                  <a:t>2</a:t>
                </a:r>
                <a:r>
                  <a:rPr lang="en-US" sz="2400" dirty="0">
                    <a:latin typeface="Times New Roman" pitchFamily="18" charset="0"/>
                  </a:rPr>
                  <a:t>,    </a:t>
                </a:r>
                <a:r>
                  <a:rPr lang="ru-RU" sz="2400" dirty="0">
                    <a:latin typeface="Times New Roman" pitchFamily="18" charset="0"/>
                  </a:rPr>
                  <a:t>х</a:t>
                </a:r>
                <a:r>
                  <a:rPr lang="en-US" sz="2400" dirty="0">
                    <a:latin typeface="Times New Roman" pitchFamily="18" charset="0"/>
                  </a:rPr>
                  <a:t> = </a:t>
                </a:r>
                <a:r>
                  <a:rPr lang="ru-RU" sz="2400" dirty="0">
                    <a:latin typeface="Times New Roman" pitchFamily="18" charset="0"/>
                  </a:rPr>
                  <a:t>3</a:t>
                </a:r>
                <a:r>
                  <a:rPr lang="en-US" sz="2400" dirty="0" smtClean="0">
                    <a:latin typeface="Times New Roman" pitchFamily="18" charset="0"/>
                  </a:rPr>
                  <a:t>.</a:t>
                </a:r>
                <a:r>
                  <a:rPr lang="ru-RU" altLang="ru-RU" sz="2400" b="1" dirty="0">
                    <a:solidFill>
                      <a:srgbClr val="C00000"/>
                    </a:solidFill>
                    <a:latin typeface="Times New Roman" pitchFamily="18" charset="0"/>
                  </a:rPr>
                  <a:t> </a:t>
                </a:r>
                <a:r>
                  <a:rPr lang="ru-RU" altLang="ru-RU" sz="2400" b="1" dirty="0" smtClean="0">
                    <a:solidFill>
                      <a:srgbClr val="C00000"/>
                    </a:solidFill>
                    <a:latin typeface="Times New Roman" pitchFamily="18" charset="0"/>
                  </a:rPr>
                  <a:t/>
                </a:r>
                <a:br>
                  <a:rPr lang="ru-RU" altLang="ru-RU" sz="2400" b="1" dirty="0" smtClean="0">
                    <a:solidFill>
                      <a:srgbClr val="C00000"/>
                    </a:solidFill>
                    <a:latin typeface="Times New Roman" pitchFamily="18" charset="0"/>
                  </a:rPr>
                </a:br>
                <a:r>
                  <a:rPr lang="ru-RU" altLang="ru-RU" sz="2400" b="1" dirty="0">
                    <a:solidFill>
                      <a:srgbClr val="C00000"/>
                    </a:solidFill>
                    <a:latin typeface="Times New Roman" pitchFamily="18" charset="0"/>
                  </a:rPr>
                  <a:t/>
                </a:r>
                <a:br>
                  <a:rPr lang="ru-RU" altLang="ru-RU" sz="2400" b="1" dirty="0">
                    <a:solidFill>
                      <a:srgbClr val="C00000"/>
                    </a:solidFill>
                    <a:latin typeface="Times New Roman" pitchFamily="18" charset="0"/>
                  </a:rPr>
                </a:br>
                <a:r>
                  <a:rPr lang="ru-RU" altLang="ru-RU" sz="2400" b="1" dirty="0" smtClean="0">
                    <a:solidFill>
                      <a:srgbClr val="C00000"/>
                    </a:solidFill>
                    <a:latin typeface="Times New Roman" pitchFamily="18" charset="0"/>
                  </a:rPr>
                  <a:t/>
                </a:r>
                <a:br>
                  <a:rPr lang="ru-RU" altLang="ru-RU" sz="2400" b="1" dirty="0" smtClean="0">
                    <a:solidFill>
                      <a:srgbClr val="C00000"/>
                    </a:solidFill>
                    <a:latin typeface="Times New Roman" pitchFamily="18" charset="0"/>
                  </a:rPr>
                </a:br>
                <a:r>
                  <a:rPr lang="ru-RU" altLang="ru-RU" sz="2400" b="1" dirty="0" smtClean="0">
                    <a:solidFill>
                      <a:srgbClr val="C00000"/>
                    </a:solidFill>
                    <a:latin typeface="Times New Roman" pitchFamily="18" charset="0"/>
                  </a:rPr>
                  <a:t/>
                </a:r>
                <a:br>
                  <a:rPr lang="ru-RU" altLang="ru-RU" sz="2400" b="1" dirty="0" smtClean="0">
                    <a:solidFill>
                      <a:srgbClr val="C00000"/>
                    </a:solidFill>
                    <a:latin typeface="Times New Roman" pitchFamily="18" charset="0"/>
                  </a:rPr>
                </a:br>
                <a:r>
                  <a:rPr lang="ru-RU" altLang="ru-RU" sz="2400" b="1" dirty="0">
                    <a:solidFill>
                      <a:srgbClr val="C00000"/>
                    </a:solidFill>
                    <a:latin typeface="Times New Roman" pitchFamily="18" charset="0"/>
                  </a:rPr>
                  <a:t/>
                </a:r>
                <a:br>
                  <a:rPr lang="ru-RU" altLang="ru-RU" sz="2400" b="1" dirty="0">
                    <a:solidFill>
                      <a:srgbClr val="C00000"/>
                    </a:solidFill>
                    <a:latin typeface="Times New Roman" pitchFamily="18" charset="0"/>
                  </a:rPr>
                </a:br>
                <a:r>
                  <a:rPr lang="ru-RU" altLang="ru-RU" sz="2400" b="1" dirty="0" smtClean="0">
                    <a:solidFill>
                      <a:srgbClr val="C00000"/>
                    </a:solidFill>
                    <a:latin typeface="Times New Roman" pitchFamily="18" charset="0"/>
                  </a:rPr>
                  <a:t/>
                </a:r>
                <a:br>
                  <a:rPr lang="ru-RU" altLang="ru-RU" sz="2400" b="1" dirty="0" smtClean="0">
                    <a:solidFill>
                      <a:srgbClr val="C00000"/>
                    </a:solidFill>
                    <a:latin typeface="Times New Roman" pitchFamily="18" charset="0"/>
                  </a:rPr>
                </a:br>
                <a:r>
                  <a:rPr lang="ru-RU" altLang="ru-RU" sz="2400" b="1" dirty="0" err="1" smtClean="0">
                    <a:solidFill>
                      <a:srgbClr val="C00000"/>
                    </a:solidFill>
                    <a:latin typeface="Times New Roman" pitchFamily="18" charset="0"/>
                  </a:rPr>
                  <a:t>Жауабы</a:t>
                </a:r>
                <a:r>
                  <a:rPr lang="ru-RU" altLang="ru-RU" sz="2400" b="1" dirty="0">
                    <a:solidFill>
                      <a:srgbClr val="C00000"/>
                    </a:solidFill>
                    <a:latin typeface="Times New Roman" pitchFamily="18" charset="0"/>
                  </a:rPr>
                  <a:t>. </a:t>
                </a:r>
                <a:r>
                  <a:rPr lang="kk-KZ" sz="2400" dirty="0">
                    <a:solidFill>
                      <a:srgbClr val="C00000"/>
                    </a:solidFill>
                    <a:latin typeface="Times New Roman" panose="02020603050405020304" pitchFamily="18" charset="0"/>
                    <a:ea typeface="Times New Roman"/>
                    <a:cs typeface="Times New Roman" panose="02020603050405020304" pitchFamily="18" charset="0"/>
                  </a:rPr>
                  <a:t>:        </a:t>
                </a:r>
                <a14:m>
                  <m:oMath xmlns:m="http://schemas.openxmlformats.org/officeDocument/2006/math">
                    <m:r>
                      <a:rPr lang="kk-KZ" sz="2400" i="1">
                        <a:latin typeface="Cambria Math"/>
                        <a:ea typeface="Times New Roman"/>
                        <a:cs typeface="Times New Roman"/>
                      </a:rPr>
                      <m:t>𝑥</m:t>
                    </m:r>
                    <m:r>
                      <a:rPr lang="kk-KZ" sz="2400" i="1">
                        <a:latin typeface="Cambria Math"/>
                        <a:ea typeface="Times New Roman"/>
                        <a:cs typeface="Times New Roman"/>
                      </a:rPr>
                      <m:t>∈</m:t>
                    </m:r>
                    <m:d>
                      <m:dPr>
                        <m:ctrlPr>
                          <a:rPr lang="en-US" sz="2400" i="1">
                            <a:latin typeface="Cambria Math"/>
                          </a:rPr>
                        </m:ctrlPr>
                      </m:dPr>
                      <m:e>
                        <m:r>
                          <a:rPr lang="kk-KZ" sz="2400" b="0" i="1" smtClean="0">
                            <a:latin typeface="Cambria Math"/>
                          </a:rPr>
                          <m:t>−2</m:t>
                        </m:r>
                        <m:r>
                          <a:rPr lang="kk-KZ" sz="2400" i="1">
                            <a:latin typeface="Cambria Math"/>
                            <a:ea typeface="Times New Roman"/>
                            <a:cs typeface="Times New Roman"/>
                          </a:rPr>
                          <m:t>;</m:t>
                        </m:r>
                        <m:r>
                          <a:rPr lang="kk-KZ" sz="2400" b="0" i="1" smtClean="0">
                            <a:latin typeface="Cambria Math"/>
                            <a:ea typeface="Times New Roman"/>
                            <a:cs typeface="Times New Roman"/>
                          </a:rPr>
                          <m:t>3</m:t>
                        </m:r>
                      </m:e>
                    </m:d>
                  </m:oMath>
                </a14:m>
                <a:r>
                  <a:rPr lang="kk-KZ" sz="2400" dirty="0">
                    <a:latin typeface="Times New Roman" panose="02020603050405020304" pitchFamily="18" charset="0"/>
                    <a:ea typeface="Times New Roman"/>
                    <a:cs typeface="Times New Roman" panose="02020603050405020304" pitchFamily="18" charset="0"/>
                  </a:rPr>
                  <a:t>. </a:t>
                </a:r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/>
                </a:r>
                <a:b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</a:br>
                <a:r>
                  <a:rPr lang="ru-RU" altLang="ru-RU" sz="2400" b="1" dirty="0">
                    <a:solidFill>
                      <a:srgbClr val="C00000"/>
                    </a:solidFill>
                    <a:latin typeface="Times New Roman" pitchFamily="18" charset="0"/>
                  </a:rPr>
                  <a:t/>
                </a:r>
                <a:br>
                  <a:rPr lang="ru-RU" altLang="ru-RU" sz="2400" b="1" dirty="0">
                    <a:solidFill>
                      <a:srgbClr val="C00000"/>
                    </a:solidFill>
                    <a:latin typeface="Times New Roman" pitchFamily="18" charset="0"/>
                  </a:rPr>
                </a:br>
                <a:r>
                  <a:rPr lang="ru-RU" sz="2400" dirty="0"/>
                  <a:t/>
                </a:r>
                <a:br>
                  <a:rPr lang="ru-RU" sz="2400" dirty="0"/>
                </a:br>
                <a:endParaRPr lang="ru-RU" sz="2400" dirty="0" smtClean="0">
                  <a:latin typeface="Times New Roman" pitchFamily="18" charset="0"/>
                </a:endParaRPr>
              </a:p>
            </p:txBody>
          </p:sp>
        </mc:Choice>
        <mc:Fallback xmlns="">
          <p:sp>
            <p:nvSpPr>
              <p:cNvPr id="5122" name="Rectangl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xfrm>
                <a:off x="71313" y="1044306"/>
                <a:ext cx="10972800" cy="4942129"/>
              </a:xfrm>
              <a:blipFill rotWithShape="1">
                <a:blip r:embed="rId3"/>
                <a:stretch>
                  <a:fillRect l="-88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224" name="Rectangle 5"/>
          <p:cNvSpPr>
            <a:spLocks noChangeArrowheads="1"/>
          </p:cNvSpPr>
          <p:nvPr/>
        </p:nvSpPr>
        <p:spPr bwMode="auto">
          <a:xfrm>
            <a:off x="0" y="3053706"/>
            <a:ext cx="184731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ru-RU" altLang="ru-RU" sz="2400">
              <a:latin typeface="Arial" charset="0"/>
            </a:endParaRPr>
          </a:p>
        </p:txBody>
      </p:sp>
      <p:sp>
        <p:nvSpPr>
          <p:cNvPr id="9227" name="Rectangle 8"/>
          <p:cNvSpPr>
            <a:spLocks noChangeArrowheads="1"/>
          </p:cNvSpPr>
          <p:nvPr/>
        </p:nvSpPr>
        <p:spPr bwMode="auto">
          <a:xfrm>
            <a:off x="5422900" y="3544243"/>
            <a:ext cx="269626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sz="2400">
                <a:latin typeface="Arial" charset="0"/>
              </a:rPr>
              <a:t> </a:t>
            </a:r>
          </a:p>
        </p:txBody>
      </p:sp>
      <p:grpSp>
        <p:nvGrpSpPr>
          <p:cNvPr id="9228" name="Group 10"/>
          <p:cNvGrpSpPr>
            <a:grpSpLocks/>
          </p:cNvGrpSpPr>
          <p:nvPr/>
        </p:nvGrpSpPr>
        <p:grpSpPr bwMode="auto">
          <a:xfrm>
            <a:off x="1997627" y="3245894"/>
            <a:ext cx="6492736" cy="852881"/>
            <a:chOff x="793" y="2076"/>
            <a:chExt cx="4763" cy="791"/>
          </a:xfrm>
        </p:grpSpPr>
        <p:graphicFrame>
          <p:nvGraphicFramePr>
            <p:cNvPr id="9229" name="Object 11"/>
            <p:cNvGraphicFramePr>
              <a:graphicFrameLocks noChangeAspect="1"/>
            </p:cNvGraphicFramePr>
            <p:nvPr/>
          </p:nvGraphicFramePr>
          <p:xfrm>
            <a:off x="3334" y="2387"/>
            <a:ext cx="136" cy="13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98" name="Equation" r:id="rId4" imgW="101512" imgH="101512" progId="Equation.3">
                    <p:embed/>
                  </p:oleObj>
                </mc:Choice>
                <mc:Fallback>
                  <p:oleObj name="Equation" r:id="rId4" imgW="101512" imgH="101512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334" y="2387"/>
                          <a:ext cx="136" cy="136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9230" name="Object 12"/>
            <p:cNvGraphicFramePr>
              <a:graphicFrameLocks noChangeAspect="1"/>
            </p:cNvGraphicFramePr>
            <p:nvPr/>
          </p:nvGraphicFramePr>
          <p:xfrm>
            <a:off x="1837" y="2387"/>
            <a:ext cx="136" cy="13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99" name="Equation" r:id="rId6" imgW="101512" imgH="101512" progId="Equation.3">
                    <p:embed/>
                  </p:oleObj>
                </mc:Choice>
                <mc:Fallback>
                  <p:oleObj name="Equation" r:id="rId6" imgW="101512" imgH="101512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837" y="2387"/>
                          <a:ext cx="136" cy="136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pSp>
          <p:nvGrpSpPr>
            <p:cNvPr id="9231" name="Group 13"/>
            <p:cNvGrpSpPr>
              <a:grpSpLocks noChangeAspect="1"/>
            </p:cNvGrpSpPr>
            <p:nvPr/>
          </p:nvGrpSpPr>
          <p:grpSpPr bwMode="auto">
            <a:xfrm>
              <a:off x="839" y="2296"/>
              <a:ext cx="4717" cy="544"/>
              <a:chOff x="2269" y="2876"/>
              <a:chExt cx="7200" cy="4320"/>
            </a:xfrm>
          </p:grpSpPr>
          <p:sp>
            <p:nvSpPr>
              <p:cNvPr id="9242" name="AutoShape 14"/>
              <p:cNvSpPr>
                <a:spLocks noChangeAspect="1" noChangeArrowheads="1"/>
              </p:cNvSpPr>
              <p:nvPr/>
            </p:nvSpPr>
            <p:spPr bwMode="auto">
              <a:xfrm>
                <a:off x="2269" y="2876"/>
                <a:ext cx="7200" cy="432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spcBef>
                    <a:spcPct val="20000"/>
                  </a:spcBef>
                  <a:buFont typeface="Arial" charset="0"/>
                  <a:buChar char="•"/>
                  <a:defRPr sz="3200"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Font typeface="Arial" charset="0"/>
                  <a:buChar char="–"/>
                  <a:defRPr sz="2800"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Font typeface="Arial" charset="0"/>
                  <a:buChar char="•"/>
                  <a:defRPr sz="2400"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Font typeface="Arial" charset="0"/>
                  <a:buChar char="–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charset="0"/>
                  <a:buChar char="»"/>
                  <a:defRPr sz="2000"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ru-RU" altLang="ru-RU" sz="2400">
                  <a:latin typeface="Arial" charset="0"/>
                </a:endParaRPr>
              </a:p>
            </p:txBody>
          </p:sp>
          <p:sp>
            <p:nvSpPr>
              <p:cNvPr id="9243" name="Line 15"/>
              <p:cNvSpPr>
                <a:spLocks noChangeShapeType="1"/>
              </p:cNvSpPr>
              <p:nvPr/>
            </p:nvSpPr>
            <p:spPr bwMode="auto">
              <a:xfrm flipV="1">
                <a:off x="2410" y="4270"/>
                <a:ext cx="6071" cy="1"/>
              </a:xfrm>
              <a:prstGeom prst="line">
                <a:avLst/>
              </a:prstGeom>
              <a:noFill/>
              <a:ln w="38100">
                <a:solidFill>
                  <a:srgbClr val="0000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ru-RU" sz="2400"/>
              </a:p>
            </p:txBody>
          </p:sp>
        </p:grpSp>
        <p:sp>
          <p:nvSpPr>
            <p:cNvPr id="9232" name="Rectangle 16"/>
            <p:cNvSpPr>
              <a:spLocks noChangeArrowheads="1"/>
            </p:cNvSpPr>
            <p:nvPr/>
          </p:nvSpPr>
          <p:spPr bwMode="auto">
            <a:xfrm>
              <a:off x="4604" y="2366"/>
              <a:ext cx="311" cy="4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 eaLnBrk="0" hangingPunct="0">
                <a:spcBef>
                  <a:spcPct val="20000"/>
                </a:spcBef>
                <a:buFont typeface="Arial" charset="0"/>
                <a:buChar char="•"/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charset="0"/>
                <a:buChar char="–"/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ru-RU" altLang="ru-RU" sz="2400">
                  <a:latin typeface="Arial" charset="0"/>
                </a:rPr>
                <a:t> </a:t>
              </a:r>
              <a:r>
                <a:rPr lang="ru-RU" altLang="ru-RU" sz="2400">
                  <a:latin typeface="Times New Roman" pitchFamily="18" charset="0"/>
                </a:rPr>
                <a:t>х</a:t>
              </a:r>
            </a:p>
          </p:txBody>
        </p:sp>
        <p:sp>
          <p:nvSpPr>
            <p:cNvPr id="9233" name="Rectangle 17"/>
            <p:cNvSpPr>
              <a:spLocks noChangeArrowheads="1"/>
            </p:cNvSpPr>
            <p:nvPr/>
          </p:nvSpPr>
          <p:spPr bwMode="auto">
            <a:xfrm>
              <a:off x="1701" y="2439"/>
              <a:ext cx="386" cy="4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 eaLnBrk="0" hangingPunct="0">
                <a:spcBef>
                  <a:spcPct val="20000"/>
                </a:spcBef>
                <a:buFont typeface="Arial" charset="0"/>
                <a:buChar char="•"/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charset="0"/>
                <a:buChar char="–"/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ru-RU" altLang="ru-RU" sz="2400" dirty="0">
                  <a:solidFill>
                    <a:srgbClr val="0000FF"/>
                  </a:solidFill>
                  <a:latin typeface="Times New Roman" pitchFamily="18" charset="0"/>
                </a:rPr>
                <a:t>-2</a:t>
              </a:r>
              <a:r>
                <a:rPr lang="ru-RU" altLang="ru-RU" sz="2400" dirty="0">
                  <a:latin typeface="Arial" charset="0"/>
                </a:rPr>
                <a:t> </a:t>
              </a:r>
            </a:p>
          </p:txBody>
        </p:sp>
        <p:sp>
          <p:nvSpPr>
            <p:cNvPr id="9234" name="Rectangle 18"/>
            <p:cNvSpPr>
              <a:spLocks noChangeArrowheads="1"/>
            </p:cNvSpPr>
            <p:nvPr/>
          </p:nvSpPr>
          <p:spPr bwMode="auto">
            <a:xfrm>
              <a:off x="3288" y="2439"/>
              <a:ext cx="394" cy="4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>
              <a:spAutoFit/>
            </a:bodyPr>
            <a:lstStyle>
              <a:lvl1pPr eaLnBrk="0" hangingPunct="0">
                <a:spcBef>
                  <a:spcPct val="20000"/>
                </a:spcBef>
                <a:buFont typeface="Arial" charset="0"/>
                <a:buChar char="•"/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charset="0"/>
                <a:buChar char="–"/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ru-RU" altLang="ru-RU" sz="2400">
                  <a:solidFill>
                    <a:srgbClr val="0000FF"/>
                  </a:solidFill>
                  <a:latin typeface="Times New Roman" pitchFamily="18" charset="0"/>
                </a:rPr>
                <a:t>3</a:t>
              </a:r>
              <a:r>
                <a:rPr lang="ru-RU" altLang="ru-RU" sz="2400" b="1">
                  <a:latin typeface="Times New Roman" pitchFamily="18" charset="0"/>
                </a:rPr>
                <a:t> </a:t>
              </a:r>
            </a:p>
          </p:txBody>
        </p:sp>
        <p:sp>
          <p:nvSpPr>
            <p:cNvPr id="9235" name="AutoShape 19"/>
            <p:cNvSpPr>
              <a:spLocks/>
            </p:cNvSpPr>
            <p:nvPr/>
          </p:nvSpPr>
          <p:spPr bwMode="auto">
            <a:xfrm rot="5400000">
              <a:off x="2562" y="1570"/>
              <a:ext cx="182" cy="1452"/>
            </a:xfrm>
            <a:prstGeom prst="leftBracket">
              <a:avLst>
                <a:gd name="adj" fmla="val 66484"/>
              </a:avLst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Font typeface="Arial" charset="0"/>
                <a:buChar char="•"/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charset="0"/>
                <a:buChar char="–"/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ru-RU" altLang="ru-RU" sz="2400">
                <a:latin typeface="Arial" charset="0"/>
              </a:endParaRPr>
            </a:p>
          </p:txBody>
        </p:sp>
        <p:cxnSp>
          <p:nvCxnSpPr>
            <p:cNvPr id="9236" name="AutoShape 20"/>
            <p:cNvCxnSpPr>
              <a:cxnSpLocks noChangeShapeType="1"/>
            </p:cNvCxnSpPr>
            <p:nvPr/>
          </p:nvCxnSpPr>
          <p:spPr bwMode="auto">
            <a:xfrm flipV="1">
              <a:off x="3379" y="2160"/>
              <a:ext cx="1314" cy="227"/>
            </a:xfrm>
            <a:prstGeom prst="curvedConnector3">
              <a:avLst>
                <a:gd name="adj1" fmla="val 1750"/>
              </a:avLst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9237" name="AutoShape 21"/>
            <p:cNvCxnSpPr>
              <a:cxnSpLocks noChangeShapeType="1"/>
            </p:cNvCxnSpPr>
            <p:nvPr/>
          </p:nvCxnSpPr>
          <p:spPr bwMode="auto">
            <a:xfrm rot="10800000">
              <a:off x="793" y="2160"/>
              <a:ext cx="1134" cy="226"/>
            </a:xfrm>
            <a:prstGeom prst="curvedConnector3">
              <a:avLst>
                <a:gd name="adj1" fmla="val 1583"/>
              </a:avLst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9238" name="Rectangle 22"/>
            <p:cNvSpPr>
              <a:spLocks noChangeArrowheads="1"/>
            </p:cNvSpPr>
            <p:nvPr/>
          </p:nvSpPr>
          <p:spPr bwMode="auto">
            <a:xfrm>
              <a:off x="1066" y="2102"/>
              <a:ext cx="330" cy="4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 eaLnBrk="0" hangingPunct="0">
                <a:spcBef>
                  <a:spcPct val="20000"/>
                </a:spcBef>
                <a:buFont typeface="Arial" charset="0"/>
                <a:buChar char="•"/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charset="0"/>
                <a:buChar char="–"/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ru-RU" altLang="ru-RU" sz="2400">
                  <a:solidFill>
                    <a:srgbClr val="0000FF"/>
                  </a:solidFill>
                  <a:latin typeface="Arial" charset="0"/>
                </a:rPr>
                <a:t>+ </a:t>
              </a:r>
            </a:p>
          </p:txBody>
        </p:sp>
        <p:sp>
          <p:nvSpPr>
            <p:cNvPr id="9239" name="Rectangle 23"/>
            <p:cNvSpPr>
              <a:spLocks noChangeArrowheads="1"/>
            </p:cNvSpPr>
            <p:nvPr/>
          </p:nvSpPr>
          <p:spPr bwMode="auto">
            <a:xfrm>
              <a:off x="3969" y="2102"/>
              <a:ext cx="330" cy="4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 eaLnBrk="0" hangingPunct="0">
                <a:spcBef>
                  <a:spcPct val="20000"/>
                </a:spcBef>
                <a:buFont typeface="Arial" charset="0"/>
                <a:buChar char="•"/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charset="0"/>
                <a:buChar char="–"/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ru-RU" altLang="ru-RU" sz="2400">
                  <a:solidFill>
                    <a:srgbClr val="0000FF"/>
                  </a:solidFill>
                  <a:latin typeface="Arial" charset="0"/>
                </a:rPr>
                <a:t>+</a:t>
              </a:r>
              <a:r>
                <a:rPr lang="ru-RU" altLang="ru-RU" sz="2400">
                  <a:latin typeface="Arial" charset="0"/>
                </a:rPr>
                <a:t> </a:t>
              </a:r>
            </a:p>
          </p:txBody>
        </p:sp>
        <p:sp>
          <p:nvSpPr>
            <p:cNvPr id="9240" name="Rectangle 24"/>
            <p:cNvSpPr>
              <a:spLocks noChangeArrowheads="1"/>
            </p:cNvSpPr>
            <p:nvPr/>
          </p:nvSpPr>
          <p:spPr bwMode="auto">
            <a:xfrm>
              <a:off x="2517" y="2076"/>
              <a:ext cx="312" cy="4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>
              <a:spAutoFit/>
            </a:bodyPr>
            <a:lstStyle>
              <a:lvl1pPr eaLnBrk="0" hangingPunct="0">
                <a:spcBef>
                  <a:spcPct val="20000"/>
                </a:spcBef>
                <a:buFont typeface="Arial" charset="0"/>
                <a:buChar char="•"/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charset="0"/>
                <a:buChar char="–"/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ru-RU" altLang="ru-RU" sz="2400" dirty="0">
                  <a:solidFill>
                    <a:srgbClr val="0000FF"/>
                  </a:solidFill>
                  <a:latin typeface="Arial" charset="0"/>
                </a:rPr>
                <a:t>- </a:t>
              </a:r>
            </a:p>
          </p:txBody>
        </p:sp>
        <p:sp>
          <p:nvSpPr>
            <p:cNvPr id="9241" name="Rectangle 25"/>
            <p:cNvSpPr>
              <a:spLocks noChangeArrowheads="1"/>
            </p:cNvSpPr>
            <p:nvPr/>
          </p:nvSpPr>
          <p:spPr bwMode="auto">
            <a:xfrm>
              <a:off x="2562" y="2164"/>
              <a:ext cx="198" cy="4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 eaLnBrk="0" hangingPunct="0">
                <a:spcBef>
                  <a:spcPct val="20000"/>
                </a:spcBef>
                <a:buFont typeface="Arial" charset="0"/>
                <a:buChar char="•"/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charset="0"/>
                <a:buChar char="–"/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ru-RU" altLang="ru-RU" sz="2400">
                  <a:latin typeface="Arial" charset="0"/>
                </a:rPr>
                <a:t> </a:t>
              </a:r>
            </a:p>
          </p:txBody>
        </p:sp>
      </p:grpSp>
      <p:sp>
        <p:nvSpPr>
          <p:cNvPr id="33" name="Прямоугольник 32"/>
          <p:cNvSpPr/>
          <p:nvPr/>
        </p:nvSpPr>
        <p:spPr>
          <a:xfrm>
            <a:off x="4841621" y="204140"/>
            <a:ext cx="195668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kk-KZ" sz="24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Жеке жұмыс</a:t>
            </a:r>
            <a:endParaRPr lang="ru-RU" sz="2400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813970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92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71609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983777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665</TotalTime>
  <Words>628</Words>
  <Application>Microsoft Office PowerPoint</Application>
  <PresentationFormat>Произвольный</PresentationFormat>
  <Paragraphs>79</Paragraphs>
  <Slides>11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3</vt:i4>
      </vt:variant>
      <vt:variant>
        <vt:lpstr>Заголовки слайдов</vt:lpstr>
      </vt:variant>
      <vt:variant>
        <vt:i4>11</vt:i4>
      </vt:variant>
    </vt:vector>
  </HeadingPairs>
  <TitlesOfParts>
    <vt:vector size="15" baseType="lpstr">
      <vt:lpstr>Тема Office</vt:lpstr>
      <vt:lpstr>Equation</vt:lpstr>
      <vt:lpstr>Формула</vt:lpstr>
      <vt:lpstr>Equation.3</vt:lpstr>
      <vt:lpstr>Презентация PowerPoint</vt:lpstr>
      <vt:lpstr>Интервалдар әдісі.</vt:lpstr>
      <vt:lpstr>Презентация PowerPoint</vt:lpstr>
      <vt:lpstr>Презентация PowerPoint</vt:lpstr>
      <vt:lpstr>№2.    Айнымалының қандай мәндері үшін келесі өрнектің мәні бар</vt:lpstr>
      <vt:lpstr>Презентация PowerPoint</vt:lpstr>
      <vt:lpstr> №2.   Теңсіздікті шешіңіздер:      (х+2)(х-3) &lt;0.   Шешуі:             (х+2)(х-3)= 0                              х =- 2,    х = 3.       Жауабы. :        x∈(-2;3).    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HP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Alser.kz</dc:creator>
  <cp:lastModifiedBy>3</cp:lastModifiedBy>
  <cp:revision>48</cp:revision>
  <dcterms:created xsi:type="dcterms:W3CDTF">2020-07-11T15:06:07Z</dcterms:created>
  <dcterms:modified xsi:type="dcterms:W3CDTF">2021-03-29T14:51:53Z</dcterms:modified>
</cp:coreProperties>
</file>