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70" r:id="rId3"/>
    <p:sldId id="274" r:id="rId4"/>
    <p:sldId id="281" r:id="rId5"/>
    <p:sldId id="278" r:id="rId6"/>
    <p:sldId id="279" r:id="rId7"/>
    <p:sldId id="276" r:id="rId8"/>
    <p:sldId id="27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A2CEF-9D50-4F28-BB68-16D5FFC80986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85DE2-E4FA-4448-A4B2-496DE6FBE4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813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34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55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6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87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85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92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2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80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09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94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32D31-CA9A-4FE6-BFAE-EA8043CA8DF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68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32D31-CA9A-4FE6-BFAE-EA8043CA8DF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0E519-1258-48D1-9855-C61FBD46B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96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418224"/>
              </p:ext>
            </p:extLst>
          </p:nvPr>
        </p:nvGraphicFramePr>
        <p:xfrm>
          <a:off x="533109" y="383686"/>
          <a:ext cx="10919981" cy="5986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1182">
                  <a:extLst>
                    <a:ext uri="{9D8B030D-6E8A-4147-A177-3AD203B41FA5}">
                      <a16:colId xmlns:a16="http://schemas.microsoft.com/office/drawing/2014/main" val="519584324"/>
                    </a:ext>
                  </a:extLst>
                </a:gridCol>
                <a:gridCol w="8618799">
                  <a:extLst>
                    <a:ext uri="{9D8B030D-6E8A-4147-A177-3AD203B41FA5}">
                      <a16:colId xmlns:a16="http://schemas.microsoft.com/office/drawing/2014/main" val="1885919064"/>
                    </a:ext>
                  </a:extLst>
                </a:gridCol>
              </a:tblGrid>
              <a:tr h="540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Пән/Сынып: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сынып Алгебра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2592010"/>
                  </a:ext>
                </a:extLst>
              </a:tr>
              <a:tr h="646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 аптаның нешінші сабағы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4-тоқсан,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7-сабақ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0085902"/>
                  </a:ext>
                </a:extLst>
              </a:tr>
              <a:tr h="646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Тарау немесе бөлім атауы: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Теңсіздіктер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5277308"/>
                  </a:ext>
                </a:extLst>
              </a:tr>
              <a:tr h="1377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тақырыбы: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Рацинал теңсіздік.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4861085"/>
                  </a:ext>
                </a:extLst>
              </a:tr>
              <a:tr h="646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мақсаты: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8.2.2.8</a:t>
                      </a:r>
                      <a:r>
                        <a:rPr lang="kk-KZ" sz="2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kk-KZ" sz="2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Рацинал теңсіздіктерді шешу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8361074"/>
                  </a:ext>
                </a:extLst>
              </a:tr>
              <a:tr h="2075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Бағалау критерийі: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Рацинал теңсіздіктерді интервалдар әдісімен шешеді.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1966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66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400" y="220971"/>
            <a:ext cx="9080500" cy="536916"/>
          </a:xfrm>
        </p:spPr>
        <p:txBody>
          <a:bodyPr>
            <a:normAutofit/>
          </a:bodyPr>
          <a:lstStyle/>
          <a:p>
            <a:pPr lvl="0" algn="ctr"/>
            <a:r>
              <a:rPr lang="kk-KZ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Рационал теңсіздіктерді шешу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92201" y="2955527"/>
            <a:ext cx="1102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65200" y="1117600"/>
                <a:ext cx="9245600" cy="7014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Мысал</a:t>
                </a:r>
                <a:r>
                  <a:rPr lang="en-US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1</a:t>
                </a:r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+9</m:t>
                        </m:r>
                      </m:den>
                    </m:f>
                    <m:r>
                      <a:rPr lang="kk-KZ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kk-KZ" sz="28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kk-KZ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теңсіздігін интервалдар әдісімен шығарайық </a:t>
                </a:r>
                <a:endParaRPr lang="ru-RU" sz="2400" dirty="0">
                  <a:solidFill>
                    <a:srgbClr val="C00000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00" y="1117600"/>
                <a:ext cx="9245600" cy="701474"/>
              </a:xfrm>
              <a:prstGeom prst="rect">
                <a:avLst/>
              </a:prstGeom>
              <a:blipFill>
                <a:blip r:embed="rId2"/>
                <a:stretch>
                  <a:fillRect l="-989" b="-34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65200" y="2125882"/>
                <a:ext cx="8534400" cy="983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≠−9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деп алып,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+9</m:t>
                        </m:r>
                      </m:den>
                    </m:f>
                    <m:r>
                      <a:rPr lang="kk-K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kk-KZ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теңсіздігін онымен мәндес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−7)(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+9)≥0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теңсіздігімен алмастырамыз. 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00" y="2125882"/>
                <a:ext cx="8534400" cy="983859"/>
              </a:xfrm>
              <a:prstGeom prst="rect">
                <a:avLst/>
              </a:prstGeom>
              <a:blipFill>
                <a:blip r:embed="rId3"/>
                <a:stretch>
                  <a:fillRect l="-1071" b="-136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965200" y="3647382"/>
                <a:ext cx="89902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Осы теңсіздіктің нөлдерін табамыз, яғни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−7=0 </m:t>
                    </m:r>
                    <m:r>
                      <a:rPr lang="kk-KZ" sz="2400" b="0" i="0" smtClean="0">
                        <a:latin typeface="Cambria Math" panose="02040503050406030204" pitchFamily="18" charset="0"/>
                      </a:rPr>
                      <m:t>және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+9=0</m:t>
                    </m:r>
                  </m:oMath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00" y="3647382"/>
                <a:ext cx="8990218" cy="461665"/>
              </a:xfrm>
              <a:prstGeom prst="rect">
                <a:avLst/>
              </a:prstGeom>
              <a:blipFill>
                <a:blip r:embed="rId4"/>
                <a:stretch>
                  <a:fillRect l="-1017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602321" y="4290317"/>
                <a:ext cx="281878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US" sz="2400" dirty="0" smtClean="0"/>
                  <a:t> 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=−9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2321" y="4290317"/>
                <a:ext cx="2818785" cy="369332"/>
              </a:xfrm>
              <a:prstGeom prst="rect">
                <a:avLst/>
              </a:prstGeom>
              <a:blipFill>
                <a:blip r:embed="rId5"/>
                <a:stretch>
                  <a:fillRect l="-2597" r="-3030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965200" y="5706522"/>
                <a:ext cx="41165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∞;−9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</m:t>
                    </m:r>
                    <m:d>
                      <m:dPr>
                        <m:begChr m:val="["/>
                        <m:endChr m:val="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</m: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;+∞)</m:t>
                    </m:r>
                  </m:oMath>
                </a14:m>
                <a:r>
                  <a:rPr lang="kk-KZ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00" y="5706522"/>
                <a:ext cx="4116576" cy="461665"/>
              </a:xfrm>
              <a:prstGeom prst="rect">
                <a:avLst/>
              </a:prstGeom>
              <a:blipFill>
                <a:blip r:embed="rId6"/>
                <a:stretch>
                  <a:fillRect l="-2219" t="-128947" b="-1960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 15"/>
          <p:cNvSpPr/>
          <p:nvPr/>
        </p:nvSpPr>
        <p:spPr>
          <a:xfrm>
            <a:off x="4584004" y="752177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ыныппен жұмыс</a:t>
            </a:r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2209800" y="5168900"/>
            <a:ext cx="4610100" cy="12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40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5" grpId="0"/>
      <p:bldP spid="8" grpId="0"/>
      <p:bldP spid="9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614274" y="530768"/>
                <a:ext cx="8832981" cy="6219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Мысал 2.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−5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den>
                    </m:f>
                    <m:r>
                      <a:rPr lang="kk-KZ" sz="2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теңсіздігін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ің бүтін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шешімдерін табайық. 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4" y="530768"/>
                <a:ext cx="8832981" cy="621902"/>
              </a:xfrm>
              <a:prstGeom prst="rect">
                <a:avLst/>
              </a:prstGeom>
              <a:blipFill>
                <a:blip r:embed="rId2"/>
                <a:stretch>
                  <a:fillRect l="-1104" b="-8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614274" y="1188192"/>
                <a:ext cx="6202211" cy="6219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−5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den>
                    </m:f>
                    <m:r>
                      <a:rPr lang="kk-KZ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kk-KZ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теңсіздігін 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қарастырамыз. </a:t>
                </a: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4" y="1188192"/>
                <a:ext cx="6202211" cy="621902"/>
              </a:xfrm>
              <a:prstGeom prst="rect">
                <a:avLst/>
              </a:prstGeom>
              <a:blipFill>
                <a:blip r:embed="rId3"/>
                <a:stretch>
                  <a:fillRect l="-1573" r="-492" b="-8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14274" y="1960158"/>
                <a:ext cx="10460126" cy="922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eqArr>
                          <m:eqArrPr>
                            <m:ctrlP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1)  </m:t>
                            </m:r>
                            <m:r>
                              <a:rPr lang="kk-KZ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+1≠0 ,</m:t>
                            </m:r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яғни </m:t>
                            </m:r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≠−0,25  деп </m:t>
                            </m:r>
                            <m:r>
                              <a:rPr lang="kk-KZ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алып мәндес теңдеуге айналдырамыз</m:t>
                            </m:r>
                          </m:e>
                          <m:e>
                            <m:d>
                              <m:dPr>
                                <m:ctrlP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&lt;0</m:t>
                            </m:r>
                            <m:r>
                              <a:rPr lang="kk-KZ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  Енді осы теңсіздікті шешеміз. </m:t>
                            </m:r>
                          </m:e>
                        </m:eqArr>
                      </m:e>
                      <m:sup/>
                    </m:sSup>
                    <m:r>
                      <a:rPr lang="kk-KZ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4" y="1960158"/>
                <a:ext cx="10460126" cy="9222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614274" y="3004196"/>
                <a:ext cx="1157772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Осы теңсіздіктің нөлдерін табамыз, яғни </a:t>
                </a:r>
                <a14:m>
                  <m:oMath xmlns:m="http://schemas.openxmlformats.org/officeDocument/2006/math">
                    <m:r>
                      <a:rPr lang="kk-KZ" sz="2400" b="0" i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−5=0 </m:t>
                    </m:r>
                    <m:r>
                      <a:rPr lang="kk-KZ" sz="2400">
                        <a:latin typeface="Cambria Math" panose="02040503050406030204" pitchFamily="18" charset="0"/>
                      </a:rPr>
                      <m:t>және </m:t>
                    </m:r>
                    <m:r>
                      <a:rPr lang="kk-KZ" sz="2400" b="0" i="0" smtClean="0">
                        <a:latin typeface="Cambria Math" panose="02040503050406030204" pitchFamily="18" charset="0"/>
                      </a:rPr>
                      <m:t>4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+1=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4" y="3004196"/>
                <a:ext cx="11577726" cy="830997"/>
              </a:xfrm>
              <a:prstGeom prst="rect">
                <a:avLst/>
              </a:prstGeom>
              <a:blipFill>
                <a:blip r:embed="rId5"/>
                <a:stretch>
                  <a:fillRect l="-843" t="-58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4304604" y="95220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ыныппен жұмыс</a:t>
            </a:r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2434965" y="4520055"/>
            <a:ext cx="6516000" cy="360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691221" y="3506181"/>
                <a:ext cx="3221138" cy="5298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kk-KZ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400" dirty="0" smtClean="0"/>
                  <a:t> 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=−0,2</m:t>
                    </m:r>
                    <m:r>
                      <a:rPr lang="kk-KZ" sz="24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1221" y="3506181"/>
                <a:ext cx="3221138" cy="5298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16022" y="5939728"/>
                <a:ext cx="44147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err="1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ru-RU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ru-RU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022" y="5939728"/>
                <a:ext cx="4414742" cy="461665"/>
              </a:xfrm>
              <a:prstGeom prst="rect">
                <a:avLst/>
              </a:prstGeom>
              <a:blipFill>
                <a:blip r:embed="rId7"/>
                <a:stretch>
                  <a:fillRect l="-2072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14273" y="5156200"/>
                <a:ext cx="8336691" cy="645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;−0,25</m:t>
                        </m:r>
                      </m:e>
                    </m:d>
                    <m:r>
                      <a:rPr lang="kk-KZ" sz="240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аралығында</a:t>
                </a:r>
                <a:r>
                  <a:rPr lang="ru-RU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жататын</a:t>
                </a:r>
                <a:r>
                  <a:rPr lang="ru-RU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тек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ru-RU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ru-RU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саны</a:t>
                </a:r>
                <a:endParaRPr lang="ru-RU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3" y="5156200"/>
                <a:ext cx="8336691" cy="645048"/>
              </a:xfrm>
              <a:prstGeom prst="rect">
                <a:avLst/>
              </a:prstGeom>
              <a:blipFill>
                <a:blip r:embed="rId8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22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2" grpId="0"/>
      <p:bldP spid="9" grpId="0"/>
      <p:bldP spid="11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614274" y="530768"/>
                <a:ext cx="10714126" cy="6219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Мысал 3.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−5</m:t>
                        </m:r>
                      </m:num>
                      <m:den>
                        <m:r>
                          <a:rPr lang="kk-KZ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1−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kk-KZ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теңсіздігін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шешіп, оның ең үлкен бүтін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шешімін табайық. 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4" y="530768"/>
                <a:ext cx="10714126" cy="621902"/>
              </a:xfrm>
              <a:prstGeom prst="rect">
                <a:avLst/>
              </a:prstGeom>
              <a:blipFill>
                <a:blip r:embed="rId2"/>
                <a:stretch>
                  <a:fillRect l="-911" b="-8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614274" y="1188192"/>
                <a:ext cx="6202211" cy="6219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Шешуі: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−5</m:t>
                        </m:r>
                      </m:num>
                      <m:den>
                        <m:r>
                          <a:rPr lang="kk-KZ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1−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kk-KZ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kk-KZ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теңсіздігін 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қарастырамыз. </a:t>
                </a: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4" y="1188192"/>
                <a:ext cx="6202211" cy="621902"/>
              </a:xfrm>
              <a:prstGeom prst="rect">
                <a:avLst/>
              </a:prstGeom>
              <a:blipFill>
                <a:blip r:embed="rId3"/>
                <a:stretch>
                  <a:fillRect l="-1573" b="-8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614274" y="1921172"/>
                <a:ext cx="9844186" cy="1163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2-ні теңсіздіктің оң жағына көшіріп ортақ бөлімге келтіреміз.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kk-KZ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1−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  <m:r>
                        <a:rPr lang="kk-KZ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kk-KZ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&gt;</m:t>
                      </m:r>
                      <m:r>
                        <a:rPr lang="kk-KZ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0</m:t>
                      </m:r>
                    </m:oMath>
                  </m:oMathPara>
                </a14:m>
                <a:endParaRPr lang="kk-KZ" sz="2400" b="0" dirty="0" smtClean="0">
                  <a:solidFill>
                    <a:prstClr val="black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4" y="1921172"/>
                <a:ext cx="9844186" cy="1163075"/>
              </a:xfrm>
              <a:prstGeom prst="rect">
                <a:avLst/>
              </a:prstGeom>
              <a:blipFill>
                <a:blip r:embed="rId4"/>
                <a:stretch>
                  <a:fillRect l="-991" t="-41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4304604" y="95220"/>
            <a:ext cx="2776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ыныппен жұмыс</a:t>
            </a:r>
            <a:endPara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3994335" y="5903728"/>
            <a:ext cx="6516000" cy="360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16022" y="5939728"/>
                <a:ext cx="44147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kk-KZ" sz="2400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ru-RU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ru-RU" sz="24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022" y="5939728"/>
                <a:ext cx="4414742" cy="461665"/>
              </a:xfrm>
              <a:prstGeom prst="rect">
                <a:avLst/>
              </a:prstGeom>
              <a:blipFill>
                <a:blip r:embed="rId5"/>
                <a:stretch>
                  <a:fillRect l="-2072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14274" y="3016942"/>
                <a:ext cx="10993526" cy="6330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−5−2(1−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ru-R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жақшаны ашып ұқсас мүшелерді біріктіреміз. Сонда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kk-K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4" y="3016942"/>
                <a:ext cx="10993526" cy="633058"/>
              </a:xfrm>
              <a:prstGeom prst="rect">
                <a:avLst/>
              </a:prstGeom>
              <a:blipFill>
                <a:blip r:embed="rId6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14274" y="3813612"/>
                <a:ext cx="1011998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kk-KZ" sz="24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Осы теңсіздіктің нөлдерін табамыз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−7=0   </m:t>
                    </m:r>
                  </m:oMath>
                </a14:m>
                <a:r>
                  <a:rPr lang="kk-KZ" sz="24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және </a:t>
                </a:r>
                <a14:m>
                  <m:oMath xmlns:m="http://schemas.openxmlformats.org/officeDocument/2006/math">
                    <m:r>
                      <a:rPr lang="kk-K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себебі бөлшектің бөлімі нөлге тең болмау керек.</a:t>
                </a:r>
                <a:endParaRPr lang="ru-RU" sz="240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4" y="3813612"/>
                <a:ext cx="10119987" cy="830997"/>
              </a:xfrm>
              <a:prstGeom prst="rect">
                <a:avLst/>
              </a:prstGeom>
              <a:blipFill>
                <a:blip r:embed="rId7"/>
                <a:stretch>
                  <a:fillRect l="-964" t="-5882" b="-16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14274" y="4651088"/>
                <a:ext cx="9896061" cy="985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Содан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және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деген екі нүктені таптық, енді сан өсіне салып таңбасын анықтаймыз. 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4" y="4651088"/>
                <a:ext cx="9896061" cy="985078"/>
              </a:xfrm>
              <a:prstGeom prst="rect">
                <a:avLst/>
              </a:prstGeom>
              <a:blipFill>
                <a:blip r:embed="rId8"/>
                <a:stretch>
                  <a:fillRect l="-986" b="-129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815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1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1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37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42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8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153</Words>
  <Application>Microsoft Office PowerPoint</Application>
  <PresentationFormat>Широкоэкранный</PresentationFormat>
  <Paragraphs>37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Рационал теңсіздіктерді шешу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Alser.kz</dc:creator>
  <cp:lastModifiedBy>L</cp:lastModifiedBy>
  <cp:revision>172</cp:revision>
  <dcterms:created xsi:type="dcterms:W3CDTF">2020-07-11T15:06:07Z</dcterms:created>
  <dcterms:modified xsi:type="dcterms:W3CDTF">2021-04-01T22:59:02Z</dcterms:modified>
</cp:coreProperties>
</file>