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6.png" ContentType="image/png"/>
  <Override PartName="/ppt/media/image14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2.png" ContentType="image/png"/>
  <Override PartName="/ppt/media/image11.jpeg" ContentType="image/jpeg"/>
  <Override PartName="/ppt/media/image24.png" ContentType="image/png"/>
  <Override PartName="/ppt/media/image18.png" ContentType="image/png"/>
  <Override PartName="/ppt/media/image8.png" ContentType="image/png"/>
  <Override PartName="/ppt/media/image20.png" ContentType="image/png"/>
  <Override PartName="/ppt/media/image3.jpeg" ContentType="image/jpeg"/>
  <Override PartName="/ppt/media/image16.png" ContentType="image/png"/>
  <Override PartName="/ppt/media/image9.png" ContentType="image/png"/>
  <Override PartName="/ppt/media/image21.png" ContentType="image/png"/>
  <Override PartName="/ppt/media/image17.png" ContentType="image/png"/>
  <Override PartName="/ppt/media/image22.png" ContentType="image/png"/>
  <Override PartName="/ppt/media/image23.png" ContentType="image/png"/>
  <Override PartName="/ppt/media/image19.png" ContentType="image/png"/>
  <Override PartName="/ppt/media/image25.png" ContentType="image/png"/>
  <Override PartName="/ppt/media/image26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4525DD-F4B1-4480-A5FD-21FF93C8352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78BF0C-F002-492C-9C7F-5CA215C8AAF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B6D47E-99D0-4D91-8B6A-788EA584C46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ED6CB0-2356-4CC5-A90D-31FA35578F7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8C7E30-A3ED-47FE-9989-F73FFF190C8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131D79-44CB-4762-916A-3E1791CCC10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FE0944-8E2F-462B-AB7C-A2FA659D8D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78E59E-15AE-4AFB-A254-2B5F7ACB9D8E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8.png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3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4" name="Прямоугольник 1"/>
          <p:cNvSpPr/>
          <p:nvPr/>
        </p:nvSpPr>
        <p:spPr>
          <a:xfrm>
            <a:off x="446040" y="2562120"/>
            <a:ext cx="11329920" cy="24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4 - бөлім. Қоректену</a:t>
            </a: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Тістің құрылысы мен қызметі , сүт тістердің тұрақты тістерге ауысуы. Тіс гигиенасы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"/>
          <p:cNvGraphicFramePr/>
          <p:nvPr/>
        </p:nvGraphicFramePr>
        <p:xfrm>
          <a:off x="1181160" y="1771560"/>
          <a:ext cx="8562960" cy="3003480"/>
        </p:xfrm>
        <a:graphic>
          <a:graphicData uri="http://schemas.openxmlformats.org/drawingml/2006/table">
            <a:tbl>
              <a:tblPr/>
              <a:tblGrid>
                <a:gridCol w="684000"/>
                <a:gridCol w="1721160"/>
                <a:gridCol w="4438440"/>
                <a:gridCol w="1719360"/>
              </a:tblGrid>
              <a:tr h="962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Тістің типі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Тістің қызметі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Саны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714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949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84" name="Picture 1" descr=""/>
          <p:cNvPicPr/>
          <p:nvPr/>
        </p:nvPicPr>
        <p:blipFill>
          <a:blip r:embed="rId1"/>
          <a:stretch/>
        </p:blipFill>
        <p:spPr>
          <a:xfrm>
            <a:off x="0" y="114480"/>
            <a:ext cx="12192120" cy="60948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2"/>
          <p:cNvSpPr/>
          <p:nvPr/>
        </p:nvSpPr>
        <p:spPr>
          <a:xfrm>
            <a:off x="2992320" y="5392800"/>
            <a:ext cx="8328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Тістің типіне байланысты қызметін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және тістің  санын 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4"/>
          <p:cNvSpPr/>
          <p:nvPr/>
        </p:nvSpPr>
        <p:spPr>
          <a:xfrm>
            <a:off x="289080" y="260280"/>
            <a:ext cx="1103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2-тапсырма.Тістің типіне байланысты қызметін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және тістің санын жазыңыз</a:t>
            </a: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7" name="Рисунок 4" descr=""/>
          <p:cNvPicPr/>
          <p:nvPr/>
        </p:nvPicPr>
        <p:blipFill>
          <a:blip r:embed="rId2"/>
          <a:stretch/>
        </p:blipFill>
        <p:spPr>
          <a:xfrm>
            <a:off x="1181160" y="6504120"/>
            <a:ext cx="10710720" cy="12852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5" descr=""/>
          <p:cNvPicPr/>
          <p:nvPr/>
        </p:nvPicPr>
        <p:blipFill>
          <a:blip r:embed="rId3"/>
          <a:stretch/>
        </p:blipFill>
        <p:spPr>
          <a:xfrm>
            <a:off x="1484280" y="6653160"/>
            <a:ext cx="9223560" cy="3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3"/>
          <p:cNvSpPr/>
          <p:nvPr/>
        </p:nvSpPr>
        <p:spPr>
          <a:xfrm>
            <a:off x="0" y="112680"/>
            <a:ext cx="12192120" cy="8413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2-тапсырма.Тістің типіне байланысты қызметін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және тістің  санын  жазыңыз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0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547200" y="1243080"/>
            <a:ext cx="11214360" cy="137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70c0"/>
                </a:solidFill>
                <a:uFillTx/>
                <a:latin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Прямоугольник 2"/>
          <p:cNvSpPr/>
          <p:nvPr/>
        </p:nvSpPr>
        <p:spPr>
          <a:xfrm>
            <a:off x="2422440" y="4734000"/>
            <a:ext cx="895824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Дескрипторлар: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Тістің типіне байланысты қызметін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және тістің  санын 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95" name=""/>
          <p:cNvGraphicFramePr/>
          <p:nvPr/>
        </p:nvGraphicFramePr>
        <p:xfrm>
          <a:off x="2265480" y="1146240"/>
          <a:ext cx="7197480" cy="3365280"/>
        </p:xfrm>
        <a:graphic>
          <a:graphicData uri="http://schemas.openxmlformats.org/drawingml/2006/table">
            <a:tbl>
              <a:tblPr/>
              <a:tblGrid>
                <a:gridCol w="452160"/>
                <a:gridCol w="1849680"/>
                <a:gridCol w="2671560"/>
                <a:gridCol w="222408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Тістің типі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Тістің қызметі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Саны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20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Күрек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Кесу, үзу, тістеу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тамақты жұлып, тарту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262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Сойдақ немесе ит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1261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Кіші азу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Тағамды ұсақтап шайнау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2314440"/>
                          <a:tab algn="ctr" pos="296856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96" name="Picture 6" descr=""/>
          <p:cNvPicPr/>
          <p:nvPr/>
        </p:nvPicPr>
        <p:blipFill>
          <a:blip r:embed="rId3"/>
          <a:stretch/>
        </p:blipFill>
        <p:spPr>
          <a:xfrm>
            <a:off x="1500120" y="641988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7" descr=""/>
          <p:cNvPicPr/>
          <p:nvPr/>
        </p:nvPicPr>
        <p:blipFill>
          <a:blip r:embed="rId4"/>
          <a:stretch/>
        </p:blipFill>
        <p:spPr>
          <a:xfrm>
            <a:off x="1500120" y="6329520"/>
            <a:ext cx="9223560" cy="36360"/>
          </a:xfrm>
          <a:prstGeom prst="rect">
            <a:avLst/>
          </a:prstGeom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Прямоугольник 2" descr=""/>
          <p:cNvPicPr/>
          <p:nvPr/>
        </p:nvPicPr>
        <p:blipFill>
          <a:blip r:embed="rId1"/>
          <a:stretch/>
        </p:blipFill>
        <p:spPr>
          <a:xfrm>
            <a:off x="633240" y="878040"/>
            <a:ext cx="11198520" cy="62053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0" y="85680"/>
            <a:ext cx="12192120" cy="817560"/>
          </a:xfrm>
          <a:prstGeom prst="rect">
            <a:avLst/>
          </a:prstGeom>
          <a:ln w="0">
            <a:noFill/>
          </a:ln>
        </p:spPr>
      </p:pic>
      <p:sp>
        <p:nvSpPr>
          <p:cNvPr id="100" name="Прямоугольник 3"/>
          <p:cNvSpPr/>
          <p:nvPr/>
        </p:nvSpPr>
        <p:spPr>
          <a:xfrm>
            <a:off x="5056920" y="309600"/>
            <a:ext cx="75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тест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1" name="Рисунок 5" descr=""/>
          <p:cNvPicPr/>
          <p:nvPr/>
        </p:nvPicPr>
        <p:blipFill>
          <a:blip r:embed="rId3"/>
          <a:stretch/>
        </p:blipFill>
        <p:spPr>
          <a:xfrm>
            <a:off x="878040" y="6307200"/>
            <a:ext cx="10585440" cy="12708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7" descr=""/>
          <p:cNvPicPr/>
          <p:nvPr/>
        </p:nvPicPr>
        <p:blipFill>
          <a:blip r:embed="rId4"/>
          <a:stretch/>
        </p:blipFill>
        <p:spPr>
          <a:xfrm>
            <a:off x="519120" y="6502320"/>
            <a:ext cx="11530080" cy="4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2"/>
          <p:cNvSpPr/>
          <p:nvPr/>
        </p:nvSpPr>
        <p:spPr>
          <a:xfrm>
            <a:off x="0" y="69840"/>
            <a:ext cx="12192120" cy="804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тест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4" name="Прямоугольник 6" descr=""/>
          <p:cNvPicPr/>
          <p:nvPr/>
        </p:nvPicPr>
        <p:blipFill>
          <a:blip r:embed="rId1"/>
          <a:stretch/>
        </p:blipFill>
        <p:spPr>
          <a:xfrm>
            <a:off x="1859040" y="1474920"/>
            <a:ext cx="8961480" cy="737712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1" descr=""/>
          <p:cNvPicPr/>
          <p:nvPr/>
        </p:nvPicPr>
        <p:blipFill>
          <a:blip r:embed="rId2"/>
          <a:stretch/>
        </p:blipFill>
        <p:spPr>
          <a:xfrm>
            <a:off x="587520" y="6488280"/>
            <a:ext cx="11558520" cy="17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Берілген тұжырмдамаға «+» немесе «-» қойып белгілеңіз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Прямоугольник 1"/>
          <p:cNvSpPr/>
          <p:nvPr/>
        </p:nvSpPr>
        <p:spPr>
          <a:xfrm>
            <a:off x="2914560" y="4554360"/>
            <a:ext cx="6362640" cy="79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Прямоугольник 1"/>
          <p:cNvSpPr/>
          <p:nvPr/>
        </p:nvSpPr>
        <p:spPr>
          <a:xfrm>
            <a:off x="3344760" y="1251000"/>
            <a:ext cx="6551640" cy="28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1.Бір түбірлі тістерге күрек, ит тіс жатады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2.Екі түбірлі тіске кіші азу тіс жатады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3.Күрек тістер үш түбірлі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4.Тіс емдейтін дәрігер стоматолог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5. Сүт тістер саны-20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6. Тұрақты тістер саны-15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0" name="Рисунок 2" descr=""/>
          <p:cNvPicPr/>
          <p:nvPr/>
        </p:nvPicPr>
        <p:blipFill>
          <a:blip r:embed="rId1"/>
          <a:stretch/>
        </p:blipFill>
        <p:spPr>
          <a:xfrm>
            <a:off x="468360" y="6526080"/>
            <a:ext cx="11559960" cy="17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"/>
          <p:cNvSpPr/>
          <p:nvPr/>
        </p:nvSpPr>
        <p:spPr>
          <a:xfrm>
            <a:off x="0" y="210960"/>
            <a:ext cx="12192120" cy="677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Берілген тұжырмдамаға «+» немесе «-» қойып белгілеңіз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4"/>
          <p:cNvSpPr/>
          <p:nvPr/>
        </p:nvSpPr>
        <p:spPr>
          <a:xfrm>
            <a:off x="2870280" y="1511280"/>
            <a:ext cx="7035840" cy="259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1.Бір түбірлі тістерге күрек, ит тіс жатады  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2.Екі түбірлі тіске кіші азу тіс жатады   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3.Күрек тістер үш түбірлі                        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4.Тіс емдейтін дәрігер стоматолог          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5. Сүт тістер саны-20                                «+»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6. Тұрақты тістер саны-15                        «-»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3" name="Рисунок 3" descr=""/>
          <p:cNvPicPr/>
          <p:nvPr/>
        </p:nvPicPr>
        <p:blipFill>
          <a:blip r:embed="rId1"/>
          <a:stretch/>
        </p:blipFill>
        <p:spPr>
          <a:xfrm>
            <a:off x="460440" y="6527880"/>
            <a:ext cx="11558520" cy="17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"/>
          <p:cNvSpPr txBox="1"/>
          <p:nvPr/>
        </p:nvSpPr>
        <p:spPr>
          <a:xfrm>
            <a:off x="764640" y="3080880"/>
            <a:ext cx="10199880" cy="4475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ағалау критерийлері: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тістердің құрылысы, әр түрлі типтері мен қызметтері арасындағы  байланысты  біледі;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тісті күту ережелерін сипаттайды.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" name="Рисунок 2" descr=""/>
          <p:cNvPicPr/>
          <p:nvPr/>
        </p:nvPicPr>
        <p:blipFill>
          <a:blip r:embed="rId1"/>
          <a:stretch/>
        </p:blipFill>
        <p:spPr>
          <a:xfrm>
            <a:off x="958680" y="6431040"/>
            <a:ext cx="10719000" cy="189000"/>
          </a:xfrm>
          <a:prstGeom prst="rect">
            <a:avLst/>
          </a:prstGeom>
          <a:ln w="0">
            <a:noFill/>
          </a:ln>
        </p:spPr>
      </p:pic>
      <p:sp>
        <p:nvSpPr>
          <p:cNvPr id="18" name="TextBox 1"/>
          <p:cNvSpPr/>
          <p:nvPr/>
        </p:nvSpPr>
        <p:spPr>
          <a:xfrm>
            <a:off x="765000" y="1582560"/>
            <a:ext cx="10630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8.1.2.2 тістердің құрылысы, әртүрлі типтері арасындағы өзара байланысты анықтау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14"/>
          <p:cNvSpPr/>
          <p:nvPr/>
        </p:nvSpPr>
        <p:spPr>
          <a:xfrm>
            <a:off x="0" y="18108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alibri"/>
              </a:rPr>
              <a:t>Тістердің құрлысы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68080" y="1027080"/>
            <a:ext cx="5110200" cy="200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2" name="Прямоугольник 1"/>
          <p:cNvSpPr/>
          <p:nvPr/>
        </p:nvSpPr>
        <p:spPr>
          <a:xfrm>
            <a:off x="4602240" y="1293840"/>
            <a:ext cx="66387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Tic -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сүйектен пайда болған, ауыз қуысында орналасқан, қоректі ұстап шайнайтын және дыбыстың пайда болуына әсер ететін мүше.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Picture 2" descr=""/>
          <p:cNvPicPr/>
          <p:nvPr/>
        </p:nvPicPr>
        <p:blipFill>
          <a:blip r:embed="rId1"/>
          <a:stretch/>
        </p:blipFill>
        <p:spPr>
          <a:xfrm>
            <a:off x="662040" y="1104840"/>
            <a:ext cx="3741840" cy="2768760"/>
          </a:xfrm>
          <a:prstGeom prst="rect">
            <a:avLst/>
          </a:prstGeom>
          <a:ln w="0">
            <a:noFill/>
          </a:ln>
        </p:spPr>
      </p:pic>
      <p:sp>
        <p:nvSpPr>
          <p:cNvPr id="24" name="Прямоугольник 2"/>
          <p:cNvSpPr/>
          <p:nvPr/>
        </p:nvSpPr>
        <p:spPr>
          <a:xfrm>
            <a:off x="6708600" y="2736720"/>
            <a:ext cx="4532400" cy="34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Әрбір тіс 3 қабаттан тұрады: сыртқы- кіреуке( эмаль ) ортаңғы –дентин , ішкі-тістің жұмсақ ұлпасы(пульпа)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Тістің іші қуыс, ол борпылдақ ұлпадан құралады, оның арасынан қан тамырлары мен жүйке талшықтары өтеді. Қан тамырлары тіске кенеулі заттар, ал жүйкелер оған сезімталдық қасиет береді.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Астың дұрыс қорытылуы үшін тістердің сау болуы кажет.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5" name="Рисунок 3" descr=""/>
          <p:cNvPicPr/>
          <p:nvPr/>
        </p:nvPicPr>
        <p:blipFill>
          <a:blip r:embed="rId2"/>
          <a:srcRect l="3150" t="22756" r="15201" b="17801"/>
          <a:stretch/>
        </p:blipFill>
        <p:spPr>
          <a:xfrm>
            <a:off x="735120" y="3949560"/>
            <a:ext cx="4655880" cy="251964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1" descr=""/>
          <p:cNvPicPr/>
          <p:nvPr/>
        </p:nvPicPr>
        <p:blipFill>
          <a:blip r:embed="rId3"/>
          <a:stretch/>
        </p:blipFill>
        <p:spPr>
          <a:xfrm>
            <a:off x="1017720" y="6546960"/>
            <a:ext cx="10717200" cy="19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"/>
          <p:cNvPicPr/>
          <p:nvPr/>
        </p:nvPicPr>
        <p:blipFill>
          <a:blip r:embed="rId1"/>
          <a:stretch/>
        </p:blipFill>
        <p:spPr>
          <a:xfrm>
            <a:off x="58680" y="173160"/>
            <a:ext cx="11950920" cy="60948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66920" y="4408560"/>
            <a:ext cx="10515600" cy="141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9" name="Прямоугольник 1"/>
          <p:cNvSpPr/>
          <p:nvPr/>
        </p:nvSpPr>
        <p:spPr>
          <a:xfrm>
            <a:off x="4502160" y="1708200"/>
            <a:ext cx="605628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Балалардың сүт  тістеріндегі кіреукенің  құрамында минералды заттар аз,сондықтан ол жұқа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Жаңа туған нәрестеде тіс болмайды. Алғашқы тістері 6-9 айында шыға бастайды. Әрбір жақ сүйекте 10 тістен барлығы 20 тіс шығады. Бұл тістер сүт тістер деп аталады. Бұл тістер бала 3 жасқа толғанға дейін толық шығып болады. Сүт тістер 6-7 жаста түсе бастайды .Олардың орнына  тұрақты тістер шыға бастайды.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Прямоугольник 2"/>
          <p:cNvSpPr/>
          <p:nvPr/>
        </p:nvSpPr>
        <p:spPr>
          <a:xfrm>
            <a:off x="1006560" y="4629240"/>
            <a:ext cx="2415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Прямоугольник 3"/>
          <p:cNvSpPr/>
          <p:nvPr/>
        </p:nvSpPr>
        <p:spPr>
          <a:xfrm>
            <a:off x="4333680" y="320760"/>
            <a:ext cx="1603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Сүт тістер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TextBox 5"/>
          <p:cNvSpPr/>
          <p:nvPr/>
        </p:nvSpPr>
        <p:spPr>
          <a:xfrm>
            <a:off x="1006560" y="5738760"/>
            <a:ext cx="1685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Сүт тістер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3" name="Рисунок 6" descr=""/>
          <p:cNvPicPr/>
          <p:nvPr/>
        </p:nvPicPr>
        <p:blipFill>
          <a:blip r:embed="rId2"/>
          <a:srcRect l="39787" t="0" r="31156" b="0"/>
          <a:stretch/>
        </p:blipFill>
        <p:spPr>
          <a:xfrm>
            <a:off x="870120" y="1171440"/>
            <a:ext cx="2276280" cy="2248200"/>
          </a:xfrm>
          <a:prstGeom prst="rect">
            <a:avLst/>
          </a:prstGeom>
          <a:ln w="0">
            <a:noFill/>
          </a:ln>
        </p:spPr>
      </p:pic>
      <p:pic>
        <p:nvPicPr>
          <p:cNvPr id="34" name="Рисунок 7" descr=""/>
          <p:cNvPicPr/>
          <p:nvPr/>
        </p:nvPicPr>
        <p:blipFill>
          <a:blip r:embed="rId3"/>
          <a:stretch/>
        </p:blipFill>
        <p:spPr>
          <a:xfrm>
            <a:off x="870120" y="3527280"/>
            <a:ext cx="2433600" cy="2216160"/>
          </a:xfrm>
          <a:prstGeom prst="rect">
            <a:avLst/>
          </a:prstGeom>
          <a:ln w="0">
            <a:noFill/>
          </a:ln>
        </p:spPr>
      </p:pic>
      <p:pic>
        <p:nvPicPr>
          <p:cNvPr id="35" name="Рисунок 4" descr=""/>
          <p:cNvPicPr/>
          <p:nvPr/>
        </p:nvPicPr>
        <p:blipFill>
          <a:blip r:embed="rId4"/>
          <a:stretch/>
        </p:blipFill>
        <p:spPr>
          <a:xfrm>
            <a:off x="870120" y="6445080"/>
            <a:ext cx="10717200" cy="1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"/>
          <p:cNvSpPr/>
          <p:nvPr/>
        </p:nvSpPr>
        <p:spPr>
          <a:xfrm>
            <a:off x="30240" y="147600"/>
            <a:ext cx="11818800" cy="804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Тұрақты тістер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Rectangle 2"/>
          <p:cNvSpPr/>
          <p:nvPr/>
        </p:nvSpPr>
        <p:spPr>
          <a:xfrm>
            <a:off x="706320" y="2122200"/>
            <a:ext cx="18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Rectangle 3"/>
          <p:cNvSpPr/>
          <p:nvPr/>
        </p:nvSpPr>
        <p:spPr>
          <a:xfrm>
            <a:off x="32040" y="1883160"/>
            <a:ext cx="21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Рисунок 1" descr=""/>
          <p:cNvPicPr/>
          <p:nvPr/>
        </p:nvPicPr>
        <p:blipFill>
          <a:blip r:embed="rId1"/>
          <a:stretch/>
        </p:blipFill>
        <p:spPr>
          <a:xfrm>
            <a:off x="1000080" y="1468440"/>
            <a:ext cx="3638520" cy="2152800"/>
          </a:xfrm>
          <a:prstGeom prst="rect">
            <a:avLst/>
          </a:prstGeom>
          <a:ln w="0">
            <a:noFill/>
          </a:ln>
        </p:spPr>
      </p:pic>
      <p:pic>
        <p:nvPicPr>
          <p:cNvPr id="40" name="Рисунок 2" descr=""/>
          <p:cNvPicPr/>
          <p:nvPr/>
        </p:nvPicPr>
        <p:blipFill>
          <a:blip r:embed="rId2"/>
          <a:stretch/>
        </p:blipFill>
        <p:spPr>
          <a:xfrm>
            <a:off x="1700280" y="4135320"/>
            <a:ext cx="2238480" cy="1451160"/>
          </a:xfrm>
          <a:prstGeom prst="rect">
            <a:avLst/>
          </a:prstGeom>
          <a:ln w="0">
            <a:noFill/>
          </a:ln>
        </p:spPr>
      </p:pic>
      <p:sp>
        <p:nvSpPr>
          <p:cNvPr id="41" name="Прямоугольник 6"/>
          <p:cNvSpPr/>
          <p:nvPr/>
        </p:nvSpPr>
        <p:spPr>
          <a:xfrm>
            <a:off x="5045040" y="1360440"/>
            <a:ext cx="609588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Тұрақты тістердің жасушалары сүт тістердің түбінде орналасады.Олар біртіндеп сүт тістерді итеріп шығарады да, тістерге қоректік заттардың түсуіне кедергі келтіреді.12-14 жасқа қарай  тұрақты тістер толық шығады. Ата-бабаларымыз айтып кеткендей ақыл тістер 18-20 жаста ақыл тоқтатқан кезде шығады.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2" name="Рисунок 1" descr=""/>
          <p:cNvPicPr/>
          <p:nvPr/>
        </p:nvPicPr>
        <p:blipFill>
          <a:blip r:embed="rId3"/>
          <a:stretch/>
        </p:blipFill>
        <p:spPr>
          <a:xfrm>
            <a:off x="5433840" y="4135320"/>
            <a:ext cx="2854440" cy="171936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4" descr=""/>
          <p:cNvPicPr/>
          <p:nvPr/>
        </p:nvPicPr>
        <p:blipFill>
          <a:blip r:embed="rId4"/>
          <a:stretch/>
        </p:blipFill>
        <p:spPr>
          <a:xfrm>
            <a:off x="888840" y="6383160"/>
            <a:ext cx="10717200" cy="1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Auto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3"/>
          <p:cNvSpPr/>
          <p:nvPr/>
        </p:nvSpPr>
        <p:spPr>
          <a:xfrm>
            <a:off x="155520" y="74520"/>
            <a:ext cx="12192120" cy="749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alibri"/>
              </a:rPr>
              <a:t>Тістердің қызметі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5"/>
          <p:cNvSpPr/>
          <p:nvPr/>
        </p:nvSpPr>
        <p:spPr>
          <a:xfrm>
            <a:off x="3048120" y="1720800"/>
            <a:ext cx="6095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2565360" y="1897200"/>
            <a:ext cx="542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Прямоугольник 1"/>
          <p:cNvSpPr/>
          <p:nvPr/>
        </p:nvSpPr>
        <p:spPr>
          <a:xfrm>
            <a:off x="7534440" y="5192640"/>
            <a:ext cx="39780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Үлкен азу тістер-  үгіту үшін пайдаланылады,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0" name="Рисунок 7" descr=""/>
          <p:cNvPicPr/>
          <p:nvPr/>
        </p:nvPicPr>
        <p:blipFill>
          <a:blip r:embed="rId1"/>
          <a:srcRect l="36280" t="0" r="36353" b="0"/>
          <a:stretch/>
        </p:blipFill>
        <p:spPr>
          <a:xfrm>
            <a:off x="1535040" y="1000080"/>
            <a:ext cx="1513080" cy="217188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9" descr=""/>
          <p:cNvPicPr/>
          <p:nvPr/>
        </p:nvPicPr>
        <p:blipFill>
          <a:blip r:embed="rId2"/>
          <a:srcRect l="44985" t="0" r="39441" b="50094"/>
          <a:stretch/>
        </p:blipFill>
        <p:spPr>
          <a:xfrm>
            <a:off x="8228160" y="1000080"/>
            <a:ext cx="1152360" cy="206532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12"/>
          <p:cNvSpPr/>
          <p:nvPr/>
        </p:nvSpPr>
        <p:spPr>
          <a:xfrm>
            <a:off x="1073160" y="3348000"/>
            <a:ext cx="45226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Күрек тістер- тамақты кесу, үзу үшін пайдаланылады.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3"/>
          <p:cNvSpPr/>
          <p:nvPr/>
        </p:nvSpPr>
        <p:spPr>
          <a:xfrm>
            <a:off x="7389720" y="3220920"/>
            <a:ext cx="4492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Сойдақ тістер- тамақты жұлу үшін пайдаланылады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15"/>
          <p:cNvSpPr/>
          <p:nvPr/>
        </p:nvSpPr>
        <p:spPr>
          <a:xfrm>
            <a:off x="1203480" y="5630760"/>
            <a:ext cx="43005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Кіші азу тістер- ұсату және кесу үшін пайдаланылады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5" name="Рисунок 16" descr=""/>
          <p:cNvPicPr/>
          <p:nvPr/>
        </p:nvPicPr>
        <p:blipFill>
          <a:blip r:embed="rId3"/>
          <a:srcRect l="77550" t="52845" r="0" b="0"/>
          <a:stretch/>
        </p:blipFill>
        <p:spPr>
          <a:xfrm>
            <a:off x="8238960" y="3962520"/>
            <a:ext cx="1141560" cy="163008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18" descr=""/>
          <p:cNvPicPr/>
          <p:nvPr/>
        </p:nvPicPr>
        <p:blipFill>
          <a:blip r:embed="rId4"/>
          <a:srcRect l="17454" t="0" r="46447" b="0"/>
          <a:stretch/>
        </p:blipFill>
        <p:spPr>
          <a:xfrm>
            <a:off x="1854360" y="4057560"/>
            <a:ext cx="1193760" cy="164304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4" descr=""/>
          <p:cNvPicPr/>
          <p:nvPr/>
        </p:nvPicPr>
        <p:blipFill>
          <a:blip r:embed="rId5"/>
          <a:stretch/>
        </p:blipFill>
        <p:spPr>
          <a:xfrm>
            <a:off x="892080" y="6470640"/>
            <a:ext cx="10719000" cy="189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1"/>
          <p:cNvSpPr/>
          <p:nvPr/>
        </p:nvSpPr>
        <p:spPr>
          <a:xfrm>
            <a:off x="19080" y="95400"/>
            <a:ext cx="12192120" cy="676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Тіс гигенасы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7"/>
          <p:cNvSpPr/>
          <p:nvPr/>
        </p:nvSpPr>
        <p:spPr>
          <a:xfrm>
            <a:off x="3228840" y="1163520"/>
            <a:ext cx="402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3"/>
          <p:cNvSpPr/>
          <p:nvPr/>
        </p:nvSpPr>
        <p:spPr>
          <a:xfrm>
            <a:off x="3816360" y="1163520"/>
            <a:ext cx="8088480" cy="49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Ауру тістер басқа мұшелерге (жүрек,бүйрек, буын т.б) зиян келтіреді. «Тісі саудың дені сау».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Қазақстанның көрнекті ғалымы, тұңғыш кәсіби дәрігер Халел Досмұхамедов тіс гигиенасына үлкен мән берді : «Тіс ауруларының алдын –алу үшін, әр ішкен тамақтан соң , тісті тазалау қажет»  деп айтқан болатын.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Тісті күту ережелері: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-әрбір тамақтан кейін тісті шайып, тазалау;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-тісті 2 рет таңертең, кешке тазалау;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-тағамды дене температурасы деңгейінде қабылдау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қызыл иекті күту;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-тіс дәрігеріне жиі тексерту.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2"/>
          <a:stretch/>
        </p:blipFill>
        <p:spPr>
          <a:xfrm>
            <a:off x="633240" y="879480"/>
            <a:ext cx="2595600" cy="167472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4" descr=""/>
          <p:cNvPicPr/>
          <p:nvPr/>
        </p:nvPicPr>
        <p:blipFill>
          <a:blip r:embed="rId3"/>
          <a:srcRect l="56618" t="27002" r="5283" b="21049"/>
          <a:stretch/>
        </p:blipFill>
        <p:spPr>
          <a:xfrm>
            <a:off x="665280" y="4529160"/>
            <a:ext cx="2595600" cy="174924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5" descr=""/>
          <p:cNvPicPr/>
          <p:nvPr/>
        </p:nvPicPr>
        <p:blipFill>
          <a:blip r:embed="rId4"/>
          <a:srcRect l="49575" t="15538" r="7217" b="24892"/>
          <a:stretch/>
        </p:blipFill>
        <p:spPr>
          <a:xfrm>
            <a:off x="644400" y="2743200"/>
            <a:ext cx="2584440" cy="188136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6" descr=""/>
          <p:cNvPicPr/>
          <p:nvPr/>
        </p:nvPicPr>
        <p:blipFill>
          <a:blip r:embed="rId5"/>
          <a:stretch/>
        </p:blipFill>
        <p:spPr>
          <a:xfrm>
            <a:off x="758880" y="6572160"/>
            <a:ext cx="10712520" cy="128520"/>
          </a:xfrm>
          <a:prstGeom prst="rect">
            <a:avLst/>
          </a:prstGeom>
          <a:ln w="0">
            <a:noFill/>
          </a:ln>
        </p:spPr>
      </p:pic>
      <p:pic>
        <p:nvPicPr>
          <p:cNvPr id="66" name="Рисунок 8" descr=""/>
          <p:cNvPicPr/>
          <p:nvPr/>
        </p:nvPicPr>
        <p:blipFill>
          <a:blip r:embed="rId6"/>
          <a:stretch/>
        </p:blipFill>
        <p:spPr>
          <a:xfrm>
            <a:off x="1503360" y="6726240"/>
            <a:ext cx="9223200" cy="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1"/>
          <p:cNvSpPr/>
          <p:nvPr/>
        </p:nvSpPr>
        <p:spPr>
          <a:xfrm>
            <a:off x="9360" y="2253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1-тапсырма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5"/>
          <p:cNvSpPr/>
          <p:nvPr/>
        </p:nvSpPr>
        <p:spPr>
          <a:xfrm>
            <a:off x="612720" y="811080"/>
            <a:ext cx="8045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    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6"/>
          <p:cNvSpPr/>
          <p:nvPr/>
        </p:nvSpPr>
        <p:spPr>
          <a:xfrm>
            <a:off x="2106720" y="390600"/>
            <a:ext cx="604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Тістің құрылсын атап жазыңыз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Rectangle 11"/>
          <p:cNvSpPr/>
          <p:nvPr/>
        </p:nvSpPr>
        <p:spPr>
          <a:xfrm>
            <a:off x="0" y="0"/>
            <a:ext cx="121921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1" name="Picture 10" descr=""/>
          <p:cNvPicPr/>
          <p:nvPr/>
        </p:nvPicPr>
        <p:blipFill>
          <a:blip r:embed="rId1"/>
          <a:stretch/>
        </p:blipFill>
        <p:spPr>
          <a:xfrm>
            <a:off x="2349360" y="1201680"/>
            <a:ext cx="2886120" cy="4135320"/>
          </a:xfrm>
          <a:prstGeom prst="rect">
            <a:avLst/>
          </a:prstGeom>
          <a:ln w="0">
            <a:noFill/>
          </a:ln>
        </p:spPr>
      </p:pic>
      <p:sp>
        <p:nvSpPr>
          <p:cNvPr id="72" name="Прямоугольник 3"/>
          <p:cNvSpPr/>
          <p:nvPr/>
        </p:nvSpPr>
        <p:spPr>
          <a:xfrm>
            <a:off x="1955880" y="5108400"/>
            <a:ext cx="8886600" cy="149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Дескрипторлар: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Тістің құрылысына қарап  атап жазады.А.В.С  және 1,2,3,4,5 бөліктерін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TextBox 4"/>
          <p:cNvSpPr/>
          <p:nvPr/>
        </p:nvSpPr>
        <p:spPr>
          <a:xfrm>
            <a:off x="5787720" y="2000160"/>
            <a:ext cx="355320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B_________________________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C_________________________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4_________________________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5_________________________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4" name="Рисунок 2" descr=""/>
          <p:cNvPicPr/>
          <p:nvPr/>
        </p:nvPicPr>
        <p:blipFill>
          <a:blip r:embed="rId2"/>
          <a:stretch/>
        </p:blipFill>
        <p:spPr>
          <a:xfrm>
            <a:off x="369720" y="6535800"/>
            <a:ext cx="11558880" cy="17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1"/>
          <p:cNvSpPr/>
          <p:nvPr/>
        </p:nvSpPr>
        <p:spPr>
          <a:xfrm>
            <a:off x="9360" y="2253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Прямоугольник 5"/>
          <p:cNvSpPr/>
          <p:nvPr/>
        </p:nvSpPr>
        <p:spPr>
          <a:xfrm>
            <a:off x="612720" y="811080"/>
            <a:ext cx="8045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    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6"/>
          <p:cNvSpPr/>
          <p:nvPr/>
        </p:nvSpPr>
        <p:spPr>
          <a:xfrm>
            <a:off x="2106720" y="390600"/>
            <a:ext cx="604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Тістің құрылсын атап жазыңыз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Rectangle 11"/>
          <p:cNvSpPr/>
          <p:nvPr/>
        </p:nvSpPr>
        <p:spPr>
          <a:xfrm>
            <a:off x="0" y="0"/>
            <a:ext cx="121921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9" name="Picture 10" descr=""/>
          <p:cNvPicPr/>
          <p:nvPr/>
        </p:nvPicPr>
        <p:blipFill>
          <a:blip r:embed="rId1"/>
          <a:stretch/>
        </p:blipFill>
        <p:spPr>
          <a:xfrm>
            <a:off x="2243160" y="1141560"/>
            <a:ext cx="2886120" cy="4002120"/>
          </a:xfrm>
          <a:prstGeom prst="rect">
            <a:avLst/>
          </a:prstGeom>
          <a:ln w="0">
            <a:noFill/>
          </a:ln>
        </p:spPr>
      </p:pic>
      <p:sp>
        <p:nvSpPr>
          <p:cNvPr id="80" name="Прямоугольник 3"/>
          <p:cNvSpPr/>
          <p:nvPr/>
        </p:nvSpPr>
        <p:spPr>
          <a:xfrm>
            <a:off x="2203560" y="4519440"/>
            <a:ext cx="9762840" cy="180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Дескрипторлар: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Тістің құрылысына қарап  атап жазады.АВ,С  және 1,2,3,4,5 бөліктерін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1" name="Рисунок 2" descr=""/>
          <p:cNvPicPr/>
          <p:nvPr/>
        </p:nvPicPr>
        <p:blipFill>
          <a:blip r:embed="rId2"/>
          <a:stretch/>
        </p:blipFill>
        <p:spPr>
          <a:xfrm>
            <a:off x="369720" y="6535800"/>
            <a:ext cx="11558880" cy="177840"/>
          </a:xfrm>
          <a:prstGeom prst="rect">
            <a:avLst/>
          </a:prstGeom>
          <a:ln w="0">
            <a:noFill/>
          </a:ln>
        </p:spPr>
      </p:pic>
      <p:sp>
        <p:nvSpPr>
          <p:cNvPr id="82" name="Прямоугольник 3"/>
          <p:cNvSpPr/>
          <p:nvPr/>
        </p:nvSpPr>
        <p:spPr>
          <a:xfrm>
            <a:off x="5851440" y="1378080"/>
            <a:ext cx="4821480" cy="34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А-кіреуке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В-тіс мойыны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С-түбірі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1-кіреуке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2-дентин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3-қызыл иек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4- пульпа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5-қантамырлары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2024-10-31T19:46:43Z</dcterms:modified>
  <cp:revision>666</cp:revision>
  <dc:subject/>
  <dc:title>Презентация PowerPoint</dc:title>
</cp:coreProperties>
</file>