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12.png" ContentType="image/png"/>
  <Override PartName="/ppt/media/image5.png" ContentType="image/png"/>
  <Override PartName="/ppt/media/image37.png" ContentType="image/png"/>
  <Override PartName="/ppt/media/image1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7.png" ContentType="image/png"/>
  <Override PartName="/ppt/media/image39.png" ContentType="image/png"/>
  <Override PartName="/ppt/media/image2.png" ContentType="image/png"/>
  <Override PartName="/ppt/media/image34.png" ContentType="image/png"/>
  <Override PartName="/ppt/media/image11.png" ContentType="image/png"/>
  <Override PartName="/ppt/media/image4.png" ContentType="image/png"/>
  <Override PartName="/ppt/media/image10.png" ContentType="image/png"/>
  <Override PartName="/ppt/media/image3.png" ContentType="image/png"/>
  <Override PartName="/ppt/media/image35.png" ContentType="image/png"/>
  <Override PartName="/ppt/media/image20.png" ContentType="image/png"/>
  <Override PartName="/ppt/media/image8.png" ContentType="image/png"/>
  <Override PartName="/ppt/media/image15.png" ContentType="image/png"/>
  <Override PartName="/ppt/media/image21.png" ContentType="image/png"/>
  <Override PartName="/ppt/media/image9.png" ContentType="image/png"/>
  <Override PartName="/ppt/media/image16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1.png" ContentType="image/png"/>
  <Override PartName="/ppt/media/image32.png" ContentType="image/png"/>
  <Override PartName="/ppt/media/image40.png" ContentType="image/png"/>
  <Override PartName="/ppt/media/image26.png" ContentType="image/png"/>
  <Override PartName="/ppt/media/image41.png" ContentType="image/png"/>
  <Override PartName="/ppt/media/image27.png" ContentType="image/png"/>
  <Override PartName="/ppt/media/image42.png" ContentType="image/png"/>
  <Override PartName="/ppt/media/image28.png" ContentType="image/png"/>
  <Override PartName="/ppt/media/image43.png" ContentType="image/png"/>
  <Override PartName="/ppt/media/image29.png" ContentType="image/png"/>
  <Override PartName="/ppt/media/image44.png" ContentType="image/png"/>
  <Override PartName="/ppt/media/image18.png" ContentType="image/png"/>
  <Override PartName="/ppt/media/image51.png" ContentType="image/png"/>
  <Override PartName="/ppt/media/image17.png" ContentType="image/png"/>
  <Override PartName="/ppt/media/image50.png" ContentType="image/png"/>
  <Override PartName="/ppt/media/image47.png" ContentType="image/png"/>
  <Override PartName="/ppt/media/image36.wmf" ContentType="image/x-wmf"/>
  <Override PartName="/ppt/media/image30.png" ContentType="image/png"/>
  <Override PartName="/ppt/media/image49.png" ContentType="image/png"/>
  <Override PartName="/ppt/media/image45.png" ContentType="image/png"/>
  <Override PartName="/ppt/media/image46.png" ContentType="image/png"/>
  <Override PartName="/ppt/media/image19.png" ContentType="image/png"/>
  <Override PartName="/ppt/media/image52.png" ContentType="image/png"/>
  <Override PartName="/ppt/media/image53.png" ContentType="image/png"/>
  <Override PartName="/ppt/media/image48.png" ContentType="image/png"/>
  <Override PartName="/ppt/media/image54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_rels/slide13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4BA311D-D875-456C-8E8F-AE839A7BE4A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C9F0D15-A18A-4168-87AF-88853CB6EDE0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0.png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5.png"/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4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4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hyperlink" Target="https://bilimland.kz/kk/courses/biologiya-kk/osimdikter-duniesi/osimdik-ulpalary-men-musheleri/lesson/parenxima" TargetMode="External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hyperlink" Target="https://bilimland.kz/kk/courses/biologiya-kk/osimdikter-duniesi/osimdik-ulpalary-men-musheleri/lesson/arqaulyq-mexanikalyq-ulpalar" TargetMode="External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hyperlink" Target="https://bilimland.kz/kk/courses/biologiya-kk/osimdikter-duniesi/osimdik-ulpalary-men-musheleri/lesson/zhabyn-ulpalary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hyperlink" Target="https://bilimland.kz/kk/courses/biologiya-kk/adam-biologiyalyq-tur-retinde/adam-ahzasynyng-zhalpy-korinisi/lesson/ulpanyng-turleri-men-onyng-qurylymy" TargetMode="External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6" name="Google Shape;78;p1"/>
          <p:cNvCxnSpPr/>
          <p:nvPr/>
        </p:nvCxnSpPr>
        <p:spPr>
          <a:xfrm flipV="1">
            <a:off x="1785960" y="607500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7" name="Google Shape;77;p1"/>
          <p:cNvCxnSpPr/>
          <p:nvPr/>
        </p:nvCxnSpPr>
        <p:spPr>
          <a:xfrm flipV="1">
            <a:off x="1785960" y="593568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8" name="Прямоугольник 1"/>
          <p:cNvSpPr/>
          <p:nvPr/>
        </p:nvSpPr>
        <p:spPr>
          <a:xfrm>
            <a:off x="1181160" y="2558880"/>
            <a:ext cx="9991800" cy="222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Жасушалық биология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1" lang="kk-KZ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қырып</a:t>
            </a: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: </a:t>
            </a:r>
            <a:r>
              <a:rPr b="1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Өсімдіктер және жануарлар ұлпаларын жіктеу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 </a:t>
            </a:r>
            <a:r>
              <a:rPr b="1" lang="kk-KZ" sz="1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сынып биология</a:t>
            </a: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2"/>
          <p:cNvSpPr/>
          <p:nvPr/>
        </p:nvSpPr>
        <p:spPr>
          <a:xfrm>
            <a:off x="9360" y="130320"/>
            <a:ext cx="12182760" cy="534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8" name="Rectangle 23"/>
          <p:cNvSpPr/>
          <p:nvPr/>
        </p:nvSpPr>
        <p:spPr>
          <a:xfrm>
            <a:off x="7059600" y="6261120"/>
            <a:ext cx="4619520" cy="2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4388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	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9" name="Picture 22" descr=""/>
          <p:cNvPicPr/>
          <p:nvPr/>
        </p:nvPicPr>
        <p:blipFill>
          <a:blip r:embed="rId1"/>
          <a:stretch/>
        </p:blipFill>
        <p:spPr>
          <a:xfrm>
            <a:off x="1082520" y="6556320"/>
            <a:ext cx="10711080" cy="4932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23" descr=""/>
          <p:cNvPicPr/>
          <p:nvPr/>
        </p:nvPicPr>
        <p:blipFill>
          <a:blip r:embed="rId2"/>
          <a:stretch/>
        </p:blipFill>
        <p:spPr>
          <a:xfrm>
            <a:off x="1631880" y="63993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81" name="TextBox 5"/>
          <p:cNvSpPr/>
          <p:nvPr/>
        </p:nvSpPr>
        <p:spPr>
          <a:xfrm>
            <a:off x="4312440" y="166680"/>
            <a:ext cx="26474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Жүйке  ұлпасы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2" name="Прямоугольник 6"/>
          <p:cNvSpPr/>
          <p:nvPr/>
        </p:nvSpPr>
        <p:spPr>
          <a:xfrm>
            <a:off x="2411280" y="5937120"/>
            <a:ext cx="60962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200" strike="noStrike" u="none">
                <a:solidFill>
                  <a:srgbClr val="0070c0"/>
                </a:solidFill>
                <a:uFillTx/>
                <a:latin typeface="Times New Roman"/>
                <a:ea typeface="Arial"/>
              </a:rPr>
              <a:t>bilimland.kz/kk/courses/biologiya-kk/adam-biologiyalyq-tur-retinde/adam-ahzasynyng-zhalpy-korinisi/lesson/ulpanyng-turleri-men-onyng-qurylymy жүйке ұлпасы /0-50/</a:t>
            </a:r>
            <a:r>
              <a:rPr b="0" lang="kk-KZ" sz="1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3" name="mcc_ge_ls_14_06_01v жүйке ұ.mp4" descr=""/>
          <p:cNvPicPr/>
          <p:nvPr/>
        </p:nvPicPr>
        <p:blipFill>
          <a:blip r:embed="rId3"/>
          <a:stretch/>
        </p:blipFill>
        <p:spPr>
          <a:xfrm>
            <a:off x="453960" y="822240"/>
            <a:ext cx="11339640" cy="4632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restart="whenNotActive" nodeType="interactiveSeq" fill="hold">
                <p:stCondLst>
                  <p:cond evt="onClick">
                    <p:tgtEl>
                      <p:spTgt spid="83"/>
                    </p:tgtEl>
                  </p:cond>
                </p:stCondLst>
                <p:childTnLst>
                  <p:par>
                    <p:cTn id="9" nodeType="clickEffect" fill="hold">
                      <p:stCondLst>
                        <p:cond evt="onClick">
                          <p:tgtEl>
                            <p:spTgt spid="83"/>
                          </p:tgtEl>
                        </p:cond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"/>
          <p:cNvPicPr/>
          <p:nvPr/>
        </p:nvPicPr>
        <p:blipFill>
          <a:blip r:embed="rId1"/>
          <a:srcRect l="0" t="30335" r="0" b="13481"/>
          <a:stretch/>
        </p:blipFill>
        <p:spPr>
          <a:xfrm>
            <a:off x="998640" y="906480"/>
            <a:ext cx="9799560" cy="412128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1"/>
          <p:cNvSpPr/>
          <p:nvPr/>
        </p:nvSpPr>
        <p:spPr>
          <a:xfrm>
            <a:off x="0" y="157320"/>
            <a:ext cx="12192120" cy="695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Бұлшықет ұлпасы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6" name="Picture 9" descr=""/>
          <p:cNvPicPr/>
          <p:nvPr/>
        </p:nvPicPr>
        <p:blipFill>
          <a:blip r:embed="rId2"/>
          <a:stretch/>
        </p:blipFill>
        <p:spPr>
          <a:xfrm>
            <a:off x="1488960" y="6516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3" descr=""/>
          <p:cNvPicPr/>
          <p:nvPr/>
        </p:nvPicPr>
        <p:blipFill>
          <a:blip r:embed="rId3"/>
          <a:stretch/>
        </p:blipFill>
        <p:spPr>
          <a:xfrm>
            <a:off x="843120" y="6394320"/>
            <a:ext cx="10710720" cy="49320"/>
          </a:xfrm>
          <a:prstGeom prst="rect">
            <a:avLst/>
          </a:prstGeom>
          <a:ln w="0">
            <a:noFill/>
          </a:ln>
        </p:spPr>
      </p:pic>
      <p:sp>
        <p:nvSpPr>
          <p:cNvPr id="88" name="Прямоугольник 2"/>
          <p:cNvSpPr/>
          <p:nvPr/>
        </p:nvSpPr>
        <p:spPr>
          <a:xfrm>
            <a:off x="1211400" y="5684760"/>
            <a:ext cx="87566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https://bilimland.kz/kk/courses/biologiya-kk/adam-biologiyalyq-tur-retinde/adam-ahzasynyng-zhalpy-korinisi/lesson/ulpanyng-turleri-men-onyng-qurylymy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0" y="168120"/>
            <a:ext cx="12204720" cy="689040"/>
          </a:xfrm>
          <a:prstGeom prst="rect">
            <a:avLst/>
          </a:prstGeom>
          <a:ln w="0">
            <a:noFill/>
          </a:ln>
        </p:spPr>
      </p:pic>
      <p:sp>
        <p:nvSpPr>
          <p:cNvPr id="90" name="Прямоугольник 1"/>
          <p:cNvSpPr/>
          <p:nvPr/>
        </p:nvSpPr>
        <p:spPr>
          <a:xfrm>
            <a:off x="2124000" y="210960"/>
            <a:ext cx="6915240" cy="46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1" name="TextBox 4"/>
          <p:cNvSpPr/>
          <p:nvPr/>
        </p:nvSpPr>
        <p:spPr>
          <a:xfrm>
            <a:off x="1638360" y="1057320"/>
            <a:ext cx="7067520" cy="4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2" name="Picture 41" descr=""/>
          <p:cNvPicPr/>
          <p:nvPr/>
        </p:nvPicPr>
        <p:blipFill>
          <a:blip r:embed="rId2"/>
          <a:stretch/>
        </p:blipFill>
        <p:spPr>
          <a:xfrm>
            <a:off x="739800" y="6716880"/>
            <a:ext cx="10710720" cy="4572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2" descr=""/>
          <p:cNvPicPr/>
          <p:nvPr/>
        </p:nvPicPr>
        <p:blipFill>
          <a:blip r:embed="rId3"/>
          <a:stretch/>
        </p:blipFill>
        <p:spPr>
          <a:xfrm>
            <a:off x="1447920" y="659916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10" descr=""/>
          <p:cNvPicPr/>
          <p:nvPr/>
        </p:nvPicPr>
        <p:blipFill>
          <a:blip r:embed="rId4"/>
          <a:srcRect l="0" t="29315" r="0" b="13264"/>
          <a:stretch/>
        </p:blipFill>
        <p:spPr>
          <a:xfrm>
            <a:off x="1936800" y="1125360"/>
            <a:ext cx="7783560" cy="2543400"/>
          </a:xfrm>
          <a:prstGeom prst="rect">
            <a:avLst/>
          </a:prstGeom>
          <a:ln w="0">
            <a:noFill/>
          </a:ln>
        </p:spPr>
      </p:pic>
      <p:sp>
        <p:nvSpPr>
          <p:cNvPr id="95" name="TextBox 2"/>
          <p:cNvSpPr/>
          <p:nvPr/>
        </p:nvSpPr>
        <p:spPr>
          <a:xfrm>
            <a:off x="4700880" y="206280"/>
            <a:ext cx="27871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Дәнекер ұлпасы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6" name="Прямоугольник 3"/>
          <p:cNvSpPr/>
          <p:nvPr/>
        </p:nvSpPr>
        <p:spPr>
          <a:xfrm>
            <a:off x="1004760" y="3648240"/>
            <a:ext cx="3081600" cy="91692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88920"/>
                <a:tab algn="l" pos="45720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Барлық ұлпалар тобын біріктіріп, дәнекерлеп тұрады.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7" name="Прямоугольник 5"/>
          <p:cNvSpPr/>
          <p:nvPr/>
        </p:nvSpPr>
        <p:spPr>
          <a:xfrm>
            <a:off x="4230720" y="3648240"/>
            <a:ext cx="3479760" cy="91692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88920"/>
                <a:tab algn="l" pos="45720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Жасушалары бір-бірімен тығыз орналасып, ұлпаның біркелкі мықтылығын қамтамасыз етеді.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8" name="Прямоугольник 7"/>
          <p:cNvSpPr/>
          <p:nvPr/>
        </p:nvSpPr>
        <p:spPr>
          <a:xfrm>
            <a:off x="8163000" y="3648240"/>
            <a:ext cx="3427200" cy="91692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88920"/>
                <a:tab algn="l" pos="45720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Шеміршекті дәнекер ұлпа жасушалары домалақ пішінді, әр жерде топтанып тұрады.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9" name="Прямоугольник 1"/>
          <p:cNvSpPr/>
          <p:nvPr/>
        </p:nvSpPr>
        <p:spPr>
          <a:xfrm>
            <a:off x="2943360" y="6257880"/>
            <a:ext cx="609588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https://bilimland.kz/kk/courses/biologiya-kk/adam-biologiyalyq-tur-retinde/adam-ahzasynyng-zhalpy-korinisi/lesson/ulpanyng-turleri-men-onyng-qurylymy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rcRect l="39030" t="51190" r="0" b="13481"/>
          <a:stretch/>
        </p:blipFill>
        <p:spPr>
          <a:xfrm>
            <a:off x="750960" y="907920"/>
            <a:ext cx="4276800" cy="1852920"/>
          </a:xfrm>
          <a:prstGeom prst="rect">
            <a:avLst/>
          </a:prstGeom>
          <a:ln w="0">
            <a:noFill/>
          </a:ln>
        </p:spPr>
      </p:pic>
      <p:sp>
        <p:nvSpPr>
          <p:cNvPr id="101" name="Прямоугольник 1"/>
          <p:cNvSpPr/>
          <p:nvPr/>
        </p:nvSpPr>
        <p:spPr>
          <a:xfrm>
            <a:off x="0" y="157320"/>
            <a:ext cx="12192120" cy="695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 Суреттен жануар және өсімдік ұлпаларын жіктеңіз.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2" name="Рисунок 2" descr=""/>
          <p:cNvPicPr/>
          <p:nvPr/>
        </p:nvPicPr>
        <p:blipFill>
          <a:blip r:embed="rId2"/>
          <a:srcRect l="39337" t="0" r="40445" b="0"/>
          <a:stretch/>
        </p:blipFill>
        <p:spPr>
          <a:xfrm>
            <a:off x="5054760" y="871560"/>
            <a:ext cx="2198520" cy="187020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3" descr=""/>
          <p:cNvPicPr/>
          <p:nvPr/>
        </p:nvPicPr>
        <p:blipFill>
          <a:blip r:embed="rId3"/>
          <a:srcRect l="225" t="3090" r="70147" b="3931"/>
          <a:stretch/>
        </p:blipFill>
        <p:spPr>
          <a:xfrm>
            <a:off x="4978440" y="3121200"/>
            <a:ext cx="2340000" cy="182232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5" descr=""/>
          <p:cNvPicPr/>
          <p:nvPr/>
        </p:nvPicPr>
        <p:blipFill>
          <a:blip r:embed="rId4"/>
          <a:srcRect l="34655" t="0" r="1079" b="0"/>
          <a:stretch/>
        </p:blipFill>
        <p:spPr>
          <a:xfrm>
            <a:off x="655560" y="3086280"/>
            <a:ext cx="4349880" cy="1871640"/>
          </a:xfrm>
          <a:prstGeom prst="rect">
            <a:avLst/>
          </a:prstGeom>
          <a:ln w="0">
            <a:noFill/>
          </a:ln>
        </p:spPr>
      </p:pic>
      <p:sp>
        <p:nvSpPr>
          <p:cNvPr id="105" name="TextBox 6"/>
          <p:cNvSpPr/>
          <p:nvPr/>
        </p:nvSpPr>
        <p:spPr>
          <a:xfrm>
            <a:off x="750960" y="5135400"/>
            <a:ext cx="11355480" cy="192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Өсімдік ұлпалары: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Жануар ұлпалары: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_________________________________________________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-жануар және өсімдік ұлпаларын жіктеп жазады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6" name="TextBox 3"/>
          <p:cNvSpPr/>
          <p:nvPr/>
        </p:nvSpPr>
        <p:spPr>
          <a:xfrm>
            <a:off x="7496280" y="1535040"/>
            <a:ext cx="4157640" cy="192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Бірыңғай салалы,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фотосинтездеуші, жүрек , өткізгіш (тін),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өткізгіш (сүрек), көлденең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жолақты.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7" name="TextBox 7"/>
          <p:cNvSpPr/>
          <p:nvPr/>
        </p:nvSpPr>
        <p:spPr>
          <a:xfrm>
            <a:off x="873000" y="2749680"/>
            <a:ext cx="60548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Calibri"/>
              </a:rPr>
              <a:t>А                                  В                                    С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8" name="TextBox 8"/>
          <p:cNvSpPr/>
          <p:nvPr/>
        </p:nvSpPr>
        <p:spPr>
          <a:xfrm>
            <a:off x="873000" y="4832280"/>
            <a:ext cx="57340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                                 E                             G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9" name="Рисунок 2" descr=""/>
          <p:cNvPicPr/>
          <p:nvPr/>
        </p:nvPicPr>
        <p:blipFill>
          <a:blip r:embed="rId5"/>
          <a:srcRect l="39337" t="0" r="40445" b="0"/>
          <a:stretch/>
        </p:blipFill>
        <p:spPr>
          <a:xfrm>
            <a:off x="5056200" y="871560"/>
            <a:ext cx="2198520" cy="187020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2" descr=""/>
          <p:cNvPicPr/>
          <p:nvPr/>
        </p:nvPicPr>
        <p:blipFill>
          <a:blip r:embed="rId6"/>
          <a:srcRect l="39337" t="0" r="40445" b="0"/>
          <a:stretch/>
        </p:blipFill>
        <p:spPr>
          <a:xfrm>
            <a:off x="5056200" y="871560"/>
            <a:ext cx="2198520" cy="18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"/>
          <p:cNvPicPr/>
          <p:nvPr/>
        </p:nvPicPr>
        <p:blipFill>
          <a:blip r:embed="rId1"/>
          <a:srcRect l="39030" t="51190" r="0" b="13481"/>
          <a:stretch/>
        </p:blipFill>
        <p:spPr>
          <a:xfrm>
            <a:off x="639720" y="887400"/>
            <a:ext cx="4276800" cy="1852560"/>
          </a:xfrm>
          <a:prstGeom prst="rect">
            <a:avLst/>
          </a:prstGeom>
          <a:ln w="0">
            <a:noFill/>
          </a:ln>
        </p:spPr>
      </p:pic>
      <p:sp>
        <p:nvSpPr>
          <p:cNvPr id="112" name="Прямоугольник 1"/>
          <p:cNvSpPr/>
          <p:nvPr/>
        </p:nvSpPr>
        <p:spPr>
          <a:xfrm>
            <a:off x="0" y="157320"/>
            <a:ext cx="12192120" cy="695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 Суреттен жануар және өсімдік ұлпаларын жіктеңіз.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3" name="Рисунок 2" descr=""/>
          <p:cNvPicPr/>
          <p:nvPr/>
        </p:nvPicPr>
        <p:blipFill>
          <a:blip r:embed="rId2"/>
          <a:srcRect l="39337" t="0" r="40445" b="0"/>
          <a:stretch/>
        </p:blipFill>
        <p:spPr>
          <a:xfrm>
            <a:off x="4844880" y="896760"/>
            <a:ext cx="2198880" cy="187020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3" descr=""/>
          <p:cNvPicPr/>
          <p:nvPr/>
        </p:nvPicPr>
        <p:blipFill>
          <a:blip r:embed="rId3"/>
          <a:srcRect l="225" t="3090" r="70147" b="3931"/>
          <a:stretch/>
        </p:blipFill>
        <p:spPr>
          <a:xfrm>
            <a:off x="4865760" y="2960640"/>
            <a:ext cx="2178000" cy="175896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5" descr=""/>
          <p:cNvPicPr/>
          <p:nvPr/>
        </p:nvPicPr>
        <p:blipFill>
          <a:blip r:embed="rId4"/>
          <a:srcRect l="34655" t="0" r="1079" b="0"/>
          <a:stretch/>
        </p:blipFill>
        <p:spPr>
          <a:xfrm>
            <a:off x="639720" y="2903400"/>
            <a:ext cx="4189320" cy="1871640"/>
          </a:xfrm>
          <a:prstGeom prst="rect">
            <a:avLst/>
          </a:prstGeom>
          <a:ln w="0">
            <a:noFill/>
          </a:ln>
        </p:spPr>
      </p:pic>
      <p:sp>
        <p:nvSpPr>
          <p:cNvPr id="116" name="TextBox 6"/>
          <p:cNvSpPr/>
          <p:nvPr/>
        </p:nvSpPr>
        <p:spPr>
          <a:xfrm>
            <a:off x="655560" y="5159520"/>
            <a:ext cx="10998360" cy="16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Өсімдік ұлпалары: 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C-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Фотосинтездеуші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D-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өткізгіш (сүрек)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E-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өткізгіш (тін)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Жануар ұлпалары: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A-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көлденең жолақты бұлшықет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B-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жүрек бұлшықеті </a:t>
            </a:r>
            <a:r>
              <a:rPr b="0" lang="en-US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G</a:t>
            </a:r>
            <a:r>
              <a:rPr b="0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-Бірыңғай салалы бұлшық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-жануар және өсімдік ұлпаларын жіктейді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7" name="TextBox 7"/>
          <p:cNvSpPr/>
          <p:nvPr/>
        </p:nvSpPr>
        <p:spPr>
          <a:xfrm>
            <a:off x="873000" y="2589120"/>
            <a:ext cx="573408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Calibri"/>
              </a:rPr>
              <a:t>А                                  В                                    С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8" name="TextBox 8"/>
          <p:cNvSpPr/>
          <p:nvPr/>
        </p:nvSpPr>
        <p:spPr>
          <a:xfrm>
            <a:off x="873000" y="4668840"/>
            <a:ext cx="57340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                                 E                             G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2"/>
          <p:cNvSpPr/>
          <p:nvPr/>
        </p:nvSpPr>
        <p:spPr>
          <a:xfrm>
            <a:off x="9714240" y="4083120"/>
            <a:ext cx="13896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0" name="Прямоугольник 4100"/>
          <p:cNvSpPr/>
          <p:nvPr/>
        </p:nvSpPr>
        <p:spPr>
          <a:xfrm>
            <a:off x="0" y="144360"/>
            <a:ext cx="12192120" cy="957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Суретке қарап, берілген ұлпа түріне сәйкес сандарға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ұлпаның  құрылыс ерекшелгін жазыңыз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1" name="Picture 6" descr=""/>
          <p:cNvPicPr/>
          <p:nvPr/>
        </p:nvPicPr>
        <p:blipFill>
          <a:blip r:embed="rId1"/>
          <a:stretch/>
        </p:blipFill>
        <p:spPr>
          <a:xfrm>
            <a:off x="1481040" y="6648480"/>
            <a:ext cx="9229680" cy="3636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7" descr=""/>
          <p:cNvPicPr/>
          <p:nvPr/>
        </p:nvPicPr>
        <p:blipFill>
          <a:blip r:embed="rId2"/>
          <a:stretch/>
        </p:blipFill>
        <p:spPr>
          <a:xfrm>
            <a:off x="1065240" y="6686640"/>
            <a:ext cx="10777680" cy="127080"/>
          </a:xfrm>
          <a:prstGeom prst="rect">
            <a:avLst/>
          </a:prstGeom>
          <a:ln w="0">
            <a:noFill/>
          </a:ln>
        </p:spPr>
      </p:pic>
      <p:sp>
        <p:nvSpPr>
          <p:cNvPr id="123" name="TextBox 6"/>
          <p:cNvSpPr/>
          <p:nvPr/>
        </p:nvSpPr>
        <p:spPr>
          <a:xfrm>
            <a:off x="8399520" y="3814920"/>
            <a:ext cx="522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В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24" name=""/>
          <p:cNvGraphicFramePr/>
          <p:nvPr/>
        </p:nvGraphicFramePr>
        <p:xfrm>
          <a:off x="2487600" y="4206960"/>
          <a:ext cx="9210600" cy="1218960"/>
        </p:xfrm>
        <a:graphic>
          <a:graphicData uri="http://schemas.openxmlformats.org/drawingml/2006/table">
            <a:tbl>
              <a:tblPr/>
              <a:tblGrid>
                <a:gridCol w="9210600"/>
              </a:tblGrid>
              <a:tr h="1220040">
                <a:tc>
                  <a:txBody>
                    <a:bodyPr lIns="0" rIns="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Дескриптор: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Symbol" charset="2"/>
                        <a:buChar char="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жануар ұлпасының</a:t>
                      </a:r>
                      <a:r>
                        <a:rPr b="0" lang="ru-RU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 1,2,3  сандармен берілген ұлпа бөліктерін жазады.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Symbol" charset="2"/>
                        <a:buChar char="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өсімдік ұлпасының 1,2,3,4 сандарын дұрыс белгілейді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Symbol" charset="2"/>
                        <a:buChar char="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5" name=""/>
          <p:cNvGraphicFramePr/>
          <p:nvPr/>
        </p:nvGraphicFramePr>
        <p:xfrm>
          <a:off x="2487600" y="5106960"/>
          <a:ext cx="6434280" cy="304920"/>
        </p:xfrm>
        <a:graphic>
          <a:graphicData uri="http://schemas.openxmlformats.org/drawingml/2006/table">
            <a:tbl>
              <a:tblPr/>
              <a:tblGrid>
                <a:gridCol w="6434280"/>
              </a:tblGrid>
              <a:tr h="304920">
                <a:tc>
                  <a:txBody>
                    <a:bodyPr lIns="0" rIns="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6" name="TextBox 4"/>
          <p:cNvSpPr/>
          <p:nvPr/>
        </p:nvSpPr>
        <p:spPr>
          <a:xfrm>
            <a:off x="2344680" y="2033640"/>
            <a:ext cx="281160" cy="14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1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2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3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7" name="TextBox 5"/>
          <p:cNvSpPr/>
          <p:nvPr/>
        </p:nvSpPr>
        <p:spPr>
          <a:xfrm>
            <a:off x="1936800" y="3719520"/>
            <a:ext cx="407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4472c4"/>
                </a:solidFill>
                <a:uFillTx/>
                <a:latin typeface="Calibri"/>
              </a:rPr>
              <a:t>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8" name="Рисунок 8" descr=""/>
          <p:cNvPicPr/>
          <p:nvPr/>
        </p:nvPicPr>
        <p:blipFill>
          <a:blip r:embed="rId3"/>
          <a:srcRect l="0" t="59652" r="63373" b="0"/>
          <a:stretch/>
        </p:blipFill>
        <p:spPr>
          <a:xfrm>
            <a:off x="8501040" y="2155680"/>
            <a:ext cx="3102120" cy="1657440"/>
          </a:xfrm>
          <a:prstGeom prst="rect">
            <a:avLst/>
          </a:prstGeom>
          <a:ln w="0">
            <a:noFill/>
          </a:ln>
        </p:spPr>
      </p:pic>
      <p:sp>
        <p:nvSpPr>
          <p:cNvPr id="129" name="Прямоугольник 23"/>
          <p:cNvSpPr/>
          <p:nvPr/>
        </p:nvSpPr>
        <p:spPr>
          <a:xfrm>
            <a:off x="2625840" y="1728720"/>
            <a:ext cx="5773680" cy="22528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0" name="Рисунок 16" descr=""/>
          <p:cNvPicPr/>
          <p:nvPr/>
        </p:nvPicPr>
        <p:blipFill>
          <a:blip r:embed="rId4"/>
          <a:stretch/>
        </p:blipFill>
        <p:spPr>
          <a:xfrm>
            <a:off x="2678040" y="1774800"/>
            <a:ext cx="1908360" cy="217476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2" descr=""/>
          <p:cNvPicPr/>
          <p:nvPr/>
        </p:nvPicPr>
        <p:blipFill>
          <a:blip r:embed="rId5"/>
          <a:stretch/>
        </p:blipFill>
        <p:spPr>
          <a:xfrm>
            <a:off x="5607000" y="1749600"/>
            <a:ext cx="2652840" cy="21999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4"/>
          <p:cNvSpPr/>
          <p:nvPr/>
        </p:nvSpPr>
        <p:spPr>
          <a:xfrm>
            <a:off x="0" y="120600"/>
            <a:ext cx="12192120" cy="10890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Суретке қарап, берілген ұлпа түріне сәйкес сандарға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ұлпаның  құрылыс ерекшелгін жазыңыз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3" name="Прямоугольник 8"/>
          <p:cNvSpPr/>
          <p:nvPr/>
        </p:nvSpPr>
        <p:spPr>
          <a:xfrm>
            <a:off x="3257640" y="1498680"/>
            <a:ext cx="2712960" cy="259704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4" name="Прямоугольник 9"/>
          <p:cNvSpPr/>
          <p:nvPr/>
        </p:nvSpPr>
        <p:spPr>
          <a:xfrm>
            <a:off x="6097680" y="1531800"/>
            <a:ext cx="2657520" cy="2529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5" name="Рисунок 10" descr=""/>
          <p:cNvPicPr/>
          <p:nvPr/>
        </p:nvPicPr>
        <p:blipFill>
          <a:blip r:embed="rId1"/>
          <a:stretch/>
        </p:blipFill>
        <p:spPr>
          <a:xfrm>
            <a:off x="3365640" y="1498680"/>
            <a:ext cx="2468520" cy="25970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1" descr=""/>
          <p:cNvPicPr/>
          <p:nvPr/>
        </p:nvPicPr>
        <p:blipFill>
          <a:blip r:embed="rId2"/>
          <a:stretch/>
        </p:blipFill>
        <p:spPr>
          <a:xfrm>
            <a:off x="5959440" y="1498680"/>
            <a:ext cx="2657520" cy="2431800"/>
          </a:xfrm>
          <a:prstGeom prst="rect">
            <a:avLst/>
          </a:prstGeom>
          <a:ln w="0">
            <a:noFill/>
          </a:ln>
        </p:spPr>
      </p:pic>
      <p:sp>
        <p:nvSpPr>
          <p:cNvPr id="137" name="TextBox 14"/>
          <p:cNvSpPr/>
          <p:nvPr/>
        </p:nvSpPr>
        <p:spPr>
          <a:xfrm>
            <a:off x="2917800" y="1819440"/>
            <a:ext cx="1225440" cy="14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      </a:t>
            </a: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1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      </a:t>
            </a: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2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      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3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8" name="Прямоугольник 15"/>
          <p:cNvSpPr/>
          <p:nvPr/>
        </p:nvSpPr>
        <p:spPr>
          <a:xfrm flipV="1" rot="10800000">
            <a:off x="2820600" y="3949560"/>
            <a:ext cx="2227320" cy="16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Жүйке ұлпасы: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  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1дендрит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  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2 ядро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  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3 аксон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9" name="Прямоугольник 16"/>
          <p:cNvSpPr/>
          <p:nvPr/>
        </p:nvSpPr>
        <p:spPr>
          <a:xfrm>
            <a:off x="6095880" y="4251240"/>
            <a:ext cx="2000520" cy="16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Өсімдік ұлпасы: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1-жабын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2 – тірек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3 - өткізгіш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4 –паренхима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0" name="Рисунок 17" descr=""/>
          <p:cNvPicPr/>
          <p:nvPr/>
        </p:nvPicPr>
        <p:blipFill>
          <a:blip r:embed="rId3"/>
          <a:stretch/>
        </p:blipFill>
        <p:spPr>
          <a:xfrm>
            <a:off x="1441440" y="6618240"/>
            <a:ext cx="9309240" cy="10152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" descr=""/>
          <p:cNvPicPr/>
          <p:nvPr/>
        </p:nvPicPr>
        <p:blipFill>
          <a:blip r:embed="rId4"/>
          <a:stretch/>
        </p:blipFill>
        <p:spPr>
          <a:xfrm>
            <a:off x="1481040" y="6562800"/>
            <a:ext cx="9229680" cy="4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"/>
          <p:cNvSpPr/>
          <p:nvPr/>
        </p:nvSpPr>
        <p:spPr>
          <a:xfrm>
            <a:off x="4675320" y="3166920"/>
            <a:ext cx="28414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Calibri"/>
                <a:ea typeface="Arial"/>
              </a:rPr>
              <a:t>Бекіту сұрақтары: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3" name="Rectangle 3"/>
          <p:cNvSpPr/>
          <p:nvPr/>
        </p:nvSpPr>
        <p:spPr>
          <a:xfrm>
            <a:off x="1000080" y="2678040"/>
            <a:ext cx="7810560" cy="343080"/>
          </a:xfrm>
          <a:prstGeom prst="rect">
            <a:avLst/>
          </a:prstGeom>
          <a:solidFill>
            <a:srgbClr val="f8f9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-12600" bIns="-126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4" name="Прямоугольник 1"/>
          <p:cNvSpPr/>
          <p:nvPr/>
        </p:nvSpPr>
        <p:spPr>
          <a:xfrm>
            <a:off x="0" y="166680"/>
            <a:ext cx="12192120" cy="10177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3- тапсырма.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</a:rPr>
              <a:t>Кестеден суретті таңдап  ұлпаның атауын  жазып,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45720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Arial"/>
              </a:rPr>
              <a:t>  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Arial"/>
              </a:rPr>
              <a:t>атқаратын қызметі мен қасиетін  сипаттаңыз.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5" name="Picture 6" descr=""/>
          <p:cNvPicPr/>
          <p:nvPr/>
        </p:nvPicPr>
        <p:blipFill>
          <a:blip r:embed="rId1"/>
          <a:stretch/>
        </p:blipFill>
        <p:spPr>
          <a:xfrm>
            <a:off x="797040" y="6654960"/>
            <a:ext cx="10710720" cy="4284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7" descr=""/>
          <p:cNvPicPr/>
          <p:nvPr/>
        </p:nvPicPr>
        <p:blipFill>
          <a:blip r:embed="rId2"/>
          <a:stretch/>
        </p:blipFill>
        <p:spPr>
          <a:xfrm>
            <a:off x="1593720" y="675180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47" name="Прямоугольник 2"/>
          <p:cNvSpPr/>
          <p:nvPr/>
        </p:nvSpPr>
        <p:spPr>
          <a:xfrm>
            <a:off x="974880" y="1757520"/>
            <a:ext cx="9467640" cy="29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48" name=""/>
          <p:cNvGraphicFramePr/>
          <p:nvPr/>
        </p:nvGraphicFramePr>
        <p:xfrm>
          <a:off x="1206360" y="1273320"/>
          <a:ext cx="7491600" cy="4975200"/>
        </p:xfrm>
        <a:graphic>
          <a:graphicData uri="http://schemas.openxmlformats.org/drawingml/2006/table">
            <a:tbl>
              <a:tblPr/>
              <a:tblGrid>
                <a:gridCol w="1265400"/>
                <a:gridCol w="2198520"/>
                <a:gridCol w="2293920"/>
                <a:gridCol w="1733760"/>
              </a:tblGrid>
              <a:tr h="7347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Ұлпа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Ұлпа суреті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Ұлпаның атқаратын қызметі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Ұлпаның қасиеттері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18908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76536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228600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pic>
        <p:nvPicPr>
          <p:cNvPr id="149" name="Picture 14" descr=""/>
          <p:cNvPicPr/>
          <p:nvPr/>
        </p:nvPicPr>
        <p:blipFill>
          <a:blip r:embed="rId3"/>
          <a:stretch/>
        </p:blipFill>
        <p:spPr>
          <a:xfrm>
            <a:off x="2558880" y="3186000"/>
            <a:ext cx="1845000" cy="77940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5" descr=""/>
          <p:cNvPicPr/>
          <p:nvPr/>
        </p:nvPicPr>
        <p:blipFill>
          <a:blip r:embed="rId4"/>
          <a:stretch/>
        </p:blipFill>
        <p:spPr>
          <a:xfrm>
            <a:off x="2610000" y="3989520"/>
            <a:ext cx="1844640" cy="1082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51" name=""/>
          <p:cNvGraphicFramePr/>
          <p:nvPr/>
        </p:nvGraphicFramePr>
        <p:xfrm>
          <a:off x="8935920" y="4406760"/>
          <a:ext cx="2909880" cy="2194200"/>
        </p:xfrm>
        <a:graphic>
          <a:graphicData uri="http://schemas.openxmlformats.org/drawingml/2006/table">
            <a:tbl>
              <a:tblPr/>
              <a:tblGrid>
                <a:gridCol w="2909880"/>
              </a:tblGrid>
              <a:tr h="2194200">
                <a:tc>
                  <a:txBody>
                    <a:bodyPr lIns="114480" rIns="114480" tIns="0" bIns="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Дескриптор: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Arial"/>
                        <a:buChar char="•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кестеден суретті таңдап ұлпаның  атауын жазады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Arial"/>
                        <a:buChar char="•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ұлпаның түрлерін ажыратады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Arial"/>
                        <a:buChar char="•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ұлпаның атқаратын    қызметін сипаттайды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472c4"/>
                        </a:buClr>
                        <a:buFont typeface="Arial"/>
                        <a:buChar char="•"/>
                        <a:tabLst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ұлпаның  қасиеттерін анықтап жазады.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</a:rPr>
                        <a:t> 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114480" marR="114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2" name="Picture 17" descr=""/>
          <p:cNvPicPr/>
          <p:nvPr/>
        </p:nvPicPr>
        <p:blipFill>
          <a:blip r:embed="rId5"/>
          <a:stretch/>
        </p:blipFill>
        <p:spPr>
          <a:xfrm>
            <a:off x="2843280" y="5029200"/>
            <a:ext cx="5317920" cy="106524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19" descr=""/>
          <p:cNvPicPr/>
          <p:nvPr/>
        </p:nvPicPr>
        <p:blipFill>
          <a:blip r:embed="rId6"/>
          <a:stretch/>
        </p:blipFill>
        <p:spPr>
          <a:xfrm>
            <a:off x="2610000" y="2016000"/>
            <a:ext cx="1804680" cy="108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 1"/>
          <p:cNvSpPr/>
          <p:nvPr/>
        </p:nvSpPr>
        <p:spPr>
          <a:xfrm>
            <a:off x="0" y="166680"/>
            <a:ext cx="12192120" cy="676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</a:t>
            </a:r>
            <a:r>
              <a:rPr b="0" lang="en-US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3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- тапсырма.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</a:rPr>
              <a:t>Кестеден суретті таңдап  ұлпаның атауын  жазып,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</a:rPr>
              <a:t>              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</a:rPr>
              <a:t>атқаратын қызметі мен қасиетін сипаттаңыз.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5" name="TextBox 2"/>
          <p:cNvSpPr/>
          <p:nvPr/>
        </p:nvSpPr>
        <p:spPr>
          <a:xfrm>
            <a:off x="1623240" y="1419120"/>
            <a:ext cx="37116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6" name="Picture 3" descr=""/>
          <p:cNvPicPr/>
          <p:nvPr/>
        </p:nvPicPr>
        <p:blipFill>
          <a:blip r:embed="rId1"/>
          <a:stretch/>
        </p:blipFill>
        <p:spPr>
          <a:xfrm>
            <a:off x="930240" y="6622920"/>
            <a:ext cx="10710720" cy="4932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4" descr=""/>
          <p:cNvPicPr/>
          <p:nvPr/>
        </p:nvPicPr>
        <p:blipFill>
          <a:blip r:embed="rId2"/>
          <a:stretch/>
        </p:blipFill>
        <p:spPr>
          <a:xfrm>
            <a:off x="1717560" y="649620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58" name="Прямоугольник 5"/>
          <p:cNvSpPr/>
          <p:nvPr/>
        </p:nvSpPr>
        <p:spPr>
          <a:xfrm>
            <a:off x="3240" y="909720"/>
            <a:ext cx="148284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9" name="Picture 9" descr=""/>
          <p:cNvPicPr/>
          <p:nvPr/>
        </p:nvPicPr>
        <p:blipFill>
          <a:blip r:embed="rId3"/>
          <a:stretch/>
        </p:blipFill>
        <p:spPr>
          <a:xfrm>
            <a:off x="5662440" y="3164040"/>
            <a:ext cx="865440" cy="5299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60" name=""/>
          <p:cNvGraphicFramePr/>
          <p:nvPr/>
        </p:nvGraphicFramePr>
        <p:xfrm>
          <a:off x="209520" y="974880"/>
          <a:ext cx="11739600" cy="5903640"/>
        </p:xfrm>
        <a:graphic>
          <a:graphicData uri="http://schemas.openxmlformats.org/drawingml/2006/table">
            <a:tbl>
              <a:tblPr/>
              <a:tblGrid>
                <a:gridCol w="1600200"/>
                <a:gridCol w="2252520"/>
                <a:gridCol w="4124520"/>
                <a:gridCol w="3762360"/>
              </a:tblGrid>
              <a:tr h="640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Ұлпа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Ұлпа суреті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Ұлпаның атқаратын қызметі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Ұлпаның қасиеттері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427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Эпителий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Жасушаларды тікелей зақымданудан, химиялық зиянды заттардың әсерінен, бактериялардың енуінен, кебуден қорғайды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тыныс алу мүшелері бар ағзалардың тыныс жолдарындағы кірпікшелер шаң-тозаңды тұтып қалып, өкпеге жібермейді.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38361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Дәнекер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Түзуші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Фотосинтез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деуші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Жасушалары бір-бірімен тығыз орналасып, ұлпаның біркелкі мықтылығын қамтамасыз етеді.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Тұқым ұрығының жасушалар және  барлық ұлпалар мен мүшелерді түзеді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жапырақтың жасыл жұмсағы, жас өскін, олар бағаналы және борпылдақ ұлпалар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88920"/>
                          <a:tab algn="l" pos="45720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lIns="0" rIns="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Омыртқалардың бір-бірімен байланысқан жері, көмекей қақпақшасы, кеңірдек пен құлақ қалқаны шеміршекті дәнекер ұлпасынан түзіледі</a:t>
                      </a:r>
                      <a:r>
                        <a:rPr b="0" lang="ru-RU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.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Calibri"/>
                        </a:rPr>
                        <a:t>Сабақ пен тамырдың өсу конусы,ұзарып өсуі. Камбий, жуандап өседі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</a:rPr>
                        <a:t>фотосинтездеуші, қор жинаушы/ауа жинаушы, су жинаушы/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pic>
        <p:nvPicPr>
          <p:cNvPr id="161" name="Picture 11" descr=""/>
          <p:cNvPicPr/>
          <p:nvPr/>
        </p:nvPicPr>
        <p:blipFill>
          <a:blip r:embed="rId4"/>
          <a:stretch/>
        </p:blipFill>
        <p:spPr>
          <a:xfrm>
            <a:off x="1884240" y="1665360"/>
            <a:ext cx="1711440" cy="13460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12" descr=""/>
          <p:cNvPicPr/>
          <p:nvPr/>
        </p:nvPicPr>
        <p:blipFill>
          <a:blip r:embed="rId5"/>
          <a:stretch/>
        </p:blipFill>
        <p:spPr>
          <a:xfrm>
            <a:off x="2014560" y="3048120"/>
            <a:ext cx="1841400" cy="134928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13" descr=""/>
          <p:cNvPicPr/>
          <p:nvPr/>
        </p:nvPicPr>
        <p:blipFill>
          <a:blip r:embed="rId6"/>
          <a:stretch/>
        </p:blipFill>
        <p:spPr>
          <a:xfrm>
            <a:off x="1962000" y="4356000"/>
            <a:ext cx="1847880" cy="118908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15" descr=""/>
          <p:cNvPicPr/>
          <p:nvPr/>
        </p:nvPicPr>
        <p:blipFill>
          <a:blip r:embed="rId7"/>
          <a:stretch/>
        </p:blipFill>
        <p:spPr>
          <a:xfrm>
            <a:off x="1916280" y="5594400"/>
            <a:ext cx="1847520" cy="116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ямоугольник 3"/>
          <p:cNvSpPr/>
          <p:nvPr/>
        </p:nvSpPr>
        <p:spPr>
          <a:xfrm>
            <a:off x="0" y="152280"/>
            <a:ext cx="12192120" cy="7812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 тапсырмасы.Әр жауапты  « дұрыс»  және « бұрыс» деп жазу арқылы белгілеңіз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6" name="Picture 3" descr=""/>
          <p:cNvPicPr/>
          <p:nvPr/>
        </p:nvPicPr>
        <p:blipFill>
          <a:blip r:embed="rId1"/>
          <a:stretch/>
        </p:blipFill>
        <p:spPr>
          <a:xfrm>
            <a:off x="1366920" y="6296040"/>
            <a:ext cx="9229680" cy="3636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4" descr=""/>
          <p:cNvPicPr/>
          <p:nvPr/>
        </p:nvPicPr>
        <p:blipFill>
          <a:blip r:embed="rId2"/>
          <a:stretch/>
        </p:blipFill>
        <p:spPr>
          <a:xfrm>
            <a:off x="1366920" y="6332400"/>
            <a:ext cx="10434600" cy="123840"/>
          </a:xfrm>
          <a:prstGeom prst="rect">
            <a:avLst/>
          </a:prstGeom>
          <a:ln w="0">
            <a:noFill/>
          </a:ln>
        </p:spPr>
      </p:pic>
      <p:sp>
        <p:nvSpPr>
          <p:cNvPr id="168" name="Прямоугольник 6"/>
          <p:cNvSpPr/>
          <p:nvPr/>
        </p:nvSpPr>
        <p:spPr>
          <a:xfrm>
            <a:off x="1963800" y="932040"/>
            <a:ext cx="7161120" cy="39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Колленхима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сопақша, домалақ пішінді созылыңқы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аралық кеңістіктері жоқ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жапырақ, сабақ эпидермисінде кездеседі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4.  өсімдікке тірек бола алмайды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Склеренхима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ұзын, жіңішке өлі жасушалар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қабырғалары қалың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тіректік, серпімділік, мықтылық береді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4. склериданы және талшықтарды жоқ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"/>
          <p:cNvSpPr txBox="1"/>
          <p:nvPr/>
        </p:nvSpPr>
        <p:spPr>
          <a:xfrm>
            <a:off x="937800" y="2644560"/>
            <a:ext cx="11022120" cy="351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Бағалау критерийлері: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15000"/>
              </a:lnSpc>
              <a:spcAft>
                <a:spcPts val="1001"/>
              </a:spcAft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өсімдік және жануар ұлпаларын жіктей алады;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15000"/>
              </a:lnSpc>
              <a:spcAft>
                <a:spcPts val="1001"/>
              </a:spcAft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әр ұлпаның құрылыс ерекшеліктерін біледі;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ұлпалардың  атқаратын  қызметін сипаттай алады.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ілССсСсесіз: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Прямоугольник 3"/>
          <p:cNvSpPr/>
          <p:nvPr/>
        </p:nvSpPr>
        <p:spPr>
          <a:xfrm>
            <a:off x="0" y="284040"/>
            <a:ext cx="12192120" cy="750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</a:t>
            </a: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Прямоугольник 1"/>
          <p:cNvSpPr/>
          <p:nvPr/>
        </p:nvSpPr>
        <p:spPr>
          <a:xfrm>
            <a:off x="379440" y="1314360"/>
            <a:ext cx="733104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8.4.2.1 өсімдік пен жануар ұлпаларын жіктеу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Рисунок 4" descr=""/>
          <p:cNvPicPr/>
          <p:nvPr/>
        </p:nvPicPr>
        <p:blipFill>
          <a:blip r:embed="rId1"/>
          <a:stretch/>
        </p:blipFill>
        <p:spPr>
          <a:xfrm>
            <a:off x="495360" y="6529320"/>
            <a:ext cx="11577600" cy="236520"/>
          </a:xfrm>
          <a:prstGeom prst="rect">
            <a:avLst/>
          </a:prstGeom>
          <a:ln w="0"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рямоугольник 3"/>
          <p:cNvSpPr/>
          <p:nvPr/>
        </p:nvSpPr>
        <p:spPr>
          <a:xfrm>
            <a:off x="0" y="363600"/>
            <a:ext cx="12192120" cy="9684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0" name="Прямоугольник 4"/>
          <p:cNvSpPr/>
          <p:nvPr/>
        </p:nvSpPr>
        <p:spPr>
          <a:xfrm>
            <a:off x="376200" y="550800"/>
            <a:ext cx="10771200" cy="5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Әр жауапты  « дұрыс»  және « бұрыс» деп белгілеп жазыңыз.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1" name="Прямоугольник 8"/>
          <p:cNvSpPr/>
          <p:nvPr/>
        </p:nvSpPr>
        <p:spPr>
          <a:xfrm>
            <a:off x="2313000" y="1519200"/>
            <a:ext cx="8955000" cy="409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Колленхима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сопақша, домалақ пішінді созылыңқы                   «дұрыс»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аралық кеңістіктері бар                             «бұрыс»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жапырақ, сабақ эпидермисінде кездеседі              «дұрыс»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4. өсімдікке тірек бола алмайды                                «бұрыс»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Склеренхима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ұзын, жіңішке тірі  жасушалар                               «бұрыс»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қабырғалары қалың                                   «дұрыс»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тіректік, серпімділік, мықтылық береді                «дұрыс»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4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склерида және талшықтар  жоқ                             «бұрыс»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2" name="Рисунок 2" descr=""/>
          <p:cNvPicPr/>
          <p:nvPr/>
        </p:nvPicPr>
        <p:blipFill>
          <a:blip r:embed="rId1"/>
          <a:stretch/>
        </p:blipFill>
        <p:spPr>
          <a:xfrm>
            <a:off x="1077840" y="6470640"/>
            <a:ext cx="10437840" cy="6660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6" descr=""/>
          <p:cNvPicPr/>
          <p:nvPr/>
        </p:nvPicPr>
        <p:blipFill>
          <a:blip r:embed="rId2"/>
          <a:stretch/>
        </p:blipFill>
        <p:spPr>
          <a:xfrm>
            <a:off x="1147680" y="6626160"/>
            <a:ext cx="9229680" cy="4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Прямоугольник 3"/>
          <p:cNvSpPr/>
          <p:nvPr/>
        </p:nvSpPr>
        <p:spPr>
          <a:xfrm>
            <a:off x="0" y="428760"/>
            <a:ext cx="12192120" cy="7207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5" name="Рисунок 2" descr=""/>
          <p:cNvPicPr/>
          <p:nvPr/>
        </p:nvPicPr>
        <p:blipFill>
          <a:blip r:embed="rId1"/>
          <a:stretch/>
        </p:blipFill>
        <p:spPr>
          <a:xfrm>
            <a:off x="1077840" y="6470640"/>
            <a:ext cx="10437840" cy="6660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6" descr=""/>
          <p:cNvPicPr/>
          <p:nvPr/>
        </p:nvPicPr>
        <p:blipFill>
          <a:blip r:embed="rId2"/>
          <a:stretch/>
        </p:blipFill>
        <p:spPr>
          <a:xfrm>
            <a:off x="1147680" y="6626160"/>
            <a:ext cx="9229680" cy="42840"/>
          </a:xfrm>
          <a:prstGeom prst="rect">
            <a:avLst/>
          </a:prstGeom>
          <a:ln w="0">
            <a:noFill/>
          </a:ln>
        </p:spPr>
      </p:pic>
      <p:sp>
        <p:nvSpPr>
          <p:cNvPr id="177" name="TextBox 1"/>
          <p:cNvSpPr/>
          <p:nvPr/>
        </p:nvSpPr>
        <p:spPr>
          <a:xfrm>
            <a:off x="3936960" y="438120"/>
            <a:ext cx="378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тапсырмасы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8" name="Прямоугольник 10"/>
          <p:cNvSpPr/>
          <p:nvPr/>
        </p:nvSpPr>
        <p:spPr>
          <a:xfrm>
            <a:off x="0" y="3193920"/>
            <a:ext cx="12192120" cy="714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9" name="TextBox 4"/>
          <p:cNvSpPr/>
          <p:nvPr/>
        </p:nvSpPr>
        <p:spPr>
          <a:xfrm>
            <a:off x="4572000" y="3162240"/>
            <a:ext cx="41911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Қосымша ресурстар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0" name="Прямоугольник 5"/>
          <p:cNvSpPr/>
          <p:nvPr/>
        </p:nvSpPr>
        <p:spPr>
          <a:xfrm>
            <a:off x="2457360" y="4078440"/>
            <a:ext cx="751536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Оқулық 8 сынып биология.А.Соловьева, Б.Ибраимова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ttps://bilimland.kz/kk/courses/biologiya 8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1" name="TextBox 6"/>
          <p:cNvSpPr/>
          <p:nvPr/>
        </p:nvSpPr>
        <p:spPr>
          <a:xfrm>
            <a:off x="2143080" y="1362240"/>
            <a:ext cx="83343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Өсімдіктер мен жануар ұлпалары түрлеріне анықтама беріңіз.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3"/>
          <p:cNvSpPr/>
          <p:nvPr/>
        </p:nvSpPr>
        <p:spPr>
          <a:xfrm>
            <a:off x="6253200" y="739800"/>
            <a:ext cx="5259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0" y="162000"/>
            <a:ext cx="12192120" cy="8078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Өсімдік ұлпалары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AutoShape 9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" name="Picture 14" descr=""/>
          <p:cNvPicPr/>
          <p:nvPr/>
        </p:nvPicPr>
        <p:blipFill>
          <a:blip r:embed="rId1"/>
          <a:srcRect l="0" t="0" r="0" b="8396"/>
          <a:stretch/>
        </p:blipFill>
        <p:spPr>
          <a:xfrm>
            <a:off x="1473120" y="1425600"/>
            <a:ext cx="9150480" cy="2303280"/>
          </a:xfrm>
          <a:prstGeom prst="rect">
            <a:avLst/>
          </a:prstGeom>
          <a:ln w="0">
            <a:noFill/>
          </a:ln>
        </p:spPr>
      </p:pic>
      <p:sp>
        <p:nvSpPr>
          <p:cNvPr id="17" name="Прямоугольник 1"/>
          <p:cNvSpPr/>
          <p:nvPr/>
        </p:nvSpPr>
        <p:spPr>
          <a:xfrm>
            <a:off x="1266840" y="4226040"/>
            <a:ext cx="10245600" cy="16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Ұлпа –құрылысы, шығу тегі және атқаратын қызметі бойынша ұқсас  жасушалар </a:t>
            </a: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тобы.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Picture 2" descr=""/>
          <p:cNvPicPr/>
          <p:nvPr/>
        </p:nvPicPr>
        <p:blipFill>
          <a:blip r:embed="rId2"/>
          <a:stretch/>
        </p:blipFill>
        <p:spPr>
          <a:xfrm>
            <a:off x="155520" y="6180120"/>
            <a:ext cx="11531520" cy="46080"/>
          </a:xfrm>
          <a:prstGeom prst="rect">
            <a:avLst/>
          </a:prstGeom>
          <a:ln w="0">
            <a:noFill/>
          </a:ln>
        </p:spPr>
      </p:pic>
      <p:pic>
        <p:nvPicPr>
          <p:cNvPr id="19" name="Picture 3" descr=""/>
          <p:cNvPicPr/>
          <p:nvPr/>
        </p:nvPicPr>
        <p:blipFill>
          <a:blip r:embed="rId3"/>
          <a:stretch/>
        </p:blipFill>
        <p:spPr>
          <a:xfrm>
            <a:off x="762120" y="6272280"/>
            <a:ext cx="11304360" cy="133200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1" descr=""/>
          <p:cNvPicPr/>
          <p:nvPr/>
        </p:nvPicPr>
        <p:blipFill>
          <a:blip r:embed="rId4"/>
          <a:stretch/>
        </p:blipFill>
        <p:spPr>
          <a:xfrm>
            <a:off x="10985400" y="6426360"/>
            <a:ext cx="701640" cy="41400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"/>
          <p:cNvPicPr/>
          <p:nvPr/>
        </p:nvPicPr>
        <p:blipFill>
          <a:blip r:embed="rId1"/>
          <a:stretch/>
        </p:blipFill>
        <p:spPr>
          <a:xfrm>
            <a:off x="0" y="203040"/>
            <a:ext cx="12204720" cy="68904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4" descr=""/>
          <p:cNvPicPr/>
          <p:nvPr/>
        </p:nvPicPr>
        <p:blipFill>
          <a:blip r:embed="rId2"/>
          <a:stretch/>
        </p:blipFill>
        <p:spPr>
          <a:xfrm>
            <a:off x="1692360" y="6423120"/>
            <a:ext cx="9333000" cy="234720"/>
          </a:xfrm>
          <a:prstGeom prst="rect">
            <a:avLst/>
          </a:prstGeom>
          <a:ln w="0">
            <a:noFill/>
          </a:ln>
        </p:spPr>
      </p:pic>
      <p:sp>
        <p:nvSpPr>
          <p:cNvPr id="23" name="TextBox 1"/>
          <p:cNvSpPr/>
          <p:nvPr/>
        </p:nvSpPr>
        <p:spPr>
          <a:xfrm>
            <a:off x="4791240" y="363600"/>
            <a:ext cx="18396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Picture 14" descr=""/>
          <p:cNvPicPr/>
          <p:nvPr/>
        </p:nvPicPr>
        <p:blipFill>
          <a:blip r:embed="rId3"/>
          <a:stretch/>
        </p:blipFill>
        <p:spPr>
          <a:xfrm>
            <a:off x="6186600" y="1100160"/>
            <a:ext cx="5576760" cy="4484520"/>
          </a:xfrm>
          <a:prstGeom prst="rect">
            <a:avLst/>
          </a:prstGeom>
          <a:ln w="0">
            <a:noFill/>
          </a:ln>
        </p:spPr>
      </p:pic>
      <p:pic>
        <p:nvPicPr>
          <p:cNvPr id="25" name="Рисунок 1" descr=""/>
          <p:cNvPicPr/>
          <p:nvPr/>
        </p:nvPicPr>
        <p:blipFill>
          <a:blip r:embed="rId4"/>
          <a:stretch/>
        </p:blipFill>
        <p:spPr>
          <a:xfrm>
            <a:off x="642960" y="2913120"/>
            <a:ext cx="4530600" cy="3627360"/>
          </a:xfrm>
          <a:prstGeom prst="rect">
            <a:avLst/>
          </a:prstGeom>
          <a:ln w="0">
            <a:noFill/>
          </a:ln>
        </p:spPr>
      </p:pic>
      <p:sp>
        <p:nvSpPr>
          <p:cNvPr id="26" name="Прямоугольник 1"/>
          <p:cNvSpPr/>
          <p:nvPr/>
        </p:nvSpPr>
        <p:spPr>
          <a:xfrm>
            <a:off x="741240" y="843120"/>
            <a:ext cx="586116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Түзуші ұлпалар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–жас жасуша үнемі бөлінеді.Тұқым ұрығының жасушалары осы ұлпадан тұрады.Сабақ пен тамырдың ұзарып және камбий жасушалары жуандап өседі.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Прямоугольник 1"/>
          <p:cNvSpPr/>
          <p:nvPr/>
        </p:nvSpPr>
        <p:spPr>
          <a:xfrm>
            <a:off x="4426920" y="277920"/>
            <a:ext cx="44348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Түзуші және өткізгіш ұлпалар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"/>
          <p:cNvPicPr/>
          <p:nvPr/>
        </p:nvPicPr>
        <p:blipFill>
          <a:blip r:embed="rId1"/>
          <a:stretch/>
        </p:blipFill>
        <p:spPr>
          <a:xfrm>
            <a:off x="4586400" y="3184560"/>
            <a:ext cx="3017880" cy="487440"/>
          </a:xfrm>
          <a:prstGeom prst="rect">
            <a:avLst/>
          </a:prstGeom>
          <a:ln w="0">
            <a:noFill/>
          </a:ln>
        </p:spPr>
      </p:pic>
      <p:sp>
        <p:nvSpPr>
          <p:cNvPr id="29" name="Прямоугольник 7"/>
          <p:cNvSpPr/>
          <p:nvPr/>
        </p:nvSpPr>
        <p:spPr>
          <a:xfrm>
            <a:off x="0" y="76320"/>
            <a:ext cx="12192120" cy="768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0" name="TextBox 9"/>
          <p:cNvSpPr/>
          <p:nvPr/>
        </p:nvSpPr>
        <p:spPr>
          <a:xfrm>
            <a:off x="1021680" y="1047600"/>
            <a:ext cx="2379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TextBox 1"/>
          <p:cNvSpPr/>
          <p:nvPr/>
        </p:nvSpPr>
        <p:spPr>
          <a:xfrm>
            <a:off x="1455840" y="271440"/>
            <a:ext cx="8454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Негізгі  ұлпа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Прямоугольник 4"/>
          <p:cNvSpPr/>
          <p:nvPr/>
        </p:nvSpPr>
        <p:spPr>
          <a:xfrm>
            <a:off x="750960" y="824040"/>
            <a:ext cx="31748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Фотосинтездеуші</a:t>
            </a: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3" name="Picture 13" descr=""/>
          <p:cNvPicPr/>
          <p:nvPr/>
        </p:nvPicPr>
        <p:blipFill>
          <a:blip r:embed="rId2"/>
          <a:srcRect l="0" t="0" r="0" b="12776"/>
          <a:stretch/>
        </p:blipFill>
        <p:spPr>
          <a:xfrm>
            <a:off x="314280" y="1197000"/>
            <a:ext cx="3830760" cy="2244600"/>
          </a:xfrm>
          <a:prstGeom prst="rect">
            <a:avLst/>
          </a:prstGeom>
          <a:ln w="0">
            <a:noFill/>
          </a:ln>
        </p:spPr>
      </p:pic>
      <p:sp>
        <p:nvSpPr>
          <p:cNvPr id="34" name="Прямоугольник 5"/>
          <p:cNvSpPr/>
          <p:nvPr/>
        </p:nvSpPr>
        <p:spPr>
          <a:xfrm>
            <a:off x="4894200" y="865080"/>
            <a:ext cx="27622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Қор жинаушы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5" name="TextBox 6"/>
          <p:cNvSpPr/>
          <p:nvPr/>
        </p:nvSpPr>
        <p:spPr>
          <a:xfrm>
            <a:off x="4672440" y="1317600"/>
            <a:ext cx="3664800" cy="192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Жасушалар қоректік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заттарды қорға жинайды.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Жемістер, тұқымдар,пияз,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орамжапырақ орамдары,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ағаштардың ортасы.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6" name="Picture 15" descr=""/>
          <p:cNvPicPr/>
          <p:nvPr/>
        </p:nvPicPr>
        <p:blipFill>
          <a:blip r:embed="rId3"/>
          <a:stretch/>
        </p:blipFill>
        <p:spPr>
          <a:xfrm>
            <a:off x="3122640" y="3586320"/>
            <a:ext cx="4044960" cy="2396880"/>
          </a:xfrm>
          <a:prstGeom prst="rect">
            <a:avLst/>
          </a:prstGeom>
          <a:ln w="0">
            <a:noFill/>
          </a:ln>
        </p:spPr>
      </p:pic>
      <p:pic>
        <p:nvPicPr>
          <p:cNvPr id="37" name="Рисунок 3" descr=""/>
          <p:cNvPicPr/>
          <p:nvPr/>
        </p:nvPicPr>
        <p:blipFill>
          <a:blip r:embed="rId4"/>
          <a:srcRect l="50906" t="0" r="0" b="0"/>
          <a:stretch/>
        </p:blipFill>
        <p:spPr>
          <a:xfrm>
            <a:off x="7756560" y="3895560"/>
            <a:ext cx="3768840" cy="2347920"/>
          </a:xfrm>
          <a:prstGeom prst="rect">
            <a:avLst/>
          </a:prstGeom>
          <a:ln w="0">
            <a:noFill/>
          </a:ln>
        </p:spPr>
      </p:pic>
      <p:sp>
        <p:nvSpPr>
          <p:cNvPr id="38" name="Прямоугольник 4"/>
          <p:cNvSpPr/>
          <p:nvPr/>
        </p:nvSpPr>
        <p:spPr>
          <a:xfrm>
            <a:off x="7902720" y="3106800"/>
            <a:ext cx="33163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Ауа жинаушы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(аренхима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9" name="Рисунок 1" descr=""/>
          <p:cNvPicPr/>
          <p:nvPr/>
        </p:nvPicPr>
        <p:blipFill>
          <a:blip r:embed="rId5"/>
          <a:srcRect l="0" t="36548" r="0" b="0"/>
          <a:stretch/>
        </p:blipFill>
        <p:spPr>
          <a:xfrm>
            <a:off x="8423280" y="1641600"/>
            <a:ext cx="3592440" cy="1427040"/>
          </a:xfrm>
          <a:prstGeom prst="rect">
            <a:avLst/>
          </a:prstGeom>
          <a:ln w="0">
            <a:noFill/>
          </a:ln>
        </p:spPr>
      </p:pic>
      <p:sp>
        <p:nvSpPr>
          <p:cNvPr id="40" name="TextBox 4"/>
          <p:cNvSpPr/>
          <p:nvPr/>
        </p:nvSpPr>
        <p:spPr>
          <a:xfrm>
            <a:off x="8868960" y="987480"/>
            <a:ext cx="27295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Су жинаушы ұлпа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1" name="Рисунок 1" descr=""/>
          <p:cNvPicPr/>
          <p:nvPr/>
        </p:nvPicPr>
        <p:blipFill>
          <a:blip r:embed="rId6"/>
          <a:stretch/>
        </p:blipFill>
        <p:spPr>
          <a:xfrm>
            <a:off x="1019160" y="6097680"/>
            <a:ext cx="963720" cy="519120"/>
          </a:xfrm>
          <a:prstGeom prst="rect">
            <a:avLst/>
          </a:prstGeom>
          <a:ln w="0">
            <a:noFill/>
          </a:ln>
        </p:spPr>
      </p:pic>
      <p:sp>
        <p:nvSpPr>
          <p:cNvPr id="42" name="Прямоугольник 1"/>
          <p:cNvSpPr/>
          <p:nvPr/>
        </p:nvSpPr>
        <p:spPr>
          <a:xfrm>
            <a:off x="3022560" y="6357960"/>
            <a:ext cx="828828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7"/>
              </a:rPr>
              <a:t>https://bilimland.kz/kk/courses/biologiya-kk/osimdikter-duniesi/osimdik-ulpalary-men-musheleri/lesson/parenxima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"/>
          <p:cNvSpPr/>
          <p:nvPr/>
        </p:nvSpPr>
        <p:spPr>
          <a:xfrm>
            <a:off x="30240" y="111240"/>
            <a:ext cx="12191760" cy="7714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Колленхима, склеренхима, склерейдтер  сипаттамалары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1"/>
          <a:stretch/>
        </p:blipFill>
        <p:spPr>
          <a:xfrm>
            <a:off x="7521480" y="1425600"/>
            <a:ext cx="4497480" cy="3616200"/>
          </a:xfrm>
          <a:prstGeom prst="rect">
            <a:avLst/>
          </a:prstGeom>
          <a:ln w="0">
            <a:noFill/>
          </a:ln>
        </p:spPr>
      </p:pic>
      <p:sp>
        <p:nvSpPr>
          <p:cNvPr id="45" name="TextBox 2"/>
          <p:cNvSpPr/>
          <p:nvPr/>
        </p:nvSpPr>
        <p:spPr>
          <a:xfrm>
            <a:off x="639720" y="5300640"/>
            <a:ext cx="10733040" cy="76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6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Склерейдтер</a:t>
            </a: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-қыйыршық жасушалар.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Тамырда,жемісте, тамыр сабағында, тұқымында, жеміс етінде кездеседі.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6" name="Рисунок 1" descr=""/>
          <p:cNvPicPr/>
          <p:nvPr/>
        </p:nvPicPr>
        <p:blipFill>
          <a:blip r:embed="rId2"/>
          <a:stretch/>
        </p:blipFill>
        <p:spPr>
          <a:xfrm>
            <a:off x="662040" y="6613560"/>
            <a:ext cx="10710720" cy="49320"/>
          </a:xfrm>
          <a:prstGeom prst="rect">
            <a:avLst/>
          </a:prstGeom>
          <a:ln w="0">
            <a:noFill/>
          </a:ln>
        </p:spPr>
      </p:pic>
      <p:pic>
        <p:nvPicPr>
          <p:cNvPr id="47" name="Рисунок 3" descr=""/>
          <p:cNvPicPr/>
          <p:nvPr/>
        </p:nvPicPr>
        <p:blipFill>
          <a:blip r:embed="rId3"/>
          <a:stretch/>
        </p:blipFill>
        <p:spPr>
          <a:xfrm>
            <a:off x="1239840" y="6513480"/>
            <a:ext cx="9309240" cy="100080"/>
          </a:xfrm>
          <a:prstGeom prst="rect">
            <a:avLst/>
          </a:prstGeom>
          <a:ln w="0">
            <a:noFill/>
          </a:ln>
        </p:spPr>
      </p:pic>
      <p:sp>
        <p:nvSpPr>
          <p:cNvPr id="48" name="Прямоугольник 6"/>
          <p:cNvSpPr/>
          <p:nvPr/>
        </p:nvSpPr>
        <p:spPr>
          <a:xfrm flipV="1" rot="10800000">
            <a:off x="1590840" y="6202800"/>
            <a:ext cx="89582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4"/>
              </a:rPr>
              <a:t>https://bilimland.kz/kk/courses/biologiya-kk/osimdikter-duniesi/osimdik-ulpalary-men-musheleri/lesson/arqaulyq-mexanikalyq-ulpalar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9" name="Прямоугольник 1"/>
          <p:cNvSpPr/>
          <p:nvPr/>
        </p:nvSpPr>
        <p:spPr>
          <a:xfrm>
            <a:off x="639720" y="1025640"/>
            <a:ext cx="6881760" cy="430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Колленхима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сопақша, домалақ пішінді созылыңқы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аралық кеңістіктері жоқ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жапырақ, сабақ эпидермисінде кездеседі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4.  өсімдікке тірек болады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5. ұзарып өсуді қамтамасыз етеді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Склеренхима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 ұзын, жіңішке өлі жасушалар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 жасуша қабырғалары қалың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тіректік, серпімділік, мықтылық береді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4. лигнинсіз жерлерінде қуыстар -плазмодесмалар кездеседі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5. склериданы және талшықтарды құрайды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0" name="Рисунок 3" descr=""/>
          <p:cNvPicPr/>
          <p:nvPr/>
        </p:nvPicPr>
        <p:blipFill>
          <a:blip r:embed="rId5"/>
          <a:stretch/>
        </p:blipFill>
        <p:spPr>
          <a:xfrm>
            <a:off x="9342360" y="5072040"/>
            <a:ext cx="1552680" cy="87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4"/>
          <p:cNvSpPr/>
          <p:nvPr/>
        </p:nvSpPr>
        <p:spPr>
          <a:xfrm>
            <a:off x="0" y="190440"/>
            <a:ext cx="12192120" cy="7398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2" name="Picture 7" descr=""/>
          <p:cNvPicPr/>
          <p:nvPr/>
        </p:nvPicPr>
        <p:blipFill>
          <a:blip r:embed="rId1"/>
          <a:stretch/>
        </p:blipFill>
        <p:spPr>
          <a:xfrm>
            <a:off x="797040" y="6458040"/>
            <a:ext cx="10710720" cy="4608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9" descr=""/>
          <p:cNvPicPr/>
          <p:nvPr/>
        </p:nvPicPr>
        <p:blipFill>
          <a:blip r:embed="rId2"/>
          <a:stretch/>
        </p:blipFill>
        <p:spPr>
          <a:xfrm>
            <a:off x="917640" y="6583320"/>
            <a:ext cx="9308880" cy="10944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угольник 5"/>
          <p:cNvSpPr/>
          <p:nvPr/>
        </p:nvSpPr>
        <p:spPr>
          <a:xfrm>
            <a:off x="692280" y="361800"/>
            <a:ext cx="10231200" cy="11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Жабын ұлпа:</a:t>
            </a: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Эпидермис (өң).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</a:t>
            </a: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Перидерма (тоз). Қыртыс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ts val="1672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5" name="Прямоугольник 2"/>
          <p:cNvSpPr/>
          <p:nvPr/>
        </p:nvSpPr>
        <p:spPr>
          <a:xfrm>
            <a:off x="1595520" y="5575320"/>
            <a:ext cx="7548480" cy="2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3"/>
              </a:rPr>
              <a:t>https://bilimland.kz/kk/courses/biologiya-kk/osimdikter-duniesi/osimdik-ulpalary-men-musheleri/lesson/zhabyn-ulpalary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6" name="Рисунок 1" descr=""/>
          <p:cNvPicPr/>
          <p:nvPr/>
        </p:nvPicPr>
        <p:blipFill>
          <a:blip r:embed="rId4"/>
          <a:stretch/>
        </p:blipFill>
        <p:spPr>
          <a:xfrm>
            <a:off x="8983800" y="2028960"/>
            <a:ext cx="2409840" cy="328428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1" descr=""/>
          <p:cNvPicPr/>
          <p:nvPr/>
        </p:nvPicPr>
        <p:blipFill>
          <a:blip r:embed="rId5"/>
          <a:stretch/>
        </p:blipFill>
        <p:spPr>
          <a:xfrm>
            <a:off x="2430360" y="1190520"/>
            <a:ext cx="5737320" cy="372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1"/>
          <p:cNvSpPr/>
          <p:nvPr/>
        </p:nvSpPr>
        <p:spPr>
          <a:xfrm>
            <a:off x="0" y="152280"/>
            <a:ext cx="12192120" cy="8096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9" name="Прямоугольник 2"/>
          <p:cNvSpPr/>
          <p:nvPr/>
        </p:nvSpPr>
        <p:spPr>
          <a:xfrm>
            <a:off x="677880" y="1123920"/>
            <a:ext cx="111157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0" name="Picture 5" descr=""/>
          <p:cNvPicPr/>
          <p:nvPr/>
        </p:nvPicPr>
        <p:blipFill>
          <a:blip r:embed="rId1"/>
          <a:stretch/>
        </p:blipFill>
        <p:spPr>
          <a:xfrm>
            <a:off x="774720" y="6521400"/>
            <a:ext cx="10710720" cy="428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6" descr=""/>
          <p:cNvPicPr/>
          <p:nvPr/>
        </p:nvPicPr>
        <p:blipFill>
          <a:blip r:embed="rId2"/>
          <a:stretch/>
        </p:blipFill>
        <p:spPr>
          <a:xfrm>
            <a:off x="1436760" y="638496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3" descr=""/>
          <p:cNvPicPr/>
          <p:nvPr/>
        </p:nvPicPr>
        <p:blipFill>
          <a:blip r:embed="rId3"/>
          <a:srcRect l="0" t="44492" r="0" b="33226"/>
          <a:stretch/>
        </p:blipFill>
        <p:spPr>
          <a:xfrm>
            <a:off x="1974960" y="836640"/>
            <a:ext cx="8145360" cy="1301760"/>
          </a:xfrm>
          <a:prstGeom prst="rect">
            <a:avLst/>
          </a:prstGeom>
          <a:ln w="0">
            <a:noFill/>
          </a:ln>
        </p:spPr>
      </p:pic>
      <p:sp>
        <p:nvSpPr>
          <p:cNvPr id="63" name="Прямоугольник 25"/>
          <p:cNvSpPr/>
          <p:nvPr/>
        </p:nvSpPr>
        <p:spPr>
          <a:xfrm>
            <a:off x="4640400" y="2836800"/>
            <a:ext cx="398160" cy="1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>
            <a:normAutofit fontScale="47500" lnSpcReduction="19999"/>
          </a:bodyPr>
          <a:p>
            <a:pPr algn="ctr">
              <a:lnSpc>
                <a:spcPct val="90000"/>
              </a:lnSpc>
              <a:spcAft>
                <a:spcPts val="876"/>
              </a:spcAft>
              <a:tabLst>
                <a:tab algn="l" pos="0"/>
                <a:tab algn="l" pos="888840"/>
                <a:tab algn="l" pos="1778040"/>
                <a:tab algn="l" pos="2666880"/>
                <a:tab algn="l" pos="3556080"/>
                <a:tab algn="l" pos="4444920"/>
                <a:tab algn="l" pos="5334120"/>
                <a:tab algn="l" pos="6222960"/>
                <a:tab algn="l" pos="7112160"/>
                <a:tab algn="l" pos="8001000"/>
                <a:tab algn="l" pos="8889840"/>
                <a:tab algn="l" pos="9779040"/>
                <a:tab algn="l" pos="1066788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4" name="Picture 21" descr=""/>
          <p:cNvPicPr/>
          <p:nvPr/>
        </p:nvPicPr>
        <p:blipFill>
          <a:blip r:embed="rId4"/>
          <a:stretch/>
        </p:blipFill>
        <p:spPr>
          <a:xfrm>
            <a:off x="6367320" y="2425680"/>
            <a:ext cx="3872160" cy="3038400"/>
          </a:xfrm>
          <a:prstGeom prst="rect">
            <a:avLst/>
          </a:prstGeom>
          <a:ln w="0">
            <a:noFill/>
          </a:ln>
        </p:spPr>
      </p:pic>
      <p:sp>
        <p:nvSpPr>
          <p:cNvPr id="65" name="TextBox 14"/>
          <p:cNvSpPr/>
          <p:nvPr/>
        </p:nvSpPr>
        <p:spPr>
          <a:xfrm>
            <a:off x="3573360" y="152280"/>
            <a:ext cx="41166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Жануар ұлпалары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6" name="uc_b4_l010_03_03ss эпителий.mp4" descr=""/>
          <p:cNvPicPr/>
          <p:nvPr/>
        </p:nvPicPr>
        <p:blipFill>
          <a:blip r:embed="rId5"/>
          <a:stretch/>
        </p:blipFill>
        <p:spPr>
          <a:xfrm>
            <a:off x="1139760" y="2509920"/>
            <a:ext cx="3816360" cy="2995560"/>
          </a:xfrm>
          <a:prstGeom prst="rect">
            <a:avLst/>
          </a:prstGeom>
          <a:ln w="0">
            <a:noFill/>
          </a:ln>
        </p:spPr>
      </p:pic>
      <p:sp>
        <p:nvSpPr>
          <p:cNvPr id="67" name="Прямоугольник 3"/>
          <p:cNvSpPr/>
          <p:nvPr/>
        </p:nvSpPr>
        <p:spPr>
          <a:xfrm>
            <a:off x="3714840" y="5649840"/>
            <a:ext cx="609588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6"/>
              </a:rPr>
              <a:t>https://bilimland.kz/kk/courses/biologiya-kk/adam-biologiyalyq-tur-retinde/adam-ahzasynyng-zhalpy-korinisi/lesson/ulpanyng-turleri-men-onyng-qurylymy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66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66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1"/>
          <p:cNvSpPr/>
          <p:nvPr/>
        </p:nvSpPr>
        <p:spPr>
          <a:xfrm>
            <a:off x="0" y="152280"/>
            <a:ext cx="12192120" cy="8096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9" name="Прямоугольник 2"/>
          <p:cNvSpPr/>
          <p:nvPr/>
        </p:nvSpPr>
        <p:spPr>
          <a:xfrm>
            <a:off x="677880" y="1123920"/>
            <a:ext cx="111157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0" name="Picture 5" descr=""/>
          <p:cNvPicPr/>
          <p:nvPr/>
        </p:nvPicPr>
        <p:blipFill>
          <a:blip r:embed="rId1"/>
          <a:stretch/>
        </p:blipFill>
        <p:spPr>
          <a:xfrm>
            <a:off x="774720" y="6521400"/>
            <a:ext cx="10710720" cy="4284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6" descr=""/>
          <p:cNvPicPr/>
          <p:nvPr/>
        </p:nvPicPr>
        <p:blipFill>
          <a:blip r:embed="rId2"/>
          <a:stretch/>
        </p:blipFill>
        <p:spPr>
          <a:xfrm>
            <a:off x="1436760" y="638496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13" descr=""/>
          <p:cNvPicPr/>
          <p:nvPr/>
        </p:nvPicPr>
        <p:blipFill>
          <a:blip r:embed="rId3"/>
          <a:srcRect l="0" t="44492" r="0" b="33226"/>
          <a:stretch/>
        </p:blipFill>
        <p:spPr>
          <a:xfrm>
            <a:off x="1974960" y="884160"/>
            <a:ext cx="8145360" cy="1301760"/>
          </a:xfrm>
          <a:prstGeom prst="rect">
            <a:avLst/>
          </a:prstGeom>
          <a:ln w="0">
            <a:noFill/>
          </a:ln>
        </p:spPr>
      </p:pic>
      <p:sp>
        <p:nvSpPr>
          <p:cNvPr id="73" name="Прямоугольник 25"/>
          <p:cNvSpPr/>
          <p:nvPr/>
        </p:nvSpPr>
        <p:spPr>
          <a:xfrm>
            <a:off x="4640400" y="2836800"/>
            <a:ext cx="398160" cy="1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>
            <a:normAutofit fontScale="47500" lnSpcReduction="19999"/>
          </a:bodyPr>
          <a:p>
            <a:pPr algn="ctr">
              <a:lnSpc>
                <a:spcPct val="90000"/>
              </a:lnSpc>
              <a:spcAft>
                <a:spcPts val="876"/>
              </a:spcAft>
              <a:tabLst>
                <a:tab algn="l" pos="0"/>
                <a:tab algn="l" pos="888840"/>
                <a:tab algn="l" pos="1778040"/>
                <a:tab algn="l" pos="2666880"/>
                <a:tab algn="l" pos="3556080"/>
                <a:tab algn="l" pos="4444920"/>
                <a:tab algn="l" pos="5334120"/>
                <a:tab algn="l" pos="6222960"/>
                <a:tab algn="l" pos="7112160"/>
                <a:tab algn="l" pos="8001000"/>
                <a:tab algn="l" pos="8889840"/>
                <a:tab algn="l" pos="9779040"/>
                <a:tab algn="l" pos="1066788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4" name="TextBox 14"/>
          <p:cNvSpPr/>
          <p:nvPr/>
        </p:nvSpPr>
        <p:spPr>
          <a:xfrm>
            <a:off x="3573360" y="152280"/>
            <a:ext cx="41166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Жануар ұлпалары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5" name="Рисунок 6" descr=""/>
          <p:cNvPicPr/>
          <p:nvPr/>
        </p:nvPicPr>
        <p:blipFill>
          <a:blip r:embed="rId4"/>
          <a:stretch/>
        </p:blipFill>
        <p:spPr>
          <a:xfrm>
            <a:off x="914400" y="2646360"/>
            <a:ext cx="4549680" cy="159696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7" descr=""/>
          <p:cNvPicPr/>
          <p:nvPr/>
        </p:nvPicPr>
        <p:blipFill>
          <a:blip r:embed="rId5"/>
          <a:stretch/>
        </p:blipFill>
        <p:spPr>
          <a:xfrm>
            <a:off x="6516720" y="2592360"/>
            <a:ext cx="4156200" cy="166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8250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2024-10-31T19:36:24Z</dcterms:modified>
  <cp:revision>512</cp:revision>
  <dc:subject/>
  <dc:title>Презентация PowerPoint</dc:title>
</cp:coreProperties>
</file>