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_rels/.rels" ContentType="application/vnd.openxmlformats-package.relationship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_rels/presentation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media/image1.png" ContentType="image/png"/>
  <Override PartName="/ppt/media/image33.png" ContentType="image/png"/>
  <Override PartName="/ppt/media/image36.png" ContentType="image/png"/>
  <Override PartName="/ppt/media/image12.png" ContentType="image/png"/>
  <Override PartName="/ppt/media/image5.png" ContentType="image/png"/>
  <Override PartName="/ppt/media/image56.jpeg" ContentType="image/jpeg"/>
  <Override PartName="/ppt/media/image37.png" ContentType="image/png"/>
  <Override PartName="/ppt/media/image13.png" ContentType="image/png"/>
  <Override PartName="/ppt/media/image6.png" ContentType="image/png"/>
  <Override PartName="/ppt/media/image38.png" ContentType="image/png"/>
  <Override PartName="/ppt/media/image14.png" ContentType="image/png"/>
  <Override PartName="/ppt/media/image7.png" ContentType="image/png"/>
  <Override PartName="/ppt/media/image39.png" ContentType="image/png"/>
  <Override PartName="/ppt/media/image2.png" ContentType="image/png"/>
  <Override PartName="/ppt/media/image34.png" ContentType="image/png"/>
  <Override PartName="/ppt/media/image11.png" ContentType="image/png"/>
  <Override PartName="/ppt/media/image4.png" ContentType="image/png"/>
  <Override PartName="/ppt/media/image10.png" ContentType="image/png"/>
  <Override PartName="/ppt/media/image3.png" ContentType="image/png"/>
  <Override PartName="/ppt/media/image35.png" ContentType="image/png"/>
  <Override PartName="/ppt/media/image20.png" ContentType="image/png"/>
  <Override PartName="/ppt/media/image8.png" ContentType="image/png"/>
  <Override PartName="/ppt/media/image15.png" ContentType="image/png"/>
  <Override PartName="/ppt/media/image21.png" ContentType="image/png"/>
  <Override PartName="/ppt/media/image9.png" ContentType="image/png"/>
  <Override PartName="/ppt/media/image16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31.png" ContentType="image/png"/>
  <Override PartName="/ppt/media/image32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29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17.png" ContentType="image/png"/>
  <Override PartName="/ppt/media/image50.png" ContentType="image/png"/>
  <Override PartName="/ppt/media/image18.png" ContentType="image/png"/>
  <Override PartName="/ppt/media/image51.png" ContentType="image/png"/>
  <Override PartName="/ppt/media/image19.png" ContentType="image/png"/>
  <Override PartName="/ppt/media/image52.png" ContentType="image/png"/>
  <Override PartName="/ppt/media/image53.png" ContentType="image/png"/>
  <Override PartName="/ppt/media/image30.png" ContentType="image/png"/>
  <Override PartName="/ppt/media/image49.png" ContentType="image/png"/>
  <Override PartName="/ppt/media/image55.png" ContentType="image/png"/>
  <Override PartName="/ppt/media/image57.png" ContentType="image/png"/>
  <Override PartName="/ppt/media/image58.png" ContentType="image/png"/>
  <Override PartName="/ppt/media/image48.png" ContentType="image/png"/>
  <Override PartName="/ppt/media/image54.png" ContentType="image/png"/>
  <Override PartName="/ppt/media/image40.png" ContentType="image/png"/>
  <Override PartName="/ppt/media/image59.png" ContentType="image/png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9.xml.rels" ContentType="application/vnd.openxmlformats-package.relationships+xml"/>
  <Override PartName="/ppt/slides/_rels/slide12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19.xml.rels" ContentType="application/vnd.openxmlformats-package.relationships+xml"/>
  <Override PartName="/ppt/slides/_rels/slide11.xml.rels" ContentType="application/vnd.openxmlformats-package.relationships+xml"/>
  <Override PartName="/ppt/slides/_rels/slide4.xml.rels" ContentType="application/vnd.openxmlformats-package.relationships+xml"/>
  <Override PartName="/ppt/slides/_rels/slide18.xml.rels" ContentType="application/vnd.openxmlformats-package.relationships+xml"/>
  <Override PartName="/ppt/slides/_rels/slide3.xml.rels" ContentType="application/vnd.openxmlformats-package.relationships+xml"/>
  <Override PartName="/ppt/slides/_rels/slide17.xml.rels" ContentType="application/vnd.openxmlformats-package.relationships+xml"/>
  <Override PartName="/ppt/slides/_rels/slide2.xml.rels" ContentType="application/vnd.openxmlformats-package.relationships+xml"/>
  <Override PartName="/ppt/slides/_rels/slide16.xml.rels" ContentType="application/vnd.openxmlformats-package.relationships+xml"/>
  <Override PartName="/ppt/slides/_rels/slide10.xml.rels" ContentType="application/vnd.openxmlformats-package.relationships+xml"/>
  <Override PartName="/ppt/slides/_rels/slide1.xml.rels" ContentType="application/vnd.openxmlformats-package.relationships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_rels/notesSlide14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7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6.xml.rels" ContentType="application/vnd.openxmlformats-package.relationships+xml"/>
  <Override PartName="/ppt/notesSlides/_rels/notesSlide5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2.xml.rels" ContentType="application/vnd.openxmlformats-package.relationships+xml"/>
  <Override PartName="/ppt/notesSlides/notesSlide4.xml" ContentType="application/vnd.openxmlformats-officedocument.presentationml.notesSlide+xml"/>
  <Override PartName="/ppt/notesSlides/notesSlide14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12193588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rIns="90000" tIns="45000" bIns="45000" anchor="ctr" anchorCtr="1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dt" idx="4"/>
          </p:nvPr>
        </p:nvSpPr>
        <p:spPr>
          <a:xfrm>
            <a:off x="3884400" y="0"/>
            <a:ext cx="29718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200" strike="noStrike" u="none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&lt;date/time&gt;</a:t>
            </a: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sldImg"/>
          </p:nvPr>
        </p:nvSpPr>
        <p:spPr>
          <a:xfrm>
            <a:off x="380880" y="685440"/>
            <a:ext cx="6096240" cy="3429000"/>
          </a:xfrm>
          <a:prstGeom prst="rect">
            <a:avLst/>
          </a:prstGeom>
          <a:noFill/>
          <a:ln w="12600">
            <a:solidFill>
              <a:srgbClr val="000000"/>
            </a:solidFill>
            <a:miter/>
          </a:ln>
        </p:spPr>
        <p:txBody>
          <a:bodyPr lIns="90000" rIns="90000" tIns="46800" bIns="468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Calibri Light"/>
              </a:rPr>
              <a:t>Click to move the slide</a:t>
            </a:r>
            <a:endParaRPr b="0" lang="ru-RU" sz="44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Click to edit the notes format</a:t>
            </a: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" name="PlaceHolder 5"/>
          <p:cNvSpPr>
            <a:spLocks noGrp="1"/>
          </p:cNvSpPr>
          <p:nvPr>
            <p:ph type="ftr" idx="5"/>
          </p:nvPr>
        </p:nvSpPr>
        <p:spPr>
          <a:xfrm>
            <a:off x="-36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" name="PlaceHolder 6"/>
          <p:cNvSpPr>
            <a:spLocks noGrp="1"/>
          </p:cNvSpPr>
          <p:nvPr>
            <p:ph type="sldNum" idx="6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lstStyle>
            <a:lvl1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200" strike="noStrike" u="none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5BB54D75-0545-440A-B984-B76C9C86C1CD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87" name="Номер слайда 3"/>
          <p:cNvSpPr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0635696F-2B9D-4E08-B9AE-58B442926976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90" name="Номер слайда 3"/>
          <p:cNvSpPr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9309AB2F-50F1-416B-888D-98850BCD14C6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93" name="Номер слайда 3"/>
          <p:cNvSpPr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3D4F5D8C-5840-46F6-9212-3AF9D5AB139A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96" name="Номер слайда 3"/>
          <p:cNvSpPr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941D1822-0C8A-474A-BC6C-480562E72489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99" name="Номер слайда 3"/>
          <p:cNvSpPr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EAF811F0-B660-420D-BB51-2E0022A5479C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66" name="Номер слайда 3"/>
          <p:cNvSpPr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C30BFA57-9CFB-4671-A451-8CB5D4752FA8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  <a:ea typeface="Arial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69" name="Номер слайда 3"/>
          <p:cNvSpPr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288AC097-A7B0-4A16-B9E2-E29DA468F6BD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72" name="Номер слайда 3"/>
          <p:cNvSpPr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3B6CB94C-DFBC-4594-B46C-336161E7954E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  <a:ea typeface="Arial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75" name="Номер слайда 3"/>
          <p:cNvSpPr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9702F883-F184-4DF7-BE12-0D63CCC2C918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  <a:ea typeface="Arial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78" name="Номер слайда 3"/>
          <p:cNvSpPr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C65397FE-EB54-47BE-8FB8-922405F20C56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  <a:ea typeface="Arial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81" name="Номер слайда 3"/>
          <p:cNvSpPr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0D4B46BA-ABD0-4F31-B503-E8B17F07F4F9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  <a:ea typeface="Arial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84" name="Номер слайда 3"/>
          <p:cNvSpPr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780590D1-B5DB-44FF-9877-05DB642183BF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  <a:ea typeface="Arial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5C5D3D6-9957-44EC-B0B9-344B5F5D035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Calibri Light"/>
              </a:rPr>
              <a:t>Click to edit the title text format</a:t>
            </a:r>
            <a:endParaRPr b="0" lang="ru-RU" sz="44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Click to edit the outline text format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Second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Third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Fourth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Fifth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5" marL="20574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Sixth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6" marL="20574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Seventh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200" strike="noStrike" u="none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200" strike="noStrike" u="none">
                <a:solidFill>
                  <a:srgbClr val="898989"/>
                </a:solidFill>
                <a:uFillTx/>
                <a:latin typeface="Calibri"/>
              </a:rPr>
              <a:t>&lt;date/time&gt;</a:t>
            </a: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200" strike="noStrike" u="none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FCD9676E-A8AA-418F-8924-C095739AF345}" type="slidenum">
              <a:rPr b="0" lang="ru-RU" sz="1200" strike="noStrike" u="none">
                <a:solidFill>
                  <a:srgbClr val="898989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hyperlink" Target="https://bilimland.kz/kk/courses/biologiya-kk/adam-biologiyalyq-tur-retinde/as-qorytu/lesson/aquyz-adam-denesining-negizin-quraushy-material" TargetMode="External"/><Relationship Id="rId6" Type="http://schemas.openxmlformats.org/officeDocument/2006/relationships/image" Target="../media/image44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image" Target="../media/image45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39.png"/><Relationship Id="rId3" Type="http://schemas.openxmlformats.org/officeDocument/2006/relationships/image" Target="../media/image47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2.png"/><Relationship Id="rId3" Type="http://schemas.openxmlformats.org/officeDocument/2006/relationships/image" Target="../media/image54.png"/><Relationship Id="rId4" Type="http://schemas.openxmlformats.org/officeDocument/2006/relationships/image" Target="../media/image6.png"/><Relationship Id="rId5" Type="http://schemas.openxmlformats.org/officeDocument/2006/relationships/image" Target="../media/image49.png"/><Relationship Id="rId6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jpeg"/><Relationship Id="rId3" Type="http://schemas.openxmlformats.org/officeDocument/2006/relationships/image" Target="../media/image5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8.png"/><Relationship Id="rId7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39.png"/><Relationship Id="rId3" Type="http://schemas.openxmlformats.org/officeDocument/2006/relationships/image" Target="../media/image49.png"/><Relationship Id="rId4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9.pn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1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hyperlink" Target="https://bilimland.kz/kk/subject/ximiya/11-synyp/polimerler?mid=ea0132f1-9ee4-11e9-a361-1f1ed251dcfe" TargetMode="External"/><Relationship Id="rId8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2"/>
          <p:cNvSpPr/>
          <p:nvPr/>
        </p:nvSpPr>
        <p:spPr>
          <a:xfrm>
            <a:off x="3193920" y="3218040"/>
            <a:ext cx="6096240" cy="36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13" name="Google Shape;78;p1"/>
          <p:cNvCxnSpPr/>
          <p:nvPr/>
        </p:nvCxnSpPr>
        <p:spPr>
          <a:xfrm flipV="1">
            <a:off x="1784520" y="6656040"/>
            <a:ext cx="9300240" cy="69120"/>
          </a:xfrm>
          <a:prstGeom prst="straightConnector1">
            <a:avLst/>
          </a:prstGeom>
          <a:ln w="38160">
            <a:solidFill>
              <a:srgbClr val="00b050"/>
            </a:solidFill>
            <a:miter/>
          </a:ln>
        </p:spPr>
      </p:cxnSp>
      <p:cxnSp>
        <p:nvCxnSpPr>
          <p:cNvPr id="14" name="Google Shape;77;p1"/>
          <p:cNvCxnSpPr/>
          <p:nvPr/>
        </p:nvCxnSpPr>
        <p:spPr>
          <a:xfrm flipV="1">
            <a:off x="1784520" y="6545160"/>
            <a:ext cx="9300240" cy="76680"/>
          </a:xfrm>
          <a:prstGeom prst="straightConnector1">
            <a:avLst/>
          </a:prstGeom>
          <a:ln w="38160">
            <a:solidFill>
              <a:srgbClr val="090f78"/>
            </a:solidFill>
            <a:miter/>
          </a:ln>
        </p:spPr>
      </p:cxnSp>
      <p:sp>
        <p:nvSpPr>
          <p:cNvPr id="15" name="Прямоугольник 1"/>
          <p:cNvSpPr/>
          <p:nvPr/>
        </p:nvSpPr>
        <p:spPr>
          <a:xfrm>
            <a:off x="380880" y="2521080"/>
            <a:ext cx="11330280" cy="2866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400" strike="noStrike" u="none">
                <a:solidFill>
                  <a:srgbClr val="2e75b6"/>
                </a:solidFill>
                <a:uFillTx/>
                <a:latin typeface="Times New Roman"/>
                <a:ea typeface="Times New Roman"/>
              </a:rPr>
              <a:t> </a:t>
            </a:r>
            <a:r>
              <a:rPr b="1" lang="ru-RU" sz="2400" strike="noStrike" u="none">
                <a:solidFill>
                  <a:srgbClr val="2e75b6"/>
                </a:solidFill>
                <a:uFillTx/>
                <a:latin typeface="Times New Roman"/>
                <a:ea typeface="Times New Roman"/>
              </a:rPr>
              <a:t>Молекулалық биология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br>
              <a:rPr sz="2800"/>
            </a:br>
            <a:r>
              <a:rPr b="1" lang="ru-RU" sz="2800" strike="noStrike" u="none">
                <a:solidFill>
                  <a:srgbClr val="2e75b6"/>
                </a:solidFill>
                <a:uFillTx/>
                <a:latin typeface="Times New Roman"/>
                <a:ea typeface="Times New Roman"/>
              </a:rPr>
              <a:t> </a:t>
            </a:r>
            <a:r>
              <a:rPr b="0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Та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қырып: Жасушаның құрамындағы органикалық заттар.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Мономерлер мен полимерлер арасындағы айырмашылық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6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6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600" strike="noStrike" u="none">
                <a:solidFill>
                  <a:srgbClr val="2e75b6"/>
                </a:solidFill>
                <a:uFillTx/>
                <a:latin typeface="Times New Roman"/>
                <a:ea typeface="Times New Roman"/>
              </a:rPr>
              <a:t>8</a:t>
            </a:r>
            <a:r>
              <a:rPr b="1" lang="kk-KZ" sz="1600" strike="noStrike" u="none">
                <a:solidFill>
                  <a:srgbClr val="2e75b6"/>
                </a:solidFill>
                <a:uFillTx/>
                <a:latin typeface="Times New Roman"/>
                <a:ea typeface="Times New Roman"/>
              </a:rPr>
              <a:t> сынып биология</a:t>
            </a:r>
            <a:endParaRPr b="0" lang="ru-RU" sz="16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Прямоугольник 4"/>
          <p:cNvSpPr/>
          <p:nvPr/>
        </p:nvSpPr>
        <p:spPr>
          <a:xfrm>
            <a:off x="0" y="76320"/>
            <a:ext cx="12192120" cy="75240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Полимерлер құрылымы 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91" name="Рисунок 1" descr=""/>
          <p:cNvPicPr/>
          <p:nvPr/>
        </p:nvPicPr>
        <p:blipFill>
          <a:blip r:embed="rId1"/>
          <a:stretch/>
        </p:blipFill>
        <p:spPr>
          <a:xfrm>
            <a:off x="593640" y="6526080"/>
            <a:ext cx="11290320" cy="133560"/>
          </a:xfrm>
          <a:prstGeom prst="rect">
            <a:avLst/>
          </a:prstGeom>
          <a:ln w="0">
            <a:noFill/>
          </a:ln>
        </p:spPr>
      </p:pic>
      <p:pic>
        <p:nvPicPr>
          <p:cNvPr id="92" name="Рисунок 5" descr=""/>
          <p:cNvPicPr/>
          <p:nvPr/>
        </p:nvPicPr>
        <p:blipFill>
          <a:blip r:embed="rId2"/>
          <a:srcRect l="66854" t="29617" r="7469" b="41444"/>
          <a:stretch/>
        </p:blipFill>
        <p:spPr>
          <a:xfrm>
            <a:off x="8210520" y="1262160"/>
            <a:ext cx="3276720" cy="2679480"/>
          </a:xfrm>
          <a:prstGeom prst="rect">
            <a:avLst/>
          </a:prstGeom>
          <a:ln w="0">
            <a:noFill/>
          </a:ln>
        </p:spPr>
      </p:pic>
      <p:pic>
        <p:nvPicPr>
          <p:cNvPr id="93" name="Рисунок 7" descr=""/>
          <p:cNvPicPr/>
          <p:nvPr/>
        </p:nvPicPr>
        <p:blipFill>
          <a:blip r:embed="rId3"/>
          <a:srcRect l="248" t="866" r="65982" b="43779"/>
          <a:stretch/>
        </p:blipFill>
        <p:spPr>
          <a:xfrm>
            <a:off x="557280" y="1262160"/>
            <a:ext cx="3674880" cy="2679480"/>
          </a:xfrm>
          <a:prstGeom prst="rect">
            <a:avLst/>
          </a:prstGeom>
          <a:ln w="0">
            <a:noFill/>
          </a:ln>
        </p:spPr>
      </p:pic>
      <p:pic>
        <p:nvPicPr>
          <p:cNvPr id="94" name="Рисунок 9" descr=""/>
          <p:cNvPicPr/>
          <p:nvPr/>
        </p:nvPicPr>
        <p:blipFill>
          <a:blip r:embed="rId4"/>
          <a:srcRect l="33903" t="11750" r="29804" b="25587"/>
          <a:stretch/>
        </p:blipFill>
        <p:spPr>
          <a:xfrm>
            <a:off x="4267080" y="1262160"/>
            <a:ext cx="3943440" cy="2679480"/>
          </a:xfrm>
          <a:prstGeom prst="rect">
            <a:avLst/>
          </a:prstGeom>
          <a:ln w="0">
            <a:noFill/>
          </a:ln>
        </p:spPr>
      </p:pic>
      <p:sp>
        <p:nvSpPr>
          <p:cNvPr id="95" name="TextBox 12"/>
          <p:cNvSpPr/>
          <p:nvPr/>
        </p:nvSpPr>
        <p:spPr>
          <a:xfrm>
            <a:off x="806400" y="4083120"/>
            <a:ext cx="10221840" cy="1557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Сызықтық                                        Кеңістік                           Тармақты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Полиэтилен                                       Резеңке                            Полипропилен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Капрон                                                                                         Крахмал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96" name="Рисунок 13" descr=""/>
          <p:cNvPicPr/>
          <p:nvPr/>
        </p:nvPicPr>
        <p:blipFill>
          <a:blip r:embed="rId5"/>
          <a:stretch/>
        </p:blipFill>
        <p:spPr>
          <a:xfrm>
            <a:off x="1162080" y="6410160"/>
            <a:ext cx="9309240" cy="115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6"/>
          <p:cNvSpPr/>
          <p:nvPr/>
        </p:nvSpPr>
        <p:spPr>
          <a:xfrm>
            <a:off x="523800" y="1733400"/>
            <a:ext cx="1166832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8" name="Прямоугольник 9"/>
          <p:cNvSpPr/>
          <p:nvPr/>
        </p:nvSpPr>
        <p:spPr>
          <a:xfrm>
            <a:off x="-1440" y="87480"/>
            <a:ext cx="12191760" cy="82692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Нәруыздар-мономерлері аминқышқылдары болып табылатын биополимерлер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99" name="Picture 18" descr=""/>
          <p:cNvPicPr/>
          <p:nvPr/>
        </p:nvPicPr>
        <p:blipFill>
          <a:blip r:embed="rId1"/>
          <a:stretch/>
        </p:blipFill>
        <p:spPr>
          <a:xfrm>
            <a:off x="523800" y="6281640"/>
            <a:ext cx="13489200" cy="155520"/>
          </a:xfrm>
          <a:prstGeom prst="rect">
            <a:avLst/>
          </a:prstGeom>
          <a:ln w="0">
            <a:noFill/>
          </a:ln>
        </p:spPr>
      </p:pic>
      <p:pic>
        <p:nvPicPr>
          <p:cNvPr id="100" name="Picture 19" descr=""/>
          <p:cNvPicPr/>
          <p:nvPr/>
        </p:nvPicPr>
        <p:blipFill>
          <a:blip r:embed="rId2"/>
          <a:stretch/>
        </p:blipFill>
        <p:spPr>
          <a:xfrm>
            <a:off x="557280" y="6424560"/>
            <a:ext cx="13488840" cy="57240"/>
          </a:xfrm>
          <a:prstGeom prst="rect">
            <a:avLst/>
          </a:prstGeom>
          <a:ln w="0">
            <a:noFill/>
          </a:ln>
        </p:spPr>
      </p:pic>
      <p:pic>
        <p:nvPicPr>
          <p:cNvPr id="101" name="Picture 14" descr=""/>
          <p:cNvPicPr/>
          <p:nvPr/>
        </p:nvPicPr>
        <p:blipFill>
          <a:blip r:embed="rId3"/>
          <a:stretch/>
        </p:blipFill>
        <p:spPr>
          <a:xfrm>
            <a:off x="5580000" y="2579760"/>
            <a:ext cx="1030320" cy="487440"/>
          </a:xfrm>
          <a:prstGeom prst="rect">
            <a:avLst/>
          </a:prstGeom>
          <a:ln w="0">
            <a:noFill/>
          </a:ln>
        </p:spPr>
      </p:pic>
      <p:sp>
        <p:nvSpPr>
          <p:cNvPr id="102" name="Прямоугольник 1"/>
          <p:cNvSpPr/>
          <p:nvPr/>
        </p:nvSpPr>
        <p:spPr>
          <a:xfrm>
            <a:off x="816120" y="1117440"/>
            <a:ext cx="10604520" cy="42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just"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03" name="mcc_bl_ls_10_01_03s нәруыз.mp4" descr=""/>
          <p:cNvPicPr/>
          <p:nvPr/>
        </p:nvPicPr>
        <p:blipFill>
          <a:blip r:embed="rId4"/>
          <a:stretch/>
        </p:blipFill>
        <p:spPr>
          <a:xfrm>
            <a:off x="2519280" y="1308240"/>
            <a:ext cx="6767640" cy="3514680"/>
          </a:xfrm>
          <a:prstGeom prst="rect">
            <a:avLst/>
          </a:prstGeom>
          <a:ln w="0">
            <a:noFill/>
          </a:ln>
        </p:spPr>
      </p:pic>
      <p:sp>
        <p:nvSpPr>
          <p:cNvPr id="104" name="Прямоугольник 4"/>
          <p:cNvSpPr/>
          <p:nvPr/>
        </p:nvSpPr>
        <p:spPr>
          <a:xfrm>
            <a:off x="2357280" y="5380200"/>
            <a:ext cx="7521840" cy="64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200" strike="noStrike" u="sng">
                <a:solidFill>
                  <a:srgbClr val="0563c1"/>
                </a:solidFill>
                <a:uFillTx/>
                <a:latin typeface="Calibri"/>
                <a:ea typeface="Arial"/>
                <a:hlinkClick r:id="rId5"/>
              </a:rPr>
              <a:t>https://bilimland.kz/kk/courses/biologiya-kk/adam-biologiyalyq-tur-retinde/as-qorytu/lesson/aquyz-adam-denesining-negizin-quraushy-material</a:t>
            </a: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05" name="Рисунок 5" descr=""/>
          <p:cNvPicPr/>
          <p:nvPr/>
        </p:nvPicPr>
        <p:blipFill>
          <a:blip r:embed="rId6"/>
          <a:stretch/>
        </p:blipFill>
        <p:spPr>
          <a:xfrm>
            <a:off x="11221920" y="87480"/>
            <a:ext cx="968400" cy="728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restart="whenNotActive" nodeType="interactiveSeq" fill="hold">
                <p:stCondLst>
                  <p:cond evt="onClick">
                    <p:tgtEl>
                      <p:spTgt spid="103"/>
                    </p:tgtEl>
                  </p:cond>
                </p:stCondLst>
                <p:childTnLst>
                  <p:par>
                    <p:cTn id="3" nodeType="clickEffect" fill="hold">
                      <p:stCondLst>
                        <p:cond evt="onClick">
                          <p:tgtEl>
                            <p:spTgt spid="103"/>
                          </p:tgtEl>
                        </p:cond>
                      </p:stCondLst>
                      <p:childTnLst>
                        <p:par>
                          <p:cTn id="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mediacall" presetID="2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 6"/>
          <p:cNvSpPr/>
          <p:nvPr/>
        </p:nvSpPr>
        <p:spPr>
          <a:xfrm>
            <a:off x="523800" y="1733400"/>
            <a:ext cx="1166832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7" name="Прямоугольник 9"/>
          <p:cNvSpPr/>
          <p:nvPr/>
        </p:nvSpPr>
        <p:spPr>
          <a:xfrm>
            <a:off x="-1440" y="77760"/>
            <a:ext cx="12191760" cy="88092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     </a:t>
            </a:r>
            <a:r>
              <a:rPr b="0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«Нәруыз-молекулалары өте күрделі болатын аминқышқылдарынан құралған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органикалық зат, тірі ағзаларға тән азотты күрделі органикалық қосылыс.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       </a:t>
            </a:r>
            <a:r>
              <a:rPr b="0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Аминқышқылдары қалдықтарынан құралған жоғары молекулалық органикалық     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       </a:t>
            </a:r>
            <a:r>
              <a:rPr b="0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қосылыстар. Нәруыз ағзалар тіршілігінде олардын құрылысы, дамуы мен зат   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       </a:t>
            </a:r>
            <a:r>
              <a:rPr b="0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алмасуына  өте маңызды қызмет атқарады.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       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Нәруыз молекуласы қалыптасқан кезде аминқышқылдары белгілі бір ретпен    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       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химиялық байланыспен қосылады.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08" name="Picture 18" descr=""/>
          <p:cNvPicPr/>
          <p:nvPr/>
        </p:nvPicPr>
        <p:blipFill>
          <a:blip r:embed="rId1"/>
          <a:stretch/>
        </p:blipFill>
        <p:spPr>
          <a:xfrm>
            <a:off x="523800" y="6281640"/>
            <a:ext cx="13489200" cy="155520"/>
          </a:xfrm>
          <a:prstGeom prst="rect">
            <a:avLst/>
          </a:prstGeom>
          <a:ln w="0">
            <a:noFill/>
          </a:ln>
        </p:spPr>
      </p:pic>
      <p:pic>
        <p:nvPicPr>
          <p:cNvPr id="109" name="Picture 19" descr=""/>
          <p:cNvPicPr/>
          <p:nvPr/>
        </p:nvPicPr>
        <p:blipFill>
          <a:blip r:embed="rId2"/>
          <a:stretch/>
        </p:blipFill>
        <p:spPr>
          <a:xfrm>
            <a:off x="557280" y="6424560"/>
            <a:ext cx="13488840" cy="57240"/>
          </a:xfrm>
          <a:prstGeom prst="rect">
            <a:avLst/>
          </a:prstGeom>
          <a:ln w="0">
            <a:noFill/>
          </a:ln>
        </p:spPr>
      </p:pic>
      <p:sp>
        <p:nvSpPr>
          <p:cNvPr id="110" name="Прямоугольник 1"/>
          <p:cNvSpPr/>
          <p:nvPr/>
        </p:nvSpPr>
        <p:spPr>
          <a:xfrm>
            <a:off x="816120" y="1117440"/>
            <a:ext cx="10604520" cy="42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just"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11" name="4871 нәруыз.mp4" descr=""/>
          <p:cNvPicPr/>
          <p:nvPr/>
        </p:nvPicPr>
        <p:blipFill>
          <a:blip r:embed="rId3"/>
          <a:srcRect l="0" t="25219" r="0" b="15072"/>
          <a:stretch/>
        </p:blipFill>
        <p:spPr>
          <a:xfrm>
            <a:off x="2395440" y="4011480"/>
            <a:ext cx="6632640" cy="2270160"/>
          </a:xfrm>
          <a:prstGeom prst="rect">
            <a:avLst/>
          </a:prstGeom>
          <a:ln w="0">
            <a:noFill/>
          </a:ln>
        </p:spPr>
      </p:pic>
      <p:sp>
        <p:nvSpPr>
          <p:cNvPr id="112" name="TextBox 3"/>
          <p:cNvSpPr/>
          <p:nvPr/>
        </p:nvSpPr>
        <p:spPr>
          <a:xfrm>
            <a:off x="4642200" y="5641920"/>
            <a:ext cx="106272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Calibri"/>
                <a:ea typeface="Arial"/>
              </a:rPr>
              <a:t>4871mp4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restart="whenNotActive" nodeType="interactiveSeq" fill="hold">
                <p:stCondLst>
                  <p:cond evt="onClick">
                    <p:tgtEl>
                      <p:spTgt spid="111"/>
                    </p:tgtEl>
                  </p:cond>
                </p:stCondLst>
                <p:childTnLst>
                  <p:par>
                    <p:cTn id="9" nodeType="clickEffect" fill="hold">
                      <p:stCondLst>
                        <p:cond evt="onClick">
                          <p:tgtEl>
                            <p:spTgt spid="111"/>
                          </p:tgtEl>
                        </p:cond>
                      </p:stCondLst>
                      <p:childTnLst>
                        <p:par>
                          <p:cTn id="1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mediacall" presetID="2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"/>
          <p:cNvSpPr txBox="1"/>
          <p:nvPr/>
        </p:nvSpPr>
        <p:spPr>
          <a:xfrm>
            <a:off x="720720" y="885600"/>
            <a:ext cx="10966320" cy="48956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Олар глюкоза, фруктоза, галактоза сияқты моносахаридтерден құралған.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buClr>
                <a:srgbClr val="4472c4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Крахмал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buClr>
                <a:srgbClr val="4472c4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Жасунық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buClr>
                <a:srgbClr val="4472c4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Муреин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buClr>
                <a:srgbClr val="4472c4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Гликоген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6 СО</a:t>
            </a: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2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+ 6Н</a:t>
            </a: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2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О фотосинтез С</a:t>
            </a: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6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Н</a:t>
            </a: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12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О</a:t>
            </a: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6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+6О</a:t>
            </a: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2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                                                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глюкоза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buClr>
                <a:srgbClr val="4472c4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</a:t>
            </a:r>
            <a:r>
              <a:rPr b="0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С </a:t>
            </a:r>
            <a:r>
              <a:rPr b="0" lang="en-US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6H12</a:t>
            </a:r>
            <a:r>
              <a:rPr b="0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О6</a:t>
            </a:r>
            <a:r>
              <a:rPr b="0" lang="ru-RU" sz="1800" strike="noStrike" u="none">
                <a:solidFill>
                  <a:srgbClr val="000000"/>
                </a:solidFill>
                <a:uFillTx/>
                <a:latin typeface="Calibri"/>
                <a:ea typeface="Arial"/>
              </a:rPr>
              <a:t>                  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(С</a:t>
            </a: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6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Н</a:t>
            </a: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10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О</a:t>
            </a: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5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)</a:t>
            </a:r>
            <a:r>
              <a:rPr b="0" lang="en-US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n</a:t>
            </a:r>
            <a:r>
              <a:rPr b="0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</a:t>
            </a:r>
            <a:r>
              <a:rPr b="0" lang="en-US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+</a:t>
            </a:r>
            <a:r>
              <a:rPr b="0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</a:t>
            </a:r>
            <a:r>
              <a:rPr b="0" lang="en-US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n</a:t>
            </a:r>
            <a:r>
              <a:rPr b="0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Н</a:t>
            </a:r>
            <a:r>
              <a:rPr b="0" lang="ru-RU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2</a:t>
            </a:r>
            <a:r>
              <a:rPr b="0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О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 </a:t>
            </a:r>
            <a:r>
              <a:rPr b="0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глюкоза                            крахмал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4" name="Прямоугольник 4"/>
          <p:cNvSpPr/>
          <p:nvPr/>
        </p:nvSpPr>
        <p:spPr>
          <a:xfrm>
            <a:off x="0" y="133200"/>
            <a:ext cx="12192120" cy="75276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Полисахаридтер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15" name="Рисунок 2" descr=""/>
          <p:cNvPicPr/>
          <p:nvPr/>
        </p:nvPicPr>
        <p:blipFill>
          <a:blip r:embed="rId1"/>
          <a:srcRect l="0" t="370" r="74174" b="15246"/>
          <a:stretch/>
        </p:blipFill>
        <p:spPr>
          <a:xfrm>
            <a:off x="7335720" y="1544760"/>
            <a:ext cx="3657600" cy="4822560"/>
          </a:xfrm>
          <a:prstGeom prst="rect">
            <a:avLst/>
          </a:prstGeom>
          <a:ln w="0">
            <a:noFill/>
          </a:ln>
        </p:spPr>
      </p:pic>
      <p:cxnSp>
        <p:nvCxnSpPr>
          <p:cNvPr id="116" name="Прямая со стрелкой 2"/>
          <p:cNvCxnSpPr/>
          <p:nvPr/>
        </p:nvCxnSpPr>
        <p:spPr>
          <a:xfrm>
            <a:off x="2421000" y="4460400"/>
            <a:ext cx="519840" cy="1080"/>
          </a:xfrm>
          <a:prstGeom prst="straightConnector1">
            <a:avLst/>
          </a:prstGeom>
          <a:ln w="6480">
            <a:solidFill>
              <a:srgbClr val="5b9bd5"/>
            </a:solidFill>
            <a:miter/>
            <a:tailEnd len="med" type="triangle" w="med"/>
          </a:ln>
        </p:spPr>
      </p:cxnSp>
      <p:cxnSp>
        <p:nvCxnSpPr>
          <p:cNvPr id="117" name="Прямая со стрелкой 6"/>
          <p:cNvCxnSpPr/>
          <p:nvPr/>
        </p:nvCxnSpPr>
        <p:spPr>
          <a:xfrm>
            <a:off x="1990440" y="4947840"/>
            <a:ext cx="1080" cy="1080"/>
          </a:xfrm>
          <a:prstGeom prst="straightConnector1">
            <a:avLst/>
          </a:prstGeom>
          <a:ln w="6480">
            <a:solidFill>
              <a:srgbClr val="5b9bd5"/>
            </a:solidFill>
            <a:miter/>
            <a:tailEnd len="med" type="triangle" w="med"/>
          </a:ln>
        </p:spPr>
      </p:cxnSp>
      <p:cxnSp>
        <p:nvCxnSpPr>
          <p:cNvPr id="118" name="Прямая со стрелкой 8"/>
          <p:cNvCxnSpPr/>
          <p:nvPr/>
        </p:nvCxnSpPr>
        <p:spPr>
          <a:xfrm flipV="1">
            <a:off x="2573280" y="3602880"/>
            <a:ext cx="1596240" cy="3960"/>
          </a:xfrm>
          <a:prstGeom prst="straightConnector1">
            <a:avLst/>
          </a:prstGeom>
          <a:ln w="6480">
            <a:solidFill>
              <a:srgbClr val="5b9bd5"/>
            </a:solidFill>
            <a:miter/>
            <a:tailEnd len="med" type="triangle" w="med"/>
          </a:ln>
        </p:spPr>
      </p:cxnSp>
      <p:pic>
        <p:nvPicPr>
          <p:cNvPr id="119" name="Рисунок 12" descr=""/>
          <p:cNvPicPr/>
          <p:nvPr/>
        </p:nvPicPr>
        <p:blipFill>
          <a:blip r:embed="rId2"/>
          <a:stretch/>
        </p:blipFill>
        <p:spPr>
          <a:xfrm>
            <a:off x="1684440" y="6678720"/>
            <a:ext cx="9308880" cy="115920"/>
          </a:xfrm>
          <a:prstGeom prst="rect">
            <a:avLst/>
          </a:prstGeom>
          <a:ln w="0">
            <a:noFill/>
          </a:ln>
        </p:spPr>
      </p:pic>
      <p:pic>
        <p:nvPicPr>
          <p:cNvPr id="120" name="Рисунок 1" descr=""/>
          <p:cNvPicPr/>
          <p:nvPr/>
        </p:nvPicPr>
        <p:blipFill>
          <a:blip r:embed="rId3"/>
          <a:stretch/>
        </p:blipFill>
        <p:spPr>
          <a:xfrm>
            <a:off x="1549440" y="6576840"/>
            <a:ext cx="9244080" cy="117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Прямоугольник 3"/>
          <p:cNvSpPr/>
          <p:nvPr/>
        </p:nvSpPr>
        <p:spPr>
          <a:xfrm>
            <a:off x="66600" y="304920"/>
            <a:ext cx="12125520" cy="71424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1-тапсырма. Мономерлер мен полимерлердің айырмашылықтарын сипаттау. 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graphicFrame>
        <p:nvGraphicFramePr>
          <p:cNvPr id="122" name=""/>
          <p:cNvGraphicFramePr/>
          <p:nvPr/>
        </p:nvGraphicFramePr>
        <p:xfrm>
          <a:off x="900000" y="2050920"/>
          <a:ext cx="4040280" cy="2316240"/>
        </p:xfrm>
        <a:graphic>
          <a:graphicData uri="http://schemas.openxmlformats.org/drawingml/2006/table">
            <a:tbl>
              <a:tblPr/>
              <a:tblGrid>
                <a:gridCol w="1704960"/>
                <a:gridCol w="2335320"/>
              </a:tblGrid>
              <a:tr h="39708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2000" strike="noStrike" u="none">
                          <a:solidFill>
                            <a:srgbClr val="ffffff"/>
                          </a:solidFill>
                          <a:uFillTx/>
                          <a:latin typeface="Times New Roman"/>
                          <a:ea typeface="Times New Roman"/>
                        </a:rPr>
                        <a:t>полимерлер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2000" strike="noStrike" u="none">
                          <a:solidFill>
                            <a:srgbClr val="ffffff"/>
                          </a:solidFill>
                          <a:uFillTx/>
                          <a:latin typeface="Times New Roman"/>
                          <a:ea typeface="Times New Roman"/>
                        </a:rPr>
                        <a:t>мономерлер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</a:tr>
              <a:tr h="19191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нәруыз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нуклеин қышқылдары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аминқышқылдары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  </a:t>
                      </a:r>
                      <a:r>
                        <a:rPr b="0" lang="kk-KZ" sz="20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нуклеотид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</a:tr>
            </a:tbl>
          </a:graphicData>
        </a:graphic>
      </p:graphicFrame>
      <p:sp>
        <p:nvSpPr>
          <p:cNvPr id="123" name="Прямоугольник 7"/>
          <p:cNvSpPr/>
          <p:nvPr/>
        </p:nvSpPr>
        <p:spPr>
          <a:xfrm>
            <a:off x="900000" y="1095480"/>
            <a:ext cx="9698040" cy="82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Кестеден берілген мономерлер мен полимерлердің айырмашылықтарын сипаттаңыз.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24" name="Рисунок 2" descr=""/>
          <p:cNvPicPr/>
          <p:nvPr/>
        </p:nvPicPr>
        <p:blipFill>
          <a:blip r:embed="rId1"/>
          <a:stretch/>
        </p:blipFill>
        <p:spPr>
          <a:xfrm>
            <a:off x="1050840" y="6275520"/>
            <a:ext cx="9412200" cy="117360"/>
          </a:xfrm>
          <a:prstGeom prst="rect">
            <a:avLst/>
          </a:prstGeom>
          <a:ln w="0">
            <a:noFill/>
          </a:ln>
        </p:spPr>
      </p:pic>
      <p:pic>
        <p:nvPicPr>
          <p:cNvPr id="125" name="Рисунок 5" descr=""/>
          <p:cNvPicPr/>
          <p:nvPr/>
        </p:nvPicPr>
        <p:blipFill>
          <a:blip r:embed="rId2"/>
          <a:stretch/>
        </p:blipFill>
        <p:spPr>
          <a:xfrm>
            <a:off x="900000" y="6211800"/>
            <a:ext cx="10711080" cy="127080"/>
          </a:xfrm>
          <a:prstGeom prst="rect">
            <a:avLst/>
          </a:prstGeom>
          <a:ln w="0">
            <a:noFill/>
          </a:ln>
        </p:spPr>
      </p:pic>
      <p:sp>
        <p:nvSpPr>
          <p:cNvPr id="126" name="TextBox 1"/>
          <p:cNvSpPr/>
          <p:nvPr/>
        </p:nvSpPr>
        <p:spPr>
          <a:xfrm>
            <a:off x="900000" y="5305320"/>
            <a:ext cx="10899720" cy="82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Дескрипторлар: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мономерлер мен полимерлердің айырмашылықтарын сипаттап жазады.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7" name="TextBox 5"/>
          <p:cNvSpPr/>
          <p:nvPr/>
        </p:nvSpPr>
        <p:spPr>
          <a:xfrm>
            <a:off x="5073480" y="2195640"/>
            <a:ext cx="6537600" cy="228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Мономер  айырмашылығы</a:t>
            </a:r>
            <a:r>
              <a:rPr b="0" lang="en-US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___________________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_________________________________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Полимерлер айырмашылығы ______________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_______________________________________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_______________________________________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"/>
          <p:cNvSpPr txBox="1"/>
          <p:nvPr/>
        </p:nvSpPr>
        <p:spPr>
          <a:xfrm>
            <a:off x="838080" y="1377720"/>
            <a:ext cx="10437840" cy="4794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                                                        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</a:t>
            </a:r>
            <a:r>
              <a:rPr b="1" lang="kk-KZ" sz="2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С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Дескриптор: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Clr>
                <a:srgbClr val="4472c4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ретті полимер және ретсіз полимерді белгілейді</a:t>
            </a:r>
            <a:r>
              <a:rPr b="0" lang="kk-KZ" sz="2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.               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9" name="Прямоугольник 3"/>
          <p:cNvSpPr/>
          <p:nvPr/>
        </p:nvSpPr>
        <p:spPr>
          <a:xfrm>
            <a:off x="0" y="324000"/>
            <a:ext cx="12192120" cy="85392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                </a:t>
            </a: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2-тапсырма. Ретті және ретсіз полимерді белгілеңіз.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30" name="Рисунок 4" descr=""/>
          <p:cNvPicPr/>
          <p:nvPr/>
        </p:nvPicPr>
        <p:blipFill>
          <a:blip r:embed="rId1"/>
          <a:stretch/>
        </p:blipFill>
        <p:spPr>
          <a:xfrm>
            <a:off x="1047600" y="1892160"/>
            <a:ext cx="5240520" cy="755640"/>
          </a:xfrm>
          <a:prstGeom prst="rect">
            <a:avLst/>
          </a:prstGeom>
          <a:ln w="0">
            <a:noFill/>
          </a:ln>
        </p:spPr>
      </p:pic>
      <p:pic>
        <p:nvPicPr>
          <p:cNvPr id="131" name="Рисунок 5" descr=""/>
          <p:cNvPicPr/>
          <p:nvPr/>
        </p:nvPicPr>
        <p:blipFill>
          <a:blip r:embed="rId2"/>
          <a:stretch/>
        </p:blipFill>
        <p:spPr>
          <a:xfrm>
            <a:off x="7655040" y="1911240"/>
            <a:ext cx="3468600" cy="736560"/>
          </a:xfrm>
          <a:prstGeom prst="rect">
            <a:avLst/>
          </a:prstGeom>
          <a:ln w="0">
            <a:noFill/>
          </a:ln>
        </p:spPr>
      </p:pic>
      <p:sp>
        <p:nvSpPr>
          <p:cNvPr id="132" name="TextBox 8"/>
          <p:cNvSpPr/>
          <p:nvPr/>
        </p:nvSpPr>
        <p:spPr>
          <a:xfrm>
            <a:off x="6095880" y="2016000"/>
            <a:ext cx="198288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4472c4"/>
                </a:solidFill>
                <a:uFillTx/>
                <a:latin typeface="Calibri"/>
              </a:rPr>
              <a:t>А            В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33" name="Рисунок 1" descr=""/>
          <p:cNvPicPr/>
          <p:nvPr/>
        </p:nvPicPr>
        <p:blipFill>
          <a:blip r:embed="rId3"/>
          <a:stretch/>
        </p:blipFill>
        <p:spPr>
          <a:xfrm>
            <a:off x="1681200" y="3024360"/>
            <a:ext cx="2670120" cy="701640"/>
          </a:xfrm>
          <a:prstGeom prst="rect">
            <a:avLst/>
          </a:prstGeom>
          <a:ln w="0">
            <a:noFill/>
          </a:ln>
        </p:spPr>
      </p:pic>
      <p:pic>
        <p:nvPicPr>
          <p:cNvPr id="134" name="Рисунок 4" descr=""/>
          <p:cNvPicPr/>
          <p:nvPr/>
        </p:nvPicPr>
        <p:blipFill>
          <a:blip r:embed="rId4"/>
          <a:stretch/>
        </p:blipFill>
        <p:spPr>
          <a:xfrm>
            <a:off x="1422360" y="6389640"/>
            <a:ext cx="9299520" cy="114480"/>
          </a:xfrm>
          <a:prstGeom prst="rect">
            <a:avLst/>
          </a:prstGeom>
          <a:ln w="0">
            <a:noFill/>
          </a:ln>
        </p:spPr>
      </p:pic>
      <p:pic>
        <p:nvPicPr>
          <p:cNvPr id="135" name="Рисунок 5" descr=""/>
          <p:cNvPicPr/>
          <p:nvPr/>
        </p:nvPicPr>
        <p:blipFill>
          <a:blip r:embed="rId5"/>
          <a:stretch/>
        </p:blipFill>
        <p:spPr>
          <a:xfrm>
            <a:off x="932040" y="6504120"/>
            <a:ext cx="10712160" cy="126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"/>
          <p:cNvSpPr txBox="1"/>
          <p:nvPr/>
        </p:nvSpPr>
        <p:spPr>
          <a:xfrm>
            <a:off x="838080" y="1825200"/>
            <a:ext cx="10515600" cy="43513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 </a:t>
            </a:r>
            <a:r>
              <a:rPr b="0" lang="kk-KZ" sz="2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А                                                                    В 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                                                                         </a:t>
            </a:r>
            <a:r>
              <a:rPr b="0" lang="kk-KZ" sz="2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С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                          </a:t>
            </a:r>
            <a:r>
              <a:rPr b="0" lang="kk-KZ" sz="2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ретсіз полимер А.В                 ретті полимер С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                                                                                    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7" name="Прямоугольник 3"/>
          <p:cNvSpPr/>
          <p:nvPr/>
        </p:nvSpPr>
        <p:spPr>
          <a:xfrm>
            <a:off x="0" y="365040"/>
            <a:ext cx="12192120" cy="86040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2-тапсырма. Ретті және ретсіз полимер таңбасын белгілеңіз.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38" name="Рисунок 7" descr=""/>
          <p:cNvPicPr/>
          <p:nvPr/>
        </p:nvPicPr>
        <p:blipFill>
          <a:blip r:embed="rId1"/>
          <a:stretch/>
        </p:blipFill>
        <p:spPr>
          <a:xfrm>
            <a:off x="1636560" y="1998720"/>
            <a:ext cx="5237280" cy="755640"/>
          </a:xfrm>
          <a:prstGeom prst="rect">
            <a:avLst/>
          </a:prstGeom>
          <a:ln w="0">
            <a:noFill/>
          </a:ln>
        </p:spPr>
      </p:pic>
      <p:pic>
        <p:nvPicPr>
          <p:cNvPr id="139" name="Рисунок 9" descr=""/>
          <p:cNvPicPr/>
          <p:nvPr/>
        </p:nvPicPr>
        <p:blipFill>
          <a:blip r:embed="rId2"/>
          <a:stretch/>
        </p:blipFill>
        <p:spPr>
          <a:xfrm>
            <a:off x="8283600" y="3363840"/>
            <a:ext cx="2670120" cy="700200"/>
          </a:xfrm>
          <a:prstGeom prst="rect">
            <a:avLst/>
          </a:prstGeom>
          <a:ln w="0">
            <a:noFill/>
          </a:ln>
        </p:spPr>
      </p:pic>
      <p:pic>
        <p:nvPicPr>
          <p:cNvPr id="140" name="Рисунок 10" descr=""/>
          <p:cNvPicPr/>
          <p:nvPr/>
        </p:nvPicPr>
        <p:blipFill>
          <a:blip r:embed="rId3"/>
          <a:stretch/>
        </p:blipFill>
        <p:spPr>
          <a:xfrm>
            <a:off x="7885080" y="1916280"/>
            <a:ext cx="3468600" cy="736560"/>
          </a:xfrm>
          <a:prstGeom prst="rect">
            <a:avLst/>
          </a:prstGeom>
          <a:ln w="0">
            <a:noFill/>
          </a:ln>
        </p:spPr>
      </p:pic>
      <p:pic>
        <p:nvPicPr>
          <p:cNvPr id="141" name="Рисунок 11" descr=""/>
          <p:cNvPicPr/>
          <p:nvPr/>
        </p:nvPicPr>
        <p:blipFill>
          <a:blip r:embed="rId4"/>
          <a:stretch/>
        </p:blipFill>
        <p:spPr>
          <a:xfrm>
            <a:off x="1173240" y="6662880"/>
            <a:ext cx="9327960" cy="115920"/>
          </a:xfrm>
          <a:prstGeom prst="rect">
            <a:avLst/>
          </a:prstGeom>
          <a:ln w="0">
            <a:noFill/>
          </a:ln>
        </p:spPr>
      </p:pic>
      <p:pic>
        <p:nvPicPr>
          <p:cNvPr id="142" name="Рисунок 12" descr=""/>
          <p:cNvPicPr/>
          <p:nvPr/>
        </p:nvPicPr>
        <p:blipFill>
          <a:blip r:embed="rId5"/>
          <a:stretch/>
        </p:blipFill>
        <p:spPr>
          <a:xfrm>
            <a:off x="642960" y="6491160"/>
            <a:ext cx="10710720" cy="128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Прямоугольник 1"/>
          <p:cNvSpPr/>
          <p:nvPr/>
        </p:nvSpPr>
        <p:spPr>
          <a:xfrm>
            <a:off x="0" y="84240"/>
            <a:ext cx="12192120" cy="75096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Бекіту тапсырмасы. Берілген суреттер арасынан жасанды полимерді  белгілеңіз.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4" name="Прямоугольник 5"/>
          <p:cNvSpPr/>
          <p:nvPr/>
        </p:nvSpPr>
        <p:spPr>
          <a:xfrm>
            <a:off x="981000" y="1122480"/>
            <a:ext cx="11385720" cy="393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 </a:t>
            </a:r>
            <a:r>
              <a:rPr b="0" lang="en-US" sz="2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                          </a:t>
            </a:r>
            <a:r>
              <a:rPr b="0" lang="kk-KZ" sz="2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                                                       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А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В                                        </a:t>
            </a:r>
            <a:r>
              <a:rPr b="0" lang="en-US" sz="2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D</a:t>
            </a:r>
            <a:r>
              <a:rPr b="0" lang="kk-KZ" sz="2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45" name="Рисунок 9" descr=""/>
          <p:cNvPicPr/>
          <p:nvPr/>
        </p:nvPicPr>
        <p:blipFill>
          <a:blip r:embed="rId1"/>
          <a:stretch/>
        </p:blipFill>
        <p:spPr>
          <a:xfrm rot="1357200">
            <a:off x="5462640" y="3004920"/>
            <a:ext cx="1967040" cy="2574720"/>
          </a:xfrm>
          <a:prstGeom prst="rect">
            <a:avLst/>
          </a:prstGeom>
          <a:ln w="0">
            <a:noFill/>
          </a:ln>
        </p:spPr>
      </p:pic>
      <p:pic>
        <p:nvPicPr>
          <p:cNvPr id="146" name="Picture 2" descr="https://avatars.mds.yandex.net/get-pdb-preview/2130151/18a43471-a1a6-44b9-9d56-3419baeb020b/orig"/>
          <p:cNvPicPr/>
          <p:nvPr/>
        </p:nvPicPr>
        <p:blipFill>
          <a:blip r:embed="rId2"/>
          <a:srcRect l="13581" t="18405" r="33846" b="22766"/>
          <a:stretch/>
        </p:blipFill>
        <p:spPr>
          <a:xfrm>
            <a:off x="1889280" y="3724200"/>
            <a:ext cx="2649240" cy="1670040"/>
          </a:xfrm>
          <a:prstGeom prst="rect">
            <a:avLst/>
          </a:prstGeom>
          <a:ln w="0">
            <a:noFill/>
          </a:ln>
        </p:spPr>
      </p:pic>
      <p:sp>
        <p:nvSpPr>
          <p:cNvPr id="147" name="TextBox 11"/>
          <p:cNvSpPr/>
          <p:nvPr/>
        </p:nvSpPr>
        <p:spPr>
          <a:xfrm>
            <a:off x="981000" y="5557680"/>
            <a:ext cx="10471320" cy="119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Дескриптор: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buClr>
                <a:srgbClr val="4472c4"/>
              </a:buClr>
              <a:buFont typeface="Times New Roman"/>
              <a:buChar char="-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Берілген суреттер арасынан жасанды полимерді белгілейді.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buClr>
                <a:srgbClr val="4472c4"/>
              </a:buClr>
              <a:buFont typeface="Times New Roman"/>
              <a:buChar char="-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48" name="Рисунок 2" descr=""/>
          <p:cNvPicPr/>
          <p:nvPr/>
        </p:nvPicPr>
        <p:blipFill>
          <a:blip r:embed="rId3"/>
          <a:srcRect l="50515" t="45491" r="22281" b="8761"/>
          <a:stretch/>
        </p:blipFill>
        <p:spPr>
          <a:xfrm>
            <a:off x="1889280" y="1265400"/>
            <a:ext cx="2330280" cy="2203200"/>
          </a:xfrm>
          <a:prstGeom prst="rect">
            <a:avLst/>
          </a:prstGeom>
          <a:ln w="0">
            <a:noFill/>
          </a:ln>
        </p:spPr>
      </p:pic>
      <p:pic>
        <p:nvPicPr>
          <p:cNvPr id="149" name="Рисунок 2" descr=""/>
          <p:cNvPicPr/>
          <p:nvPr/>
        </p:nvPicPr>
        <p:blipFill>
          <a:blip r:embed="rId4"/>
          <a:stretch/>
        </p:blipFill>
        <p:spPr>
          <a:xfrm>
            <a:off x="1244520" y="6467400"/>
            <a:ext cx="10858680" cy="135000"/>
          </a:xfrm>
          <a:prstGeom prst="rect">
            <a:avLst/>
          </a:prstGeom>
          <a:ln w="0">
            <a:noFill/>
          </a:ln>
        </p:spPr>
      </p:pic>
      <p:pic>
        <p:nvPicPr>
          <p:cNvPr id="150" name="Рисунок 4" descr=""/>
          <p:cNvPicPr/>
          <p:nvPr/>
        </p:nvPicPr>
        <p:blipFill>
          <a:blip r:embed="rId5"/>
          <a:stretch/>
        </p:blipFill>
        <p:spPr>
          <a:xfrm>
            <a:off x="739800" y="6559560"/>
            <a:ext cx="10712520" cy="128520"/>
          </a:xfrm>
          <a:prstGeom prst="rect">
            <a:avLst/>
          </a:prstGeom>
          <a:ln w="0">
            <a:noFill/>
          </a:ln>
        </p:spPr>
      </p:pic>
      <p:pic>
        <p:nvPicPr>
          <p:cNvPr id="151" name="Рисунок 8" descr=""/>
          <p:cNvPicPr/>
          <p:nvPr/>
        </p:nvPicPr>
        <p:blipFill>
          <a:blip r:embed="rId6"/>
          <a:stretch/>
        </p:blipFill>
        <p:spPr>
          <a:xfrm>
            <a:off x="4451400" y="1414440"/>
            <a:ext cx="3463920" cy="1633680"/>
          </a:xfrm>
          <a:prstGeom prst="rect">
            <a:avLst/>
          </a:prstGeom>
          <a:ln w="0">
            <a:noFill/>
          </a:ln>
        </p:spPr>
      </p:pic>
      <p:sp>
        <p:nvSpPr>
          <p:cNvPr id="152" name="TextBox 7"/>
          <p:cNvSpPr/>
          <p:nvPr/>
        </p:nvSpPr>
        <p:spPr>
          <a:xfrm>
            <a:off x="7407360" y="2428920"/>
            <a:ext cx="507960" cy="58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3200" strike="noStrike" u="none">
                <a:solidFill>
                  <a:srgbClr val="4472c4"/>
                </a:solidFill>
                <a:uFillTx/>
                <a:latin typeface="Calibri"/>
              </a:rPr>
              <a:t>С</a:t>
            </a:r>
            <a:endParaRPr b="0" lang="ru-RU" sz="3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Прямоугольник 1"/>
          <p:cNvSpPr/>
          <p:nvPr/>
        </p:nvSpPr>
        <p:spPr>
          <a:xfrm>
            <a:off x="0" y="254160"/>
            <a:ext cx="12192120" cy="74124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Берілген суреттер арасынан жасанды полимерді  белгілеңіз.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54" name="Рисунок 4" descr=""/>
          <p:cNvPicPr/>
          <p:nvPr/>
        </p:nvPicPr>
        <p:blipFill>
          <a:blip r:embed="rId1"/>
          <a:srcRect l="0" t="28669" r="33835" b="7485"/>
          <a:stretch/>
        </p:blipFill>
        <p:spPr>
          <a:xfrm>
            <a:off x="1515960" y="1160640"/>
            <a:ext cx="7577280" cy="3846240"/>
          </a:xfrm>
          <a:prstGeom prst="rect">
            <a:avLst/>
          </a:prstGeom>
          <a:ln w="0">
            <a:noFill/>
          </a:ln>
        </p:spPr>
      </p:pic>
      <p:sp>
        <p:nvSpPr>
          <p:cNvPr id="155" name="TextBox 5"/>
          <p:cNvSpPr/>
          <p:nvPr/>
        </p:nvSpPr>
        <p:spPr>
          <a:xfrm>
            <a:off x="2631960" y="5172120"/>
            <a:ext cx="3087720" cy="39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sng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Жасанды полимер : А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56" name="Рисунок 2" descr=""/>
          <p:cNvPicPr/>
          <p:nvPr/>
        </p:nvPicPr>
        <p:blipFill>
          <a:blip r:embed="rId2"/>
          <a:stretch/>
        </p:blipFill>
        <p:spPr>
          <a:xfrm>
            <a:off x="1441440" y="6334200"/>
            <a:ext cx="9309240" cy="115920"/>
          </a:xfrm>
          <a:prstGeom prst="rect">
            <a:avLst/>
          </a:prstGeom>
          <a:ln w="0">
            <a:noFill/>
          </a:ln>
        </p:spPr>
      </p:pic>
      <p:pic>
        <p:nvPicPr>
          <p:cNvPr id="157" name="Рисунок 4" descr=""/>
          <p:cNvPicPr/>
          <p:nvPr/>
        </p:nvPicPr>
        <p:blipFill>
          <a:blip r:embed="rId3"/>
          <a:stretch/>
        </p:blipFill>
        <p:spPr>
          <a:xfrm>
            <a:off x="739800" y="6450120"/>
            <a:ext cx="10712520" cy="128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Прямоугольник 1"/>
          <p:cNvSpPr/>
          <p:nvPr/>
        </p:nvSpPr>
        <p:spPr>
          <a:xfrm>
            <a:off x="0" y="254160"/>
            <a:ext cx="12192120" cy="89208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Оқу тапсырмасы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59" name="Рисунок 2" descr=""/>
          <p:cNvPicPr/>
          <p:nvPr/>
        </p:nvPicPr>
        <p:blipFill>
          <a:blip r:embed="rId1"/>
          <a:stretch/>
        </p:blipFill>
        <p:spPr>
          <a:xfrm>
            <a:off x="1441440" y="6334200"/>
            <a:ext cx="9309240" cy="115920"/>
          </a:xfrm>
          <a:prstGeom prst="rect">
            <a:avLst/>
          </a:prstGeom>
          <a:ln w="0">
            <a:noFill/>
          </a:ln>
        </p:spPr>
      </p:pic>
      <p:pic>
        <p:nvPicPr>
          <p:cNvPr id="160" name="Рисунок 4" descr=""/>
          <p:cNvPicPr/>
          <p:nvPr/>
        </p:nvPicPr>
        <p:blipFill>
          <a:blip r:embed="rId2"/>
          <a:stretch/>
        </p:blipFill>
        <p:spPr>
          <a:xfrm>
            <a:off x="739800" y="6450120"/>
            <a:ext cx="10712520" cy="128520"/>
          </a:xfrm>
          <a:prstGeom prst="rect">
            <a:avLst/>
          </a:prstGeom>
          <a:ln w="0">
            <a:noFill/>
          </a:ln>
        </p:spPr>
      </p:pic>
      <p:sp>
        <p:nvSpPr>
          <p:cNvPr id="161" name="Прямоугольник 2"/>
          <p:cNvSpPr/>
          <p:nvPr/>
        </p:nvSpPr>
        <p:spPr>
          <a:xfrm>
            <a:off x="0" y="3570120"/>
            <a:ext cx="12192120" cy="73836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Қосымша ресурстар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62" name="TextBox 3"/>
          <p:cNvSpPr/>
          <p:nvPr/>
        </p:nvSpPr>
        <p:spPr>
          <a:xfrm>
            <a:off x="2144520" y="1577880"/>
            <a:ext cx="9345960" cy="4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«Полимер» және «мономер» арасындағы айырмашылықты анықтаңыз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63" name="Прямоугольник 4"/>
          <p:cNvSpPr/>
          <p:nvPr/>
        </p:nvSpPr>
        <p:spPr>
          <a:xfrm>
            <a:off x="2354400" y="4664160"/>
            <a:ext cx="8092800" cy="119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Оқулық 8 сынып биология.А.Соловьева, Б.Ибраимова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f81bd"/>
                </a:solidFill>
                <a:uFillTx/>
                <a:latin typeface="Times New Roman"/>
                <a:ea typeface="Calibri"/>
              </a:rPr>
              <a:t>ttps://bilimland.kz/kk/courses/biologiya 8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"/>
          <p:cNvSpPr txBox="1"/>
          <p:nvPr/>
        </p:nvSpPr>
        <p:spPr>
          <a:xfrm>
            <a:off x="838080" y="1825560"/>
            <a:ext cx="10515600" cy="3867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Бағалау критерийлері: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- мономер мен полимерлердің айырмашылықтарын сипаттайды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7" name="Прямоугольник 3"/>
          <p:cNvSpPr/>
          <p:nvPr/>
        </p:nvSpPr>
        <p:spPr>
          <a:xfrm>
            <a:off x="0" y="152280"/>
            <a:ext cx="12192120" cy="76860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Оқу мақсаты: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8.4.1.1 биологиялық мысалдарды пайдаланып полимерлер мен мономерлер арасындағы айырмашылықты сипаттау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8" name="Рисунок 1" descr=""/>
          <p:cNvPicPr/>
          <p:nvPr/>
        </p:nvPicPr>
        <p:blipFill>
          <a:blip r:embed="rId1"/>
          <a:stretch/>
        </p:blipFill>
        <p:spPr>
          <a:xfrm>
            <a:off x="1432080" y="6572160"/>
            <a:ext cx="9266040" cy="114480"/>
          </a:xfrm>
          <a:prstGeom prst="rect">
            <a:avLst/>
          </a:prstGeom>
          <a:ln w="0">
            <a:noFill/>
          </a:ln>
        </p:spPr>
      </p:pic>
      <p:pic>
        <p:nvPicPr>
          <p:cNvPr id="19" name="Рисунок 4" descr=""/>
          <p:cNvPicPr/>
          <p:nvPr/>
        </p:nvPicPr>
        <p:blipFill>
          <a:blip r:embed="rId2"/>
          <a:stretch/>
        </p:blipFill>
        <p:spPr>
          <a:xfrm>
            <a:off x="838080" y="6438960"/>
            <a:ext cx="11290320" cy="133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"/>
          <p:cNvSpPr txBox="1"/>
          <p:nvPr/>
        </p:nvSpPr>
        <p:spPr>
          <a:xfrm>
            <a:off x="466560" y="1304640"/>
            <a:ext cx="11334960" cy="48718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Органикалық заттар дегеніміз - тірі ағза құрамында кездесетін заттар. Органикалық заттарға көмірсулар, нәруыздар, майлар, нуклеин қышқылдары жатады.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1" name="Прямоугольник 3"/>
          <p:cNvSpPr/>
          <p:nvPr/>
        </p:nvSpPr>
        <p:spPr>
          <a:xfrm>
            <a:off x="38160" y="225360"/>
            <a:ext cx="12192120" cy="78120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Органикалық заттар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22" name="uc_b4_l001_07_01a (1).mp4" descr=""/>
          <p:cNvPicPr/>
          <p:nvPr/>
        </p:nvPicPr>
        <p:blipFill>
          <a:blip r:embed="rId1"/>
          <a:stretch/>
        </p:blipFill>
        <p:spPr>
          <a:xfrm>
            <a:off x="7188120" y="4959360"/>
            <a:ext cx="38160" cy="28440"/>
          </a:xfrm>
          <a:prstGeom prst="rect">
            <a:avLst/>
          </a:prstGeom>
          <a:ln w="0">
            <a:noFill/>
          </a:ln>
        </p:spPr>
      </p:pic>
      <p:sp>
        <p:nvSpPr>
          <p:cNvPr id="23" name="TextBox 4"/>
          <p:cNvSpPr/>
          <p:nvPr/>
        </p:nvSpPr>
        <p:spPr>
          <a:xfrm>
            <a:off x="565200" y="4029120"/>
            <a:ext cx="5351400" cy="149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sng">
                <a:solidFill>
                  <a:srgbClr val="4472c4"/>
                </a:solidFill>
                <a:uFillTx/>
                <a:latin typeface="Times New Roman"/>
                <a:ea typeface="Arial"/>
              </a:rPr>
              <a:t>Полимерлер 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Arial"/>
              </a:rPr>
              <a:t>— молекуласы бірнеше қайталанып тұратын мономерлердің  үлкен  тізбегі</a:t>
            </a: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Arial"/>
              </a:rPr>
              <a:t>.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Arial"/>
              </a:rPr>
              <a:t>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4" name="Прямоугольник 12"/>
          <p:cNvSpPr/>
          <p:nvPr/>
        </p:nvSpPr>
        <p:spPr>
          <a:xfrm>
            <a:off x="555480" y="2313000"/>
            <a:ext cx="9647280" cy="130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90000"/>
              </a:lnSpc>
              <a:spcBef>
                <a:spcPts val="751"/>
              </a:spcBef>
              <a:tabLst>
                <a:tab algn="l" pos="0"/>
                <a:tab algn="l" pos="685800"/>
                <a:tab algn="l" pos="1371600"/>
                <a:tab algn="l" pos="2057400"/>
                <a:tab algn="l" pos="2743200"/>
                <a:tab algn="l" pos="3429000"/>
                <a:tab algn="l" pos="4114800"/>
                <a:tab algn="l" pos="4800600"/>
                <a:tab algn="l" pos="5486400"/>
                <a:tab algn="l" pos="6172200"/>
                <a:tab algn="l" pos="6858000"/>
                <a:tab algn="l" pos="7543800"/>
                <a:tab algn="l" pos="8229600"/>
                <a:tab algn="l" pos="8915400"/>
                <a:tab algn="l" pos="9601200"/>
                <a:tab algn="l" pos="102870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751"/>
              </a:spcBef>
              <a:tabLst>
                <a:tab algn="l" pos="0"/>
                <a:tab algn="l" pos="685800"/>
                <a:tab algn="l" pos="1371600"/>
                <a:tab algn="l" pos="2057400"/>
                <a:tab algn="l" pos="2743200"/>
                <a:tab algn="l" pos="3429000"/>
                <a:tab algn="l" pos="4114800"/>
                <a:tab algn="l" pos="4800600"/>
                <a:tab algn="l" pos="5486400"/>
                <a:tab algn="l" pos="6172200"/>
                <a:tab algn="l" pos="6858000"/>
                <a:tab algn="l" pos="7543800"/>
                <a:tab algn="l" pos="8229600"/>
                <a:tab algn="l" pos="8915400"/>
                <a:tab algn="l" pos="9601200"/>
                <a:tab algn="l" pos="10287000"/>
              </a:tabLst>
            </a:pPr>
            <a:r>
              <a:rPr b="0" lang="ru-RU" sz="2400" strike="noStrike" u="sng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Мономер </a:t>
            </a:r>
            <a:r>
              <a:rPr b="0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— полимер молекуласы құрамындағы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751"/>
              </a:spcBef>
              <a:tabLst>
                <a:tab algn="l" pos="0"/>
                <a:tab algn="l" pos="685800"/>
                <a:tab algn="l" pos="1371600"/>
                <a:tab algn="l" pos="2057400"/>
                <a:tab algn="l" pos="2743200"/>
                <a:tab algn="l" pos="3429000"/>
                <a:tab algn="l" pos="4114800"/>
                <a:tab algn="l" pos="4800600"/>
                <a:tab algn="l" pos="5486400"/>
                <a:tab algn="l" pos="6172200"/>
                <a:tab algn="l" pos="6858000"/>
                <a:tab algn="l" pos="7543800"/>
                <a:tab algn="l" pos="8229600"/>
                <a:tab algn="l" pos="8915400"/>
                <a:tab algn="l" pos="9601200"/>
                <a:tab algn="l" pos="10287000"/>
              </a:tabLst>
            </a:pPr>
            <a:r>
              <a:rPr b="0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қайталанып тұратын  ұсақ молекулалар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25" name="Picture 13" descr=""/>
          <p:cNvPicPr/>
          <p:nvPr/>
        </p:nvPicPr>
        <p:blipFill>
          <a:blip r:embed="rId2"/>
          <a:stretch/>
        </p:blipFill>
        <p:spPr>
          <a:xfrm>
            <a:off x="8082000" y="2819520"/>
            <a:ext cx="2120760" cy="707760"/>
          </a:xfrm>
          <a:prstGeom prst="rect">
            <a:avLst/>
          </a:prstGeom>
          <a:ln w="0">
            <a:noFill/>
          </a:ln>
        </p:spPr>
      </p:pic>
      <p:sp>
        <p:nvSpPr>
          <p:cNvPr id="26" name="Прямоугольник 8"/>
          <p:cNvSpPr/>
          <p:nvPr/>
        </p:nvSpPr>
        <p:spPr>
          <a:xfrm>
            <a:off x="8282880" y="5537160"/>
            <a:ext cx="152496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4472c4"/>
                </a:solidFill>
                <a:uFillTx/>
                <a:latin typeface="Calibri"/>
                <a:ea typeface="Arial"/>
              </a:rPr>
              <a:t>Крахмал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7" name="Прямоугольник 9"/>
          <p:cNvSpPr/>
          <p:nvPr/>
        </p:nvSpPr>
        <p:spPr>
          <a:xfrm>
            <a:off x="6435720" y="4711680"/>
            <a:ext cx="184320" cy="52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28" name="Picture 14" descr=""/>
          <p:cNvPicPr/>
          <p:nvPr/>
        </p:nvPicPr>
        <p:blipFill>
          <a:blip r:embed="rId3"/>
          <a:stretch/>
        </p:blipFill>
        <p:spPr>
          <a:xfrm>
            <a:off x="5964120" y="4329000"/>
            <a:ext cx="5875560" cy="1665360"/>
          </a:xfrm>
          <a:prstGeom prst="rect">
            <a:avLst/>
          </a:prstGeom>
          <a:ln w="0">
            <a:noFill/>
          </a:ln>
        </p:spPr>
      </p:pic>
      <p:pic>
        <p:nvPicPr>
          <p:cNvPr id="29" name="Рисунок 1" descr=""/>
          <p:cNvPicPr/>
          <p:nvPr/>
        </p:nvPicPr>
        <p:blipFill>
          <a:blip r:embed="rId4"/>
          <a:stretch/>
        </p:blipFill>
        <p:spPr>
          <a:xfrm>
            <a:off x="1606680" y="6678720"/>
            <a:ext cx="9327960" cy="115920"/>
          </a:xfrm>
          <a:prstGeom prst="rect">
            <a:avLst/>
          </a:prstGeom>
          <a:ln w="0">
            <a:noFill/>
          </a:ln>
        </p:spPr>
      </p:pic>
      <p:pic>
        <p:nvPicPr>
          <p:cNvPr id="30" name="Рисунок 2" descr=""/>
          <p:cNvPicPr/>
          <p:nvPr/>
        </p:nvPicPr>
        <p:blipFill>
          <a:blip r:embed="rId5"/>
          <a:stretch/>
        </p:blipFill>
        <p:spPr>
          <a:xfrm>
            <a:off x="625320" y="6540480"/>
            <a:ext cx="11290320" cy="135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"/>
          <p:cNvSpPr/>
          <p:nvPr/>
        </p:nvSpPr>
        <p:spPr>
          <a:xfrm>
            <a:off x="0" y="150840"/>
            <a:ext cx="12192120" cy="57780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Полимерлердің қасиеттері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2" name="Прямоугольник 2"/>
          <p:cNvSpPr/>
          <p:nvPr/>
        </p:nvSpPr>
        <p:spPr>
          <a:xfrm>
            <a:off x="7962840" y="4505400"/>
            <a:ext cx="356256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1800" strike="noStrike" u="none">
                <a:solidFill>
                  <a:srgbClr val="000000"/>
                </a:solidFill>
                <a:uFillTx/>
                <a:latin typeface="Times New Roman"/>
                <a:ea typeface="Calibri"/>
              </a:rPr>
              <a:t> 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3" name="Прямоугольник 2"/>
          <p:cNvSpPr/>
          <p:nvPr/>
        </p:nvSpPr>
        <p:spPr>
          <a:xfrm>
            <a:off x="744480" y="874800"/>
            <a:ext cx="10642680" cy="228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Полимерлердің маңызды қасиеттерінің бірі –мономерлерге ыдырап, қайтадан полимерлерге бірігуі.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Адамның және жануардың асқорыту жүйесінде асқорыту ферменттерінің  әсерінен полимерлер мономерге дейін ыдырайды.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4" name="Прямоугольник 1"/>
          <p:cNvSpPr/>
          <p:nvPr/>
        </p:nvSpPr>
        <p:spPr>
          <a:xfrm>
            <a:off x="0" y="2870280"/>
            <a:ext cx="12192120" cy="62064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Жоғары молекулалық қосылыстарды қысқаша ЖМҚ деп немесе полимерлер деп атайды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                                                             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                                                         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Полимерлер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                  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табиғи                                                                   синтездік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5" name="Рисунок 2" descr=""/>
          <p:cNvPicPr/>
          <p:nvPr/>
        </p:nvPicPr>
        <p:blipFill>
          <a:blip r:embed="rId1"/>
          <a:stretch/>
        </p:blipFill>
        <p:spPr>
          <a:xfrm>
            <a:off x="744480" y="4521240"/>
            <a:ext cx="2957400" cy="2060640"/>
          </a:xfrm>
          <a:prstGeom prst="rect">
            <a:avLst/>
          </a:prstGeom>
          <a:ln w="0">
            <a:noFill/>
          </a:ln>
        </p:spPr>
      </p:pic>
      <p:pic>
        <p:nvPicPr>
          <p:cNvPr id="36" name="Рисунок 4" descr=""/>
          <p:cNvPicPr/>
          <p:nvPr/>
        </p:nvPicPr>
        <p:blipFill>
          <a:blip r:embed="rId2"/>
          <a:stretch/>
        </p:blipFill>
        <p:spPr>
          <a:xfrm>
            <a:off x="5478480" y="4578480"/>
            <a:ext cx="3267000" cy="1944720"/>
          </a:xfrm>
          <a:prstGeom prst="rect">
            <a:avLst/>
          </a:prstGeom>
          <a:ln w="0">
            <a:noFill/>
          </a:ln>
        </p:spPr>
      </p:pic>
      <p:pic>
        <p:nvPicPr>
          <p:cNvPr id="37" name="Рисунок 5" descr=""/>
          <p:cNvPicPr/>
          <p:nvPr/>
        </p:nvPicPr>
        <p:blipFill>
          <a:blip r:embed="rId3"/>
          <a:stretch/>
        </p:blipFill>
        <p:spPr>
          <a:xfrm>
            <a:off x="8961480" y="4670280"/>
            <a:ext cx="3120840" cy="1762200"/>
          </a:xfrm>
          <a:prstGeom prst="rect">
            <a:avLst/>
          </a:prstGeom>
          <a:ln w="0">
            <a:noFill/>
          </a:ln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"/>
          <p:cNvSpPr/>
          <p:nvPr/>
        </p:nvSpPr>
        <p:spPr>
          <a:xfrm>
            <a:off x="0" y="171360"/>
            <a:ext cx="12192120" cy="84132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Жоғары молекулалық қосылыстардың  4 түрі 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9" name="Picture 6" descr=""/>
          <p:cNvPicPr/>
          <p:nvPr/>
        </p:nvPicPr>
        <p:blipFill>
          <a:blip r:embed="rId1"/>
          <a:stretch/>
        </p:blipFill>
        <p:spPr>
          <a:xfrm>
            <a:off x="1500120" y="6408720"/>
            <a:ext cx="9309240" cy="109440"/>
          </a:xfrm>
          <a:prstGeom prst="rect">
            <a:avLst/>
          </a:prstGeom>
          <a:ln w="0">
            <a:noFill/>
          </a:ln>
        </p:spPr>
      </p:pic>
      <p:pic>
        <p:nvPicPr>
          <p:cNvPr id="40" name="Picture 7" descr=""/>
          <p:cNvPicPr/>
          <p:nvPr/>
        </p:nvPicPr>
        <p:blipFill>
          <a:blip r:embed="rId2"/>
          <a:stretch/>
        </p:blipFill>
        <p:spPr>
          <a:xfrm>
            <a:off x="1500120" y="6318360"/>
            <a:ext cx="9223560" cy="36360"/>
          </a:xfrm>
          <a:prstGeom prst="rect">
            <a:avLst/>
          </a:prstGeom>
          <a:ln w="0">
            <a:noFill/>
          </a:ln>
        </p:spPr>
      </p:pic>
      <p:sp>
        <p:nvSpPr>
          <p:cNvPr id="41" name="Прямоугольник 2"/>
          <p:cNvSpPr/>
          <p:nvPr/>
        </p:nvSpPr>
        <p:spPr>
          <a:xfrm>
            <a:off x="7962840" y="4505400"/>
            <a:ext cx="356256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1800" strike="noStrike" u="none">
                <a:solidFill>
                  <a:srgbClr val="000000"/>
                </a:solidFill>
                <a:uFillTx/>
                <a:latin typeface="Times New Roman"/>
                <a:ea typeface="Calibri"/>
              </a:rPr>
              <a:t> 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2" name="TextBox 1"/>
          <p:cNvSpPr/>
          <p:nvPr/>
        </p:nvSpPr>
        <p:spPr>
          <a:xfrm>
            <a:off x="5477040" y="1073160"/>
            <a:ext cx="6453000" cy="477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1.Конструкциялық пластиктер</a:t>
            </a:r>
            <a:r>
              <a:rPr b="0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. Оларды көбіне пластмассалар деп атайды.Басқа полимерлерден айырмашылығы –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бөліну беріктігі жоғары қатты заттар.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spcBef>
                <a:spcPts val="4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spcBef>
                <a:spcPts val="4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2.</a:t>
            </a:r>
            <a:r>
              <a:rPr b="1" lang="ru-RU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</a:t>
            </a:r>
            <a:r>
              <a:rPr b="1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Эластомерлер.</a:t>
            </a:r>
            <a:r>
              <a:rPr b="0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 Оған каучук, резеңке және осыларға ұқсас материалдар жатады.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spcBef>
                <a:spcPts val="4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</a:t>
            </a:r>
            <a:r>
              <a:rPr b="0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Жоғары (эластикалық) иілімділік, созылғыштық тән, деформациялығы қайтымды.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spcBef>
                <a:spcPts val="4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3" name="Рисунок 2" descr=""/>
          <p:cNvPicPr/>
          <p:nvPr/>
        </p:nvPicPr>
        <p:blipFill>
          <a:blip r:embed="rId3"/>
          <a:stretch/>
        </p:blipFill>
        <p:spPr>
          <a:xfrm>
            <a:off x="2793960" y="1028880"/>
            <a:ext cx="2548080" cy="2214360"/>
          </a:xfrm>
          <a:prstGeom prst="rect">
            <a:avLst/>
          </a:prstGeom>
          <a:ln w="0">
            <a:noFill/>
          </a:ln>
        </p:spPr>
      </p:pic>
      <p:pic>
        <p:nvPicPr>
          <p:cNvPr id="44" name="Рисунок 4" descr=""/>
          <p:cNvPicPr/>
          <p:nvPr/>
        </p:nvPicPr>
        <p:blipFill>
          <a:blip r:embed="rId4"/>
          <a:stretch/>
        </p:blipFill>
        <p:spPr>
          <a:xfrm>
            <a:off x="409680" y="1263600"/>
            <a:ext cx="2181240" cy="1924200"/>
          </a:xfrm>
          <a:prstGeom prst="rect">
            <a:avLst/>
          </a:prstGeom>
          <a:ln w="0">
            <a:noFill/>
          </a:ln>
        </p:spPr>
      </p:pic>
      <p:pic>
        <p:nvPicPr>
          <p:cNvPr id="45" name="Рисунок 5" descr=""/>
          <p:cNvPicPr/>
          <p:nvPr/>
        </p:nvPicPr>
        <p:blipFill>
          <a:blip r:embed="rId5"/>
          <a:stretch/>
        </p:blipFill>
        <p:spPr>
          <a:xfrm>
            <a:off x="297000" y="3662280"/>
            <a:ext cx="2181240" cy="2181240"/>
          </a:xfrm>
          <a:prstGeom prst="rect">
            <a:avLst/>
          </a:prstGeom>
          <a:ln w="0">
            <a:noFill/>
          </a:ln>
        </p:spPr>
      </p:pic>
      <p:pic>
        <p:nvPicPr>
          <p:cNvPr id="46" name="Рисунок 7" descr=""/>
          <p:cNvPicPr/>
          <p:nvPr/>
        </p:nvPicPr>
        <p:blipFill>
          <a:blip r:embed="rId6"/>
          <a:stretch/>
        </p:blipFill>
        <p:spPr>
          <a:xfrm>
            <a:off x="2862360" y="3662280"/>
            <a:ext cx="2344680" cy="2237040"/>
          </a:xfrm>
          <a:prstGeom prst="rect">
            <a:avLst/>
          </a:prstGeom>
          <a:ln w="0">
            <a:noFill/>
          </a:ln>
        </p:spPr>
      </p:pic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3"/>
          <p:cNvSpPr/>
          <p:nvPr/>
        </p:nvSpPr>
        <p:spPr>
          <a:xfrm>
            <a:off x="0" y="173160"/>
            <a:ext cx="12192120" cy="63792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8" name="Picture 6" descr=""/>
          <p:cNvPicPr/>
          <p:nvPr/>
        </p:nvPicPr>
        <p:blipFill>
          <a:blip r:embed="rId1"/>
          <a:stretch/>
        </p:blipFill>
        <p:spPr>
          <a:xfrm>
            <a:off x="1560600" y="6288120"/>
            <a:ext cx="9308880" cy="10944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7" descr=""/>
          <p:cNvPicPr/>
          <p:nvPr/>
        </p:nvPicPr>
        <p:blipFill>
          <a:blip r:embed="rId2"/>
          <a:stretch/>
        </p:blipFill>
        <p:spPr>
          <a:xfrm>
            <a:off x="1560600" y="6434280"/>
            <a:ext cx="9223200" cy="36360"/>
          </a:xfrm>
          <a:prstGeom prst="rect">
            <a:avLst/>
          </a:prstGeom>
          <a:ln w="0">
            <a:noFill/>
          </a:ln>
        </p:spPr>
      </p:pic>
      <p:sp>
        <p:nvSpPr>
          <p:cNvPr id="50" name="Прямоугольник 2"/>
          <p:cNvSpPr/>
          <p:nvPr/>
        </p:nvSpPr>
        <p:spPr>
          <a:xfrm>
            <a:off x="7962840" y="4505400"/>
            <a:ext cx="356256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1800" strike="noStrike" u="none">
                <a:solidFill>
                  <a:srgbClr val="000000"/>
                </a:solidFill>
                <a:uFillTx/>
                <a:latin typeface="Times New Roman"/>
                <a:ea typeface="Calibri"/>
              </a:rPr>
              <a:t> 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1" name="TextBox 1"/>
          <p:cNvSpPr/>
          <p:nvPr/>
        </p:nvSpPr>
        <p:spPr>
          <a:xfrm>
            <a:off x="819000" y="1028880"/>
            <a:ext cx="10706400" cy="379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3. Талшықтар мен жіптер.</a:t>
            </a:r>
            <a:r>
              <a:rPr b="0" lang="ru-RU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 Бұларға осы талшықтардан тоқылған маталар жатады.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4</a:t>
            </a:r>
            <a:r>
              <a:rPr b="1" lang="ru-RU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. Қабыршақтар, лактар, бояулар </a:t>
            </a:r>
            <a:r>
              <a:rPr b="0" lang="ru-RU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және басқа қорғағыш, әсемдегіш жабындар (пленкалар).Бұл типтегі материалдардың тағы бір ерекшелігі — алдын ала пішін жасауға болмайды. Оларды қорғалатын заттың бетіне жұқа қабатпен жағып, қолма-қол пайдаланады.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Clr>
                <a:srgbClr val="4472c4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2" name="Рисунок 7" descr=""/>
          <p:cNvPicPr/>
          <p:nvPr/>
        </p:nvPicPr>
        <p:blipFill>
          <a:blip r:embed="rId3"/>
          <a:stretch/>
        </p:blipFill>
        <p:spPr>
          <a:xfrm>
            <a:off x="1312920" y="1523880"/>
            <a:ext cx="2624040" cy="1490760"/>
          </a:xfrm>
          <a:prstGeom prst="rect">
            <a:avLst/>
          </a:prstGeom>
          <a:ln w="0">
            <a:noFill/>
          </a:ln>
        </p:spPr>
      </p:pic>
      <p:pic>
        <p:nvPicPr>
          <p:cNvPr id="53" name="Рисунок 8" descr=""/>
          <p:cNvPicPr/>
          <p:nvPr/>
        </p:nvPicPr>
        <p:blipFill>
          <a:blip r:embed="rId4"/>
          <a:srcRect l="13980" t="16913" r="26945" b="16824"/>
          <a:stretch/>
        </p:blipFill>
        <p:spPr>
          <a:xfrm>
            <a:off x="7054920" y="1523880"/>
            <a:ext cx="2368440" cy="1430280"/>
          </a:xfrm>
          <a:prstGeom prst="rect">
            <a:avLst/>
          </a:prstGeom>
          <a:ln w="0">
            <a:noFill/>
          </a:ln>
        </p:spPr>
      </p:pic>
      <p:pic>
        <p:nvPicPr>
          <p:cNvPr id="54" name="Рисунок 9" descr=""/>
          <p:cNvPicPr/>
          <p:nvPr/>
        </p:nvPicPr>
        <p:blipFill>
          <a:blip r:embed="rId5"/>
          <a:stretch/>
        </p:blipFill>
        <p:spPr>
          <a:xfrm>
            <a:off x="6977160" y="4206960"/>
            <a:ext cx="2687400" cy="1682640"/>
          </a:xfrm>
          <a:prstGeom prst="rect">
            <a:avLst/>
          </a:prstGeom>
          <a:ln w="0">
            <a:noFill/>
          </a:ln>
        </p:spPr>
      </p:pic>
      <p:pic>
        <p:nvPicPr>
          <p:cNvPr id="55" name="Рисунок 10" descr=""/>
          <p:cNvPicPr/>
          <p:nvPr/>
        </p:nvPicPr>
        <p:blipFill>
          <a:blip r:embed="rId6"/>
          <a:srcRect l="0" t="7258" r="0" b="9656"/>
          <a:stretch/>
        </p:blipFill>
        <p:spPr>
          <a:xfrm>
            <a:off x="1273320" y="4255920"/>
            <a:ext cx="2624040" cy="1897200"/>
          </a:xfrm>
          <a:prstGeom prst="rect">
            <a:avLst/>
          </a:prstGeom>
          <a:ln w="0">
            <a:noFill/>
          </a:ln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Прямоугольник 3"/>
          <p:cNvSpPr/>
          <p:nvPr/>
        </p:nvSpPr>
        <p:spPr>
          <a:xfrm>
            <a:off x="6253200" y="739800"/>
            <a:ext cx="525924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1800" strike="noStrike" u="none">
                <a:solidFill>
                  <a:srgbClr val="000000"/>
                </a:solidFill>
                <a:uFillTx/>
                <a:latin typeface="Calibri"/>
                <a:ea typeface="Arial"/>
              </a:rPr>
              <a:t> 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7" name="Picture 2" descr=""/>
          <p:cNvPicPr/>
          <p:nvPr/>
        </p:nvPicPr>
        <p:blipFill>
          <a:blip r:embed="rId1"/>
          <a:stretch/>
        </p:blipFill>
        <p:spPr>
          <a:xfrm>
            <a:off x="460440" y="6621480"/>
            <a:ext cx="11557080" cy="4608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3" descr=""/>
          <p:cNvPicPr/>
          <p:nvPr/>
        </p:nvPicPr>
        <p:blipFill>
          <a:blip r:embed="rId2"/>
          <a:stretch/>
        </p:blipFill>
        <p:spPr>
          <a:xfrm>
            <a:off x="595440" y="6407280"/>
            <a:ext cx="11287080" cy="131760"/>
          </a:xfrm>
          <a:prstGeom prst="rect">
            <a:avLst/>
          </a:prstGeom>
          <a:ln w="0">
            <a:noFill/>
          </a:ln>
        </p:spPr>
      </p:pic>
      <p:sp>
        <p:nvSpPr>
          <p:cNvPr id="59" name="AutoShape 9"/>
          <p:cNvSpPr/>
          <p:nvPr/>
        </p:nvSpPr>
        <p:spPr>
          <a:xfrm>
            <a:off x="155520" y="-144360"/>
            <a:ext cx="30492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rmAutofit fontScale="70000" lnSpcReduction="19999"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0" name="Прямоугольник 3"/>
          <p:cNvSpPr/>
          <p:nvPr/>
        </p:nvSpPr>
        <p:spPr>
          <a:xfrm>
            <a:off x="0" y="139680"/>
            <a:ext cx="12192120" cy="74916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1" name="Прямоугольник 5"/>
          <p:cNvSpPr/>
          <p:nvPr/>
        </p:nvSpPr>
        <p:spPr>
          <a:xfrm>
            <a:off x="3048120" y="1720800"/>
            <a:ext cx="609588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18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 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2" name="Рисунок 4" descr=""/>
          <p:cNvPicPr/>
          <p:nvPr/>
        </p:nvPicPr>
        <p:blipFill>
          <a:blip r:embed="rId3"/>
          <a:stretch/>
        </p:blipFill>
        <p:spPr>
          <a:xfrm>
            <a:off x="6389640" y="4543560"/>
            <a:ext cx="2395440" cy="1793880"/>
          </a:xfrm>
          <a:prstGeom prst="rect">
            <a:avLst/>
          </a:prstGeom>
          <a:ln w="0">
            <a:noFill/>
          </a:ln>
        </p:spPr>
      </p:pic>
      <p:pic>
        <p:nvPicPr>
          <p:cNvPr id="63" name="Рисунок 7" descr=""/>
          <p:cNvPicPr/>
          <p:nvPr/>
        </p:nvPicPr>
        <p:blipFill>
          <a:blip r:embed="rId4"/>
          <a:stretch/>
        </p:blipFill>
        <p:spPr>
          <a:xfrm>
            <a:off x="692280" y="4600440"/>
            <a:ext cx="2355840" cy="1677960"/>
          </a:xfrm>
          <a:prstGeom prst="rect">
            <a:avLst/>
          </a:prstGeom>
          <a:ln w="0">
            <a:noFill/>
          </a:ln>
        </p:spPr>
      </p:pic>
      <p:pic>
        <p:nvPicPr>
          <p:cNvPr id="64" name="Рисунок 10" descr=""/>
          <p:cNvPicPr/>
          <p:nvPr/>
        </p:nvPicPr>
        <p:blipFill>
          <a:blip r:embed="rId5"/>
          <a:srcRect l="6962" t="0" r="0" b="28574"/>
          <a:stretch/>
        </p:blipFill>
        <p:spPr>
          <a:xfrm>
            <a:off x="3627360" y="4600440"/>
            <a:ext cx="2281320" cy="1677960"/>
          </a:xfrm>
          <a:prstGeom prst="rect">
            <a:avLst/>
          </a:prstGeom>
          <a:ln w="0">
            <a:noFill/>
          </a:ln>
        </p:spPr>
      </p:pic>
      <p:sp>
        <p:nvSpPr>
          <p:cNvPr id="65" name="TextBox 12"/>
          <p:cNvSpPr/>
          <p:nvPr/>
        </p:nvSpPr>
        <p:spPr>
          <a:xfrm>
            <a:off x="3894120" y="306360"/>
            <a:ext cx="4221360" cy="4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Полимердің қолданылуы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6" name="Прямоугольник 1"/>
          <p:cNvSpPr/>
          <p:nvPr/>
        </p:nvSpPr>
        <p:spPr>
          <a:xfrm>
            <a:off x="896760" y="1020600"/>
            <a:ext cx="10677600" cy="314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Қазіргі кезде полимерлер өндіру қарқынды дамуда. Машина жасау, радио және электротехника, құрылыс, сонымен катар кеме, авто, ұшақ, ракета жасау өндірісін, жеңіл  өнеркәсіпті, тұрмысты полимерсіз көзге  елестету мүмкін емес.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Полиэтилен — халық  шаруашылығында өте кең қолданылатын полимер. Ол жұқа пленка, су құбыры, химиялық аппарат бөліктерін, құты, стакан, тығын, тех. бұйымдар, т.б. дайындауда, ауыл шаруашылығында көкөніс пен жеміс өсіру ісінде қолданылады.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Қазақстанда Атырау қаласындағы химиялық зауыт түйіршікті полиэтилен өндіріп, еліміздің 200-дей кәсіпорнын шикізатпен қамтамасыз етуде.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7" name="Рисунок 2" descr=""/>
          <p:cNvPicPr/>
          <p:nvPr/>
        </p:nvPicPr>
        <p:blipFill>
          <a:blip r:embed="rId6"/>
          <a:srcRect l="5649" t="15074" r="3159" b="14618"/>
          <a:stretch/>
        </p:blipFill>
        <p:spPr>
          <a:xfrm>
            <a:off x="9342360" y="4435560"/>
            <a:ext cx="2449440" cy="1888920"/>
          </a:xfrm>
          <a:prstGeom prst="rect">
            <a:avLst/>
          </a:prstGeom>
          <a:ln w="0">
            <a:noFill/>
          </a:ln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" name=""/>
          <p:cNvGraphicFramePr/>
          <p:nvPr/>
        </p:nvGraphicFramePr>
        <p:xfrm>
          <a:off x="4784760" y="806400"/>
          <a:ext cx="7180200" cy="5905440"/>
        </p:xfrm>
        <a:graphic>
          <a:graphicData uri="http://schemas.openxmlformats.org/drawingml/2006/table">
            <a:tbl>
              <a:tblPr/>
              <a:tblGrid>
                <a:gridCol w="1787400"/>
                <a:gridCol w="2152800"/>
                <a:gridCol w="3240000"/>
              </a:tblGrid>
              <a:tr h="53316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Times New Roman"/>
                          <a:ea typeface="Calibri"/>
                        </a:rPr>
                        <a:t> 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Calibri"/>
                        </a:rPr>
                        <a:t>Полимер 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Calibri"/>
                        </a:rPr>
                        <a:t>Мономер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117432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Calibri"/>
                        </a:rPr>
                        <a:t>нәруыз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Calibri"/>
                        </a:rPr>
                        <a:t>Аминқышқылдары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Calibri"/>
                        </a:rPr>
                        <a:t>мысалдары: 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2400" strike="noStrike" u="sng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Calibri"/>
                        </a:rPr>
                        <a:t>фибрин, гормон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117432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Calibri"/>
                        </a:rPr>
                        <a:t>полиэстер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Calibri"/>
                        </a:rPr>
                        <a:t>Карбон қышқылдары мысалдары: 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2400" strike="noStrike" u="sng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Calibri"/>
                        </a:rPr>
                        <a:t>Капрон, нейлон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78300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Calibri"/>
                        </a:rPr>
                        <a:t>пластик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Calibri"/>
                        </a:rPr>
                        <a:t>Алкендер 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ru-RU" sz="2400" strike="noStrike" u="none">
                          <a:solidFill>
                            <a:srgbClr val="000000"/>
                          </a:solidFill>
                          <a:uFillTx/>
                          <a:latin typeface="Calibri"/>
                          <a:ea typeface="Calibri"/>
                        </a:rPr>
                        <a:t> </a:t>
                      </a:r>
                      <a:r>
                        <a:rPr b="0" lang="ru-RU" sz="24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Calibri"/>
                        </a:rPr>
                        <a:t>мысалдары: </a:t>
                      </a:r>
                      <a:r>
                        <a:rPr b="1" lang="ru-RU" sz="2400" strike="noStrike" u="sng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Calibri"/>
                        </a:rPr>
                        <a:t>этилен 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106524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Calibri"/>
                        </a:rPr>
                        <a:t>ДНҚ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Calibri"/>
                        </a:rPr>
                        <a:t>4 нуклеотид мысалдары: </a:t>
                      </a:r>
                      <a:r>
                        <a:rPr b="1" lang="kk-KZ" sz="2400" strike="noStrike" u="sng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Calibri"/>
                        </a:rPr>
                        <a:t>А.Г.Ц.Т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117432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Calibri"/>
                        </a:rPr>
                        <a:t>крахмал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Calibri"/>
                        </a:rPr>
                        <a:t>альфа –глюкоза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Calibri"/>
                        </a:rPr>
                        <a:t>мысалдары: 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2400" strike="noStrike" u="sng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Calibri"/>
                        </a:rPr>
                        <a:t>Крахмал</a:t>
                      </a:r>
                      <a:r>
                        <a:rPr b="1" lang="ru-RU" sz="2400" strike="noStrike" u="sng">
                          <a:solidFill>
                            <a:srgbClr val="4472c4"/>
                          </a:solidFill>
                          <a:uFillTx/>
                          <a:latin typeface="Calibri"/>
                          <a:ea typeface="Calibri"/>
                        </a:rPr>
                        <a:t>, </a:t>
                      </a:r>
                      <a:r>
                        <a:rPr b="1" lang="kk-KZ" sz="2400" strike="noStrike" u="sng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Calibri"/>
                        </a:rPr>
                        <a:t>Муреин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69" name="Рисунок 7" descr=""/>
          <p:cNvPicPr/>
          <p:nvPr/>
        </p:nvPicPr>
        <p:blipFill>
          <a:blip r:embed="rId1"/>
          <a:stretch/>
        </p:blipFill>
        <p:spPr>
          <a:xfrm>
            <a:off x="4784760" y="1328760"/>
            <a:ext cx="1787400" cy="1165320"/>
          </a:xfrm>
          <a:prstGeom prst="rect">
            <a:avLst/>
          </a:prstGeom>
          <a:ln w="0">
            <a:noFill/>
          </a:ln>
        </p:spPr>
      </p:pic>
      <p:pic>
        <p:nvPicPr>
          <p:cNvPr id="70" name="Рисунок 11" descr=""/>
          <p:cNvPicPr/>
          <p:nvPr/>
        </p:nvPicPr>
        <p:blipFill>
          <a:blip r:embed="rId2"/>
          <a:stretch/>
        </p:blipFill>
        <p:spPr>
          <a:xfrm>
            <a:off x="4853160" y="2577960"/>
            <a:ext cx="1652400" cy="1082880"/>
          </a:xfrm>
          <a:prstGeom prst="rect">
            <a:avLst/>
          </a:prstGeom>
          <a:ln w="0">
            <a:noFill/>
          </a:ln>
        </p:spPr>
      </p:pic>
      <p:pic>
        <p:nvPicPr>
          <p:cNvPr id="71" name="Рисунок 13" descr=""/>
          <p:cNvPicPr/>
          <p:nvPr/>
        </p:nvPicPr>
        <p:blipFill>
          <a:blip r:embed="rId3"/>
          <a:srcRect l="0" t="0" r="0" b="39024"/>
          <a:stretch/>
        </p:blipFill>
        <p:spPr>
          <a:xfrm>
            <a:off x="5005440" y="3699000"/>
            <a:ext cx="1487520" cy="704880"/>
          </a:xfrm>
          <a:prstGeom prst="rect">
            <a:avLst/>
          </a:prstGeom>
          <a:ln w="0">
            <a:noFill/>
          </a:ln>
        </p:spPr>
      </p:pic>
      <p:pic>
        <p:nvPicPr>
          <p:cNvPr id="72" name="Рисунок 15" descr=""/>
          <p:cNvPicPr/>
          <p:nvPr/>
        </p:nvPicPr>
        <p:blipFill>
          <a:blip r:embed="rId4"/>
          <a:stretch/>
        </p:blipFill>
        <p:spPr>
          <a:xfrm>
            <a:off x="4994280" y="4495680"/>
            <a:ext cx="1511280" cy="917640"/>
          </a:xfrm>
          <a:prstGeom prst="rect">
            <a:avLst/>
          </a:prstGeom>
          <a:ln w="0">
            <a:noFill/>
          </a:ln>
        </p:spPr>
      </p:pic>
      <p:pic>
        <p:nvPicPr>
          <p:cNvPr id="73" name="Рисунок 17" descr=""/>
          <p:cNvPicPr/>
          <p:nvPr/>
        </p:nvPicPr>
        <p:blipFill>
          <a:blip r:embed="rId5"/>
          <a:srcRect l="4132" t="0" r="1167" b="38040"/>
          <a:stretch/>
        </p:blipFill>
        <p:spPr>
          <a:xfrm>
            <a:off x="4950000" y="5452920"/>
            <a:ext cx="1457280" cy="684360"/>
          </a:xfrm>
          <a:prstGeom prst="rect">
            <a:avLst/>
          </a:prstGeom>
          <a:ln w="0">
            <a:noFill/>
          </a:ln>
        </p:spPr>
      </p:pic>
      <p:sp>
        <p:nvSpPr>
          <p:cNvPr id="74" name="Прямоугольник 2"/>
          <p:cNvSpPr/>
          <p:nvPr/>
        </p:nvSpPr>
        <p:spPr>
          <a:xfrm>
            <a:off x="0" y="115920"/>
            <a:ext cx="12192120" cy="58248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Полимер мысалдары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5" name="Рисунок 3" descr=""/>
          <p:cNvPicPr/>
          <p:nvPr/>
        </p:nvPicPr>
        <p:blipFill>
          <a:blip r:embed="rId6"/>
          <a:stretch/>
        </p:blipFill>
        <p:spPr>
          <a:xfrm>
            <a:off x="312840" y="1521000"/>
            <a:ext cx="3965400" cy="4117680"/>
          </a:xfrm>
          <a:prstGeom prst="rect">
            <a:avLst/>
          </a:prstGeom>
          <a:ln w="0">
            <a:noFill/>
          </a:ln>
        </p:spPr>
      </p:pic>
      <p:sp>
        <p:nvSpPr>
          <p:cNvPr id="76" name="Прямоугольник 4"/>
          <p:cNvSpPr/>
          <p:nvPr/>
        </p:nvSpPr>
        <p:spPr>
          <a:xfrm>
            <a:off x="42840" y="6051600"/>
            <a:ext cx="6095880" cy="42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100" strike="noStrike" u="sng">
                <a:solidFill>
                  <a:srgbClr val="0563c1"/>
                </a:solidFill>
                <a:uFillTx/>
                <a:latin typeface="Calibri"/>
                <a:ea typeface="Arial"/>
                <a:hlinkClick r:id="rId7"/>
              </a:rPr>
              <a:t>https://bilimland.kz/kk/subject/ximiya/11-synyp/polimerler?mid=ea0132f1-9ee4-11e9-a361-1f1ed251dcfe</a:t>
            </a:r>
            <a:endParaRPr b="0" lang="ru-RU" sz="11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1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Прямоугольник 3"/>
          <p:cNvSpPr/>
          <p:nvPr/>
        </p:nvSpPr>
        <p:spPr>
          <a:xfrm>
            <a:off x="0" y="189000"/>
            <a:ext cx="12192120" cy="64908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                                                                 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8" name="Picture 6" descr=""/>
          <p:cNvPicPr/>
          <p:nvPr/>
        </p:nvPicPr>
        <p:blipFill>
          <a:blip r:embed="rId1"/>
          <a:stretch/>
        </p:blipFill>
        <p:spPr>
          <a:xfrm>
            <a:off x="1679400" y="6284880"/>
            <a:ext cx="9309240" cy="115920"/>
          </a:xfrm>
          <a:prstGeom prst="rect">
            <a:avLst/>
          </a:prstGeom>
          <a:ln w="0">
            <a:noFill/>
          </a:ln>
        </p:spPr>
      </p:pic>
      <p:pic>
        <p:nvPicPr>
          <p:cNvPr id="79" name="Picture 7" descr=""/>
          <p:cNvPicPr/>
          <p:nvPr/>
        </p:nvPicPr>
        <p:blipFill>
          <a:blip r:embed="rId2"/>
          <a:stretch/>
        </p:blipFill>
        <p:spPr>
          <a:xfrm>
            <a:off x="1679400" y="6416640"/>
            <a:ext cx="9309240" cy="109440"/>
          </a:xfrm>
          <a:prstGeom prst="rect">
            <a:avLst/>
          </a:prstGeom>
          <a:ln w="0">
            <a:noFill/>
          </a:ln>
        </p:spPr>
      </p:pic>
      <p:sp>
        <p:nvSpPr>
          <p:cNvPr id="80" name="TextBox 10"/>
          <p:cNvSpPr/>
          <p:nvPr/>
        </p:nvSpPr>
        <p:spPr>
          <a:xfrm>
            <a:off x="4734000" y="290520"/>
            <a:ext cx="2724120" cy="4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Полимерлер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1" name="TextBox 11"/>
          <p:cNvSpPr/>
          <p:nvPr/>
        </p:nvSpPr>
        <p:spPr>
          <a:xfrm>
            <a:off x="2952000" y="1009800"/>
            <a:ext cx="2625480" cy="4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Ретті полимерлер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2" name="TextBox 14"/>
          <p:cNvSpPr/>
          <p:nvPr/>
        </p:nvSpPr>
        <p:spPr>
          <a:xfrm>
            <a:off x="6046920" y="1052640"/>
            <a:ext cx="3276360" cy="4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Ретсіз полимерлер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3" name="Прямоугольник 16"/>
          <p:cNvSpPr/>
          <p:nvPr/>
        </p:nvSpPr>
        <p:spPr>
          <a:xfrm>
            <a:off x="1771560" y="1878120"/>
            <a:ext cx="4091040" cy="82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Calibri"/>
              </a:rPr>
              <a:t> </a:t>
            </a:r>
            <a:br>
              <a:rPr sz="2400"/>
            </a:b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4" name=""/>
          <p:cNvSpPr txBox="1"/>
          <p:nvPr/>
        </p:nvSpPr>
        <p:spPr>
          <a:xfrm>
            <a:off x="1008000" y="1531800"/>
            <a:ext cx="5181840" cy="4353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4472c4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4472c4"/>
                </a:solidFill>
                <a:uFillTx/>
                <a:latin typeface="Calibri"/>
              </a:rPr>
              <a:t>Крахмал, целлюлоза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4472c4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4472c4"/>
                </a:solidFill>
                <a:uFillTx/>
                <a:latin typeface="Calibri"/>
              </a:rPr>
              <a:t>А-А-А-А-А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5" name=""/>
          <p:cNvSpPr txBox="1"/>
          <p:nvPr/>
        </p:nvSpPr>
        <p:spPr>
          <a:xfrm>
            <a:off x="5476680" y="1576080"/>
            <a:ext cx="5879880" cy="46990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0070c0"/>
                </a:solidFill>
                <a:uFillTx/>
                <a:latin typeface="Calibri"/>
              </a:rPr>
              <a:t>Нәруыздар, нуклеин қышқылдары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0070c0"/>
                </a:solidFill>
                <a:uFillTx/>
                <a:latin typeface="Calibri"/>
              </a:rPr>
              <a:t>А-Б-В-Б-А-В 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86" name="Рисунок 1" descr=""/>
          <p:cNvPicPr/>
          <p:nvPr/>
        </p:nvPicPr>
        <p:blipFill>
          <a:blip r:embed="rId3"/>
          <a:srcRect l="8299" t="28128" r="14966" b="57237"/>
          <a:stretch/>
        </p:blipFill>
        <p:spPr>
          <a:xfrm>
            <a:off x="5691240" y="2602080"/>
            <a:ext cx="5261040" cy="752400"/>
          </a:xfrm>
          <a:prstGeom prst="rect">
            <a:avLst/>
          </a:prstGeom>
          <a:ln w="0">
            <a:noFill/>
          </a:ln>
        </p:spPr>
      </p:pic>
      <p:pic>
        <p:nvPicPr>
          <p:cNvPr id="87" name="Рисунок 2" descr=""/>
          <p:cNvPicPr/>
          <p:nvPr/>
        </p:nvPicPr>
        <p:blipFill>
          <a:blip r:embed="rId4"/>
          <a:srcRect l="3470" t="70210" r="54186" b="0"/>
          <a:stretch/>
        </p:blipFill>
        <p:spPr>
          <a:xfrm>
            <a:off x="8083440" y="3495600"/>
            <a:ext cx="2905200" cy="573120"/>
          </a:xfrm>
          <a:prstGeom prst="rect">
            <a:avLst/>
          </a:prstGeom>
          <a:ln w="0">
            <a:noFill/>
          </a:ln>
        </p:spPr>
      </p:pic>
      <p:pic>
        <p:nvPicPr>
          <p:cNvPr id="88" name="Рисунок 15" descr=""/>
          <p:cNvPicPr/>
          <p:nvPr/>
        </p:nvPicPr>
        <p:blipFill>
          <a:blip r:embed="rId5"/>
          <a:srcRect l="59944" t="57743" r="7128" b="10442"/>
          <a:stretch/>
        </p:blipFill>
        <p:spPr>
          <a:xfrm>
            <a:off x="1146240" y="2470320"/>
            <a:ext cx="2671560" cy="699840"/>
          </a:xfrm>
          <a:prstGeom prst="rect">
            <a:avLst/>
          </a:prstGeom>
          <a:ln w="0">
            <a:noFill/>
          </a:ln>
        </p:spPr>
      </p:pic>
      <p:pic>
        <p:nvPicPr>
          <p:cNvPr id="89" name="Рисунок 1" descr=""/>
          <p:cNvPicPr/>
          <p:nvPr/>
        </p:nvPicPr>
        <p:blipFill>
          <a:blip r:embed="rId6"/>
          <a:stretch/>
        </p:blipFill>
        <p:spPr>
          <a:xfrm>
            <a:off x="1117440" y="3576600"/>
            <a:ext cx="4732560" cy="2608200"/>
          </a:xfrm>
          <a:prstGeom prst="rect">
            <a:avLst/>
          </a:prstGeom>
          <a:ln w="0">
            <a:noFill/>
          </a:ln>
        </p:spPr>
      </p:pic>
    </p:spTree>
  </p:cSld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10008</TotalTime>
  <Application>LibreOffice/24.8.2.1$MacOSX_AARCH64 LibreOffice_project/0f794b6e29741098670a3b95d60478a65d05ef13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2020-03-31T19:00:45Z</dcterms:created>
  <dc:creator>Admin</dc:creator>
  <dc:description/>
  <dc:language>ru-RU</dc:language>
  <cp:lastModifiedBy>Huawei</cp:lastModifiedBy>
  <dcterms:modified xsi:type="dcterms:W3CDTF">2024-10-31T19:37:33Z</dcterms:modified>
  <cp:revision>638</cp:revision>
  <dc:subject/>
  <dc:title>Презентация PowerPoint</dc:title>
</cp:coreProperties>
</file>