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media/image1.png" ContentType="image/png"/>
  <Override PartName="/ppt/media/image33.png" ContentType="image/png"/>
  <Override PartName="/ppt/media/image6.png" ContentType="image/png"/>
  <Override PartName="/ppt/media/image38.png" ContentType="image/png"/>
  <Override PartName="/ppt/media/image14.png" ContentType="image/png"/>
  <Override PartName="/ppt/media/image4.png" ContentType="image/png"/>
  <Override PartName="/ppt/media/image36.png" ContentType="image/png"/>
  <Override PartName="/ppt/media/image12.png" ContentType="image/png"/>
  <Override PartName="/ppt/media/image5.png" ContentType="image/png"/>
  <Override PartName="/ppt/media/image37.png" ContentType="image/png"/>
  <Override PartName="/ppt/media/image13.png" ContentType="image/png"/>
  <Override PartName="/ppt/media/image7.png" ContentType="image/png"/>
  <Override PartName="/ppt/media/image39.png" ContentType="image/png"/>
  <Override PartName="/ppt/media/image15.png" ContentType="image/png"/>
  <Override PartName="/ppt/media/image3.jpeg" ContentType="image/jpeg"/>
  <Override PartName="/ppt/media/image28.png" ContentType="image/png"/>
  <Override PartName="/ppt/media/image10.png" ContentType="image/png"/>
  <Override PartName="/ppt/media/image17.png" ContentType="image/png"/>
  <Override PartName="/ppt/media/image11.png" ContentType="image/png"/>
  <Override PartName="/ppt/media/image2.jpeg" ContentType="image/jpeg"/>
  <Override PartName="/ppt/media/image18.png" ContentType="image/png"/>
  <Override PartName="/ppt/media/image9.png" ContentType="image/png"/>
  <Override PartName="/ppt/media/image16.jpeg" ContentType="image/jpeg"/>
  <Override PartName="/ppt/media/image21.png" ContentType="image/png"/>
  <Override PartName="/ppt/media/image8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40.png" ContentType="image/png"/>
  <Override PartName="/ppt/media/image24.jpeg" ContentType="image/jpeg"/>
  <Override PartName="/ppt/media/image27.png" ContentType="image/png"/>
  <Override PartName="/ppt/media/image30.png" ContentType="image/png"/>
  <Override PartName="/ppt/media/image25.png" ContentType="image/png"/>
  <Override PartName="/ppt/media/image31.png" ContentType="image/png"/>
  <Override PartName="/ppt/media/image41.png" ContentType="image/png"/>
  <Override PartName="/ppt/media/image26.png" ContentType="image/png"/>
  <Override PartName="/ppt/media/image32.png" ContentType="image/png"/>
  <Override PartName="/ppt/media/image19.png" ContentType="image/png"/>
  <Override PartName="/ppt/media/image34.png" ContentType="image/png"/>
  <Override PartName="/ppt/media/image29.png" ContentType="image/png"/>
  <Override PartName="/ppt/media/image35.png" ContentType="image/png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notesSlides/_rels/notesSlide8.xml.rels" ContentType="application/vnd.openxmlformats-package.relationships+xml"/>
  <Override PartName="/ppt/notesSlides/_rels/notesSlide3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 idx="4"/>
          </p:nvPr>
        </p:nvSpPr>
        <p:spPr>
          <a:xfrm>
            <a:off x="388440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Img"/>
          </p:nvPr>
        </p:nvSpPr>
        <p:spPr>
          <a:xfrm>
            <a:off x="380880" y="685440"/>
            <a:ext cx="6096240" cy="34290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Click to edit the notes format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ftr" idx="5"/>
          </p:nvPr>
        </p:nvSpPr>
        <p:spPr>
          <a:xfrm>
            <a:off x="-3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sldNum" idx="6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4793EBF-6F52-438D-BCC3-142D8E4C30DA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6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4E4632B-F976-49B4-B7E7-AD0F62EE604C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9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F3D6561F-9A10-4C14-A570-078576C9EBDA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2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4F329DFB-67BA-4AB0-B6E2-4B706B94B397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5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BD40C25-6C28-4878-BF9B-4D27AE5FDFDB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8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7C13348-C719-48C4-B938-AE9781AFB00C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1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75BCD33-9110-4665-93BF-04C4A5EDD2C8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D631AC-AD71-43D3-AB57-17D1ADD6DB2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09260AC-6881-4D3D-A6BF-F74FDD856873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hyperlink" Target="https://bilimland.kz/upload/content/lesson/12639/media/7190147113ca8a3e64556fadb962223f/content/script_00007/media/uc_b5_l017_09_01ss.mp4" TargetMode="External"/><Relationship Id="rId12" Type="http://schemas.openxmlformats.org/officeDocument/2006/relationships/hyperlink" Target="https://bilimland.kz/upload/content/lesson/12639/media/7190147113ca8a3e64556fadb962223f/content/script_00007/media/uc_b5_l017_09_02ss.mp4" TargetMode="Externa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1.png"/><Relationship Id="rId1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"/>
          <p:cNvSpPr/>
          <p:nvPr/>
        </p:nvSpPr>
        <p:spPr>
          <a:xfrm>
            <a:off x="3193920" y="3218040"/>
            <a:ext cx="609624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" name="Google Shape;78;p1"/>
          <p:cNvCxnSpPr/>
          <p:nvPr/>
        </p:nvCxnSpPr>
        <p:spPr>
          <a:xfrm flipV="1">
            <a:off x="1785960" y="6075000"/>
            <a:ext cx="9300240" cy="6912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cxnSp>
        <p:nvCxnSpPr>
          <p:cNvPr id="14" name="Google Shape;77;p1"/>
          <p:cNvCxnSpPr/>
          <p:nvPr/>
        </p:nvCxnSpPr>
        <p:spPr>
          <a:xfrm flipV="1">
            <a:off x="1785960" y="5935680"/>
            <a:ext cx="9300240" cy="766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sp>
        <p:nvSpPr>
          <p:cNvPr id="15" name="Прямоугольник 1"/>
          <p:cNvSpPr/>
          <p:nvPr/>
        </p:nvSpPr>
        <p:spPr>
          <a:xfrm>
            <a:off x="380880" y="2521080"/>
            <a:ext cx="11330280" cy="265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ірі ағзалардың көп түрлілігі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800"/>
            </a:br>
            <a:r>
              <a:rPr b="1" lang="ru-RU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</a:t>
            </a: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Та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қырып: «Даражарнақты және қосжарнақты өсімдіктер кластарының белгілерін зерттеу»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8</a:t>
            </a:r>
            <a:r>
              <a:rPr b="1" lang="kk-KZ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сынып биология</a:t>
            </a: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Прямоугольник 3"/>
          <p:cNvSpPr/>
          <p:nvPr/>
        </p:nvSpPr>
        <p:spPr>
          <a:xfrm>
            <a:off x="0" y="144360"/>
            <a:ext cx="12192120" cy="9874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15000"/>
              </a:lnSpc>
              <a:spcAft>
                <a:spcPts val="100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1-тапсырма. Бидай және үрмебұршақ тұқымжарнағының негізгі белгілерін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15000"/>
              </a:lnSpc>
              <a:spcAft>
                <a:spcPts val="100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салыстырыңыз.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3" name="TextBox 7"/>
          <p:cNvSpPr/>
          <p:nvPr/>
        </p:nvSpPr>
        <p:spPr>
          <a:xfrm>
            <a:off x="1374840" y="1095480"/>
            <a:ext cx="5493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1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4" name="TextBox 8"/>
          <p:cNvSpPr/>
          <p:nvPr/>
        </p:nvSpPr>
        <p:spPr>
          <a:xfrm>
            <a:off x="1374840" y="1295280"/>
            <a:ext cx="1117440" cy="253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2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5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6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5" name="TextBox 9"/>
          <p:cNvSpPr/>
          <p:nvPr/>
        </p:nvSpPr>
        <p:spPr>
          <a:xfrm>
            <a:off x="6270480" y="1332000"/>
            <a:ext cx="239760" cy="22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1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2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3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4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5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6" name="Прямоугольник 10"/>
          <p:cNvSpPr/>
          <p:nvPr/>
        </p:nvSpPr>
        <p:spPr>
          <a:xfrm>
            <a:off x="1924200" y="3745080"/>
            <a:ext cx="2733480" cy="22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Даражарнақты: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1- жемісқап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2- эндосперм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3- тұқымжарнағы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4- бүршікше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5- сабақша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6- тамырша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7" name="TextBox 11"/>
          <p:cNvSpPr/>
          <p:nvPr/>
        </p:nvSpPr>
        <p:spPr>
          <a:xfrm>
            <a:off x="6129360" y="3749760"/>
            <a:ext cx="4651200" cy="192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Қосжарнақты: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1- алғашқы бүршікше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2- алғашқы сабақша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3- алғашқы тамырша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4- тұқым жарнағы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5- тұқым қабығы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8" name="Рисунок 2" descr="қосжарнақты тұқым: 9 тыс изображений найдено в Яндекс.Картинках — Яндекс.Браузер"/>
          <p:cNvPicPr/>
          <p:nvPr/>
        </p:nvPicPr>
        <p:blipFill>
          <a:blip r:embed="rId1"/>
          <a:srcRect l="33127" t="23837" r="40391" b="27331"/>
          <a:stretch/>
        </p:blipFill>
        <p:spPr>
          <a:xfrm>
            <a:off x="6510240" y="1103400"/>
            <a:ext cx="3272040" cy="2630520"/>
          </a:xfrm>
          <a:prstGeom prst="rect">
            <a:avLst/>
          </a:prstGeom>
          <a:ln w="0">
            <a:noFill/>
          </a:ln>
        </p:spPr>
      </p:pic>
      <p:pic>
        <p:nvPicPr>
          <p:cNvPr id="109" name="Рисунок 4" descr="қосжарнақты тұқым: 9 тыс изображений найдено в Яндекс.Картинках — Яндекс.Браузер"/>
          <p:cNvPicPr/>
          <p:nvPr/>
        </p:nvPicPr>
        <p:blipFill>
          <a:blip r:embed="rId2"/>
          <a:srcRect l="31876" t="14605" r="45861" b="25875"/>
          <a:stretch/>
        </p:blipFill>
        <p:spPr>
          <a:xfrm>
            <a:off x="1681200" y="1131840"/>
            <a:ext cx="2028960" cy="264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2"/>
          <p:cNvSpPr/>
          <p:nvPr/>
        </p:nvSpPr>
        <p:spPr>
          <a:xfrm>
            <a:off x="0" y="276120"/>
            <a:ext cx="12192120" cy="8859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</a:t>
            </a:r>
            <a:r>
              <a:rPr b="0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Бекіту.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Даражарнақты және қосжарнақты өсімдіктердің негізгі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                                            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белгілерін салыст</a:t>
            </a:r>
            <a:r>
              <a:rPr b="0" lang="ru-RU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1" name="Рисунок 4" descr=""/>
          <p:cNvPicPr/>
          <p:nvPr/>
        </p:nvPicPr>
        <p:blipFill>
          <a:blip r:embed="rId1"/>
          <a:stretch/>
        </p:blipFill>
        <p:spPr>
          <a:xfrm>
            <a:off x="1366920" y="1392120"/>
            <a:ext cx="2638440" cy="203544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5" descr=""/>
          <p:cNvPicPr/>
          <p:nvPr/>
        </p:nvPicPr>
        <p:blipFill>
          <a:blip r:embed="rId2"/>
          <a:stretch/>
        </p:blipFill>
        <p:spPr>
          <a:xfrm>
            <a:off x="4776840" y="1398600"/>
            <a:ext cx="2638440" cy="2028960"/>
          </a:xfrm>
          <a:prstGeom prst="rect">
            <a:avLst/>
          </a:prstGeom>
          <a:ln w="0">
            <a:noFill/>
          </a:ln>
        </p:spPr>
      </p:pic>
      <p:sp>
        <p:nvSpPr>
          <p:cNvPr id="113" name="Прямоугольник 6"/>
          <p:cNvSpPr/>
          <p:nvPr/>
        </p:nvSpPr>
        <p:spPr>
          <a:xfrm>
            <a:off x="7858080" y="1392120"/>
            <a:ext cx="3414600" cy="283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</a:t>
            </a: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бір тұқым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В) тостағанша жапырақ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С) жапырақтың  параллель жүйкеленуі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D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 Екі тұқымжарнақ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E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 кіндік  тамыр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Times New Roman"/>
              <a:buAutoNum type="alphaUcParenR" startAt="7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шашақ тамыр  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H)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күрделі-саусақты жапырақ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4" name="Прямоугольник 7"/>
          <p:cNvSpPr/>
          <p:nvPr/>
        </p:nvSpPr>
        <p:spPr>
          <a:xfrm>
            <a:off x="1360440" y="3427560"/>
            <a:ext cx="578484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Даражарнақты                            Қосжарнақты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5" name="Прямоугольник 8"/>
          <p:cNvSpPr/>
          <p:nvPr/>
        </p:nvSpPr>
        <p:spPr>
          <a:xfrm>
            <a:off x="1360440" y="4764240"/>
            <a:ext cx="9912240" cy="131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Даражарнақты және қосжарнақты өсімдіктердің негізгі белгілерін    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                                                               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салыстырады.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6" name="Рисунок 1" descr=""/>
          <p:cNvPicPr/>
          <p:nvPr/>
        </p:nvPicPr>
        <p:blipFill>
          <a:blip r:embed="rId3"/>
          <a:stretch/>
        </p:blipFill>
        <p:spPr>
          <a:xfrm>
            <a:off x="1508040" y="6489720"/>
            <a:ext cx="9328320" cy="14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Прямоугольник 1"/>
          <p:cNvSpPr/>
          <p:nvPr/>
        </p:nvSpPr>
        <p:spPr>
          <a:xfrm>
            <a:off x="0" y="247680"/>
            <a:ext cx="12192120" cy="8380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Бекіту. Даражарнақты және қосжарнақты өсімдіктердің негізгі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                                            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белгілерін салыстырыңыз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8" name="Прямоугольник 5"/>
          <p:cNvSpPr/>
          <p:nvPr/>
        </p:nvSpPr>
        <p:spPr>
          <a:xfrm>
            <a:off x="7581960" y="1362240"/>
            <a:ext cx="3859200" cy="466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</a:t>
            </a: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бір тұқым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В) тостағанша жапырақ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С) жапырақтың  параллель жүйкеленуі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D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 Екі тұқымжарнақ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E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 кіндік  тамыр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Times New Roman"/>
              <a:buAutoNum type="alphaUcParenR" startAt="7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шашақ тамыр  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H)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күрделі-саусақты жапырақ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            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9" name="Рисунок 2" descr=""/>
          <p:cNvPicPr/>
          <p:nvPr/>
        </p:nvPicPr>
        <p:blipFill>
          <a:blip r:embed="rId1"/>
          <a:stretch/>
        </p:blipFill>
        <p:spPr>
          <a:xfrm>
            <a:off x="901800" y="1060560"/>
            <a:ext cx="2639880" cy="203652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3" descr=""/>
          <p:cNvPicPr/>
          <p:nvPr/>
        </p:nvPicPr>
        <p:blipFill>
          <a:blip r:embed="rId2"/>
          <a:stretch/>
        </p:blipFill>
        <p:spPr>
          <a:xfrm>
            <a:off x="4449600" y="1066680"/>
            <a:ext cx="2640240" cy="2030400"/>
          </a:xfrm>
          <a:prstGeom prst="rect">
            <a:avLst/>
          </a:prstGeom>
          <a:ln w="0">
            <a:noFill/>
          </a:ln>
        </p:spPr>
      </p:pic>
      <p:sp>
        <p:nvSpPr>
          <p:cNvPr id="121" name="TextBox 10"/>
          <p:cNvSpPr/>
          <p:nvPr/>
        </p:nvSpPr>
        <p:spPr>
          <a:xfrm>
            <a:off x="895320" y="3162240"/>
            <a:ext cx="2685960" cy="192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Даражарнақты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</a:t>
            </a: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бір тұқым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С) жапырақтың  параллель жүйкеленуі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G)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шашақ тамыр  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2" name="TextBox 11"/>
          <p:cNvSpPr/>
          <p:nvPr/>
        </p:nvSpPr>
        <p:spPr>
          <a:xfrm>
            <a:off x="4294080" y="3267000"/>
            <a:ext cx="3287880" cy="22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Қосжарнақты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В) тостағанша жапырақ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D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 Екі тұқымжарнақ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H)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күрделі-саусақты жапырақ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3" name="Рисунок 2" descr=""/>
          <p:cNvPicPr/>
          <p:nvPr/>
        </p:nvPicPr>
        <p:blipFill>
          <a:blip r:embed="rId3"/>
          <a:stretch/>
        </p:blipFill>
        <p:spPr>
          <a:xfrm>
            <a:off x="1432080" y="6249960"/>
            <a:ext cx="9327960" cy="22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 txBox="1"/>
          <p:nvPr/>
        </p:nvSpPr>
        <p:spPr>
          <a:xfrm>
            <a:off x="1182240" y="3456000"/>
            <a:ext cx="10091880" cy="1108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</a:t>
            </a: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ағалау критерийлері: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Даражарнақты және қосжарнақты өсімдіктердің негізгі белгілерін ажыратады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Прямоугольник 3"/>
          <p:cNvSpPr/>
          <p:nvPr/>
        </p:nvSpPr>
        <p:spPr>
          <a:xfrm>
            <a:off x="0" y="152280"/>
            <a:ext cx="12192120" cy="768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8.1.1.3 даражарнақты және қосжарнақты өсімдіктердің негізгі белгілеріне қарай ажырату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Рисунок 1" descr=""/>
          <p:cNvPicPr/>
          <p:nvPr/>
        </p:nvPicPr>
        <p:blipFill>
          <a:blip r:embed="rId1"/>
          <a:stretch/>
        </p:blipFill>
        <p:spPr>
          <a:xfrm>
            <a:off x="1617840" y="6216480"/>
            <a:ext cx="9327960" cy="14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8"/>
          <p:cNvSpPr/>
          <p:nvPr/>
        </p:nvSpPr>
        <p:spPr>
          <a:xfrm>
            <a:off x="6572160" y="1720800"/>
            <a:ext cx="51627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Aft>
                <a:spcPts val="52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Прямоугольник 14"/>
          <p:cNvSpPr/>
          <p:nvPr/>
        </p:nvSpPr>
        <p:spPr>
          <a:xfrm>
            <a:off x="0" y="179280"/>
            <a:ext cx="12192120" cy="8478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Даражарнақты  және қосжарнақты өсімдіктер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66720" y="1331640"/>
            <a:ext cx="4516560" cy="1160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                                   </a:t>
            </a:r>
            <a:br>
              <a:rPr sz="2000"/>
            </a:b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Даражарнақты өсімдіктердің тұқымжарнағында, бір тұқым жарнағы.</a:t>
            </a:r>
            <a:br>
              <a:rPr sz="2000"/>
            </a:br>
            <a:br>
              <a:rPr sz="2000"/>
            </a:br>
            <a:endParaRPr b="0" lang="ru-RU" sz="20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2" name="Прямоугольник 4"/>
          <p:cNvSpPr/>
          <p:nvPr/>
        </p:nvSpPr>
        <p:spPr>
          <a:xfrm>
            <a:off x="6014880" y="1285920"/>
            <a:ext cx="533592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Қосжарнақты өсімдіктердің тұқымында екі тұқымжарнағы бар.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Прямоугольник 11"/>
          <p:cNvSpPr/>
          <p:nvPr/>
        </p:nvSpPr>
        <p:spPr>
          <a:xfrm>
            <a:off x="6197760" y="5595840"/>
            <a:ext cx="153972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алма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Прямоугольник 13"/>
          <p:cNvSpPr/>
          <p:nvPr/>
        </p:nvSpPr>
        <p:spPr>
          <a:xfrm>
            <a:off x="605880" y="5346720"/>
            <a:ext cx="139968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Сарымсақ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5" name="Рисунок 16" descr=""/>
          <p:cNvPicPr/>
          <p:nvPr/>
        </p:nvPicPr>
        <p:blipFill>
          <a:blip r:embed="rId1"/>
          <a:stretch/>
        </p:blipFill>
        <p:spPr>
          <a:xfrm>
            <a:off x="596880" y="4254480"/>
            <a:ext cx="1322280" cy="1120680"/>
          </a:xfrm>
          <a:prstGeom prst="rect">
            <a:avLst/>
          </a:prstGeom>
          <a:ln w="0">
            <a:noFill/>
          </a:ln>
        </p:spPr>
      </p:pic>
      <p:pic>
        <p:nvPicPr>
          <p:cNvPr id="26" name="Рисунок 19" descr=""/>
          <p:cNvPicPr/>
          <p:nvPr/>
        </p:nvPicPr>
        <p:blipFill>
          <a:blip r:embed="rId2"/>
          <a:stretch/>
        </p:blipFill>
        <p:spPr>
          <a:xfrm>
            <a:off x="6291360" y="4406760"/>
            <a:ext cx="1350720" cy="1212840"/>
          </a:xfrm>
          <a:prstGeom prst="rect">
            <a:avLst/>
          </a:prstGeom>
          <a:ln w="0">
            <a:noFill/>
          </a:ln>
        </p:spPr>
      </p:pic>
      <p:pic>
        <p:nvPicPr>
          <p:cNvPr id="27" name="Picture 15" descr=""/>
          <p:cNvPicPr/>
          <p:nvPr/>
        </p:nvPicPr>
        <p:blipFill>
          <a:blip r:embed="rId3"/>
          <a:stretch/>
        </p:blipFill>
        <p:spPr>
          <a:xfrm>
            <a:off x="8128080" y="4394160"/>
            <a:ext cx="1474560" cy="1166760"/>
          </a:xfrm>
          <a:prstGeom prst="rect">
            <a:avLst/>
          </a:prstGeom>
          <a:ln w="0">
            <a:noFill/>
          </a:ln>
        </p:spPr>
      </p:pic>
      <p:pic>
        <p:nvPicPr>
          <p:cNvPr id="28" name="Picture 16" descr=""/>
          <p:cNvPicPr/>
          <p:nvPr/>
        </p:nvPicPr>
        <p:blipFill>
          <a:blip r:embed="rId4"/>
          <a:stretch/>
        </p:blipFill>
        <p:spPr>
          <a:xfrm>
            <a:off x="8150400" y="2598840"/>
            <a:ext cx="1573200" cy="125244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17" descr=""/>
          <p:cNvPicPr/>
          <p:nvPr/>
        </p:nvPicPr>
        <p:blipFill>
          <a:blip r:embed="rId5"/>
          <a:srcRect l="3446" t="0" r="0" b="0"/>
          <a:stretch/>
        </p:blipFill>
        <p:spPr>
          <a:xfrm>
            <a:off x="6246720" y="2673360"/>
            <a:ext cx="1490760" cy="125100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18" descr=""/>
          <p:cNvPicPr/>
          <p:nvPr/>
        </p:nvPicPr>
        <p:blipFill>
          <a:blip r:embed="rId6"/>
          <a:stretch/>
        </p:blipFill>
        <p:spPr>
          <a:xfrm>
            <a:off x="10136160" y="2598840"/>
            <a:ext cx="1650960" cy="1239840"/>
          </a:xfrm>
          <a:prstGeom prst="rect">
            <a:avLst/>
          </a:prstGeom>
          <a:ln w="0">
            <a:noFill/>
          </a:ln>
        </p:spPr>
      </p:pic>
      <p:pic>
        <p:nvPicPr>
          <p:cNvPr id="31" name="Picture 19" descr=""/>
          <p:cNvPicPr/>
          <p:nvPr/>
        </p:nvPicPr>
        <p:blipFill>
          <a:blip r:embed="rId7"/>
          <a:stretch/>
        </p:blipFill>
        <p:spPr>
          <a:xfrm>
            <a:off x="527040" y="2678040"/>
            <a:ext cx="1697040" cy="1246320"/>
          </a:xfrm>
          <a:prstGeom prst="rect">
            <a:avLst/>
          </a:prstGeom>
          <a:ln w="0">
            <a:noFill/>
          </a:ln>
        </p:spPr>
      </p:pic>
      <p:pic>
        <p:nvPicPr>
          <p:cNvPr id="32" name="Picture 20" descr=""/>
          <p:cNvPicPr/>
          <p:nvPr/>
        </p:nvPicPr>
        <p:blipFill>
          <a:blip r:embed="rId8"/>
          <a:srcRect l="0" t="0" r="0" b="16581"/>
          <a:stretch/>
        </p:blipFill>
        <p:spPr>
          <a:xfrm>
            <a:off x="2395440" y="2673360"/>
            <a:ext cx="1797120" cy="1303200"/>
          </a:xfrm>
          <a:prstGeom prst="rect">
            <a:avLst/>
          </a:prstGeom>
          <a:ln w="0">
            <a:noFill/>
          </a:ln>
        </p:spPr>
      </p:pic>
      <p:pic>
        <p:nvPicPr>
          <p:cNvPr id="33" name="Picture 21" descr=""/>
          <p:cNvPicPr/>
          <p:nvPr/>
        </p:nvPicPr>
        <p:blipFill>
          <a:blip r:embed="rId9"/>
          <a:stretch/>
        </p:blipFill>
        <p:spPr>
          <a:xfrm>
            <a:off x="4387680" y="2673360"/>
            <a:ext cx="1198800" cy="1320840"/>
          </a:xfrm>
          <a:prstGeom prst="rect">
            <a:avLst/>
          </a:prstGeom>
          <a:ln w="0">
            <a:noFill/>
          </a:ln>
        </p:spPr>
      </p:pic>
      <p:pic>
        <p:nvPicPr>
          <p:cNvPr id="34" name="Picture 22" descr=""/>
          <p:cNvPicPr/>
          <p:nvPr/>
        </p:nvPicPr>
        <p:blipFill>
          <a:blip r:embed="rId10"/>
          <a:stretch/>
        </p:blipFill>
        <p:spPr>
          <a:xfrm>
            <a:off x="2322360" y="4394160"/>
            <a:ext cx="1609920" cy="1141560"/>
          </a:xfrm>
          <a:prstGeom prst="rect">
            <a:avLst/>
          </a:prstGeom>
          <a:ln w="0">
            <a:noFill/>
          </a:ln>
        </p:spPr>
      </p:pic>
      <p:sp>
        <p:nvSpPr>
          <p:cNvPr id="35" name="Прямоугольник 1"/>
          <p:cNvSpPr/>
          <p:nvPr/>
        </p:nvSpPr>
        <p:spPr>
          <a:xfrm>
            <a:off x="764280" y="4032360"/>
            <a:ext cx="108288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лалагүл,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6" name="Прямоугольник 2"/>
          <p:cNvSpPr/>
          <p:nvPr/>
        </p:nvSpPr>
        <p:spPr>
          <a:xfrm>
            <a:off x="2493000" y="4032360"/>
            <a:ext cx="128628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қызғалдақ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Прямоугольник 3"/>
          <p:cNvSpPr/>
          <p:nvPr/>
        </p:nvSpPr>
        <p:spPr>
          <a:xfrm>
            <a:off x="4133880" y="4030560"/>
            <a:ext cx="164772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құртқашаш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8" name="Прямоугольник 4"/>
          <p:cNvSpPr/>
          <p:nvPr/>
        </p:nvSpPr>
        <p:spPr>
          <a:xfrm>
            <a:off x="6176880" y="3994200"/>
            <a:ext cx="568332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Үрмебұршақ            жержаңғақ          грек жаңғағы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9" name="Прямоугольник 5"/>
          <p:cNvSpPr/>
          <p:nvPr/>
        </p:nvSpPr>
        <p:spPr>
          <a:xfrm>
            <a:off x="8345880" y="5619600"/>
            <a:ext cx="17013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қарбыз-қауын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0" name="Прямоугольник 4"/>
          <p:cNvSpPr/>
          <p:nvPr/>
        </p:nvSpPr>
        <p:spPr>
          <a:xfrm>
            <a:off x="276120" y="5943600"/>
            <a:ext cx="56278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11"/>
              </a:rPr>
              <a:t>https://bilimland.kz/upload/content/lesson/12639/media/7190147113ca8a3e64556fadb962223f/content/script_00007/media/uc_b5_l017_09_01ss.mp4</a:t>
            </a: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1" name="Прямоугольник 5"/>
          <p:cNvSpPr/>
          <p:nvPr/>
        </p:nvSpPr>
        <p:spPr>
          <a:xfrm>
            <a:off x="6170760" y="5943600"/>
            <a:ext cx="60958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12"/>
              </a:rPr>
              <a:t>https://bilimland.kz/upload/content/lesson/12639/media/7190147113ca8a3e64556fadb962223f/content/script_00007/media/uc_b5_l017_09_02ss.mp4</a:t>
            </a: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2" name="uc_b5_l017_09_02ss.mp4" descr=""/>
          <p:cNvPicPr/>
          <p:nvPr/>
        </p:nvPicPr>
        <p:blipFill>
          <a:blip r:embed="rId13"/>
          <a:stretch/>
        </p:blipFill>
        <p:spPr>
          <a:xfrm>
            <a:off x="10344240" y="4438800"/>
            <a:ext cx="1442880" cy="1096920"/>
          </a:xfrm>
          <a:prstGeom prst="rect">
            <a:avLst/>
          </a:prstGeom>
          <a:ln w="0">
            <a:noFill/>
          </a:ln>
        </p:spPr>
      </p:pic>
      <p:pic>
        <p:nvPicPr>
          <p:cNvPr id="43" name="uc_b5_l017_09_01ss.mp4" descr=""/>
          <p:cNvPicPr/>
          <p:nvPr/>
        </p:nvPicPr>
        <p:blipFill>
          <a:blip r:embed="rId14"/>
          <a:stretch/>
        </p:blipFill>
        <p:spPr>
          <a:xfrm>
            <a:off x="4329000" y="4489560"/>
            <a:ext cx="1187640" cy="1106280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4" descr=""/>
          <p:cNvPicPr/>
          <p:nvPr/>
        </p:nvPicPr>
        <p:blipFill>
          <a:blip r:embed="rId15"/>
          <a:stretch/>
        </p:blipFill>
        <p:spPr>
          <a:xfrm>
            <a:off x="1373040" y="6622920"/>
            <a:ext cx="9328320" cy="10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evt="onClick">
                    <p:tgtEl>
                      <p:spTgt spid="42"/>
                    </p:tgtEl>
                  </p:cond>
                </p:stCondLst>
                <p:childTnLst>
                  <p:par>
                    <p:cTn id="3" nodeType="clickEffect" fill="hold">
                      <p:stCondLst>
                        <p:cond evt="onClick">
                          <p:tgtEl>
                            <p:spTgt spid="42"/>
                          </p:tgtEl>
                        </p:cond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evt="onClick">
                    <p:tgtEl>
                      <p:spTgt spid="43"/>
                    </p:tgtEl>
                  </p:cond>
                </p:stCondLst>
                <p:childTnLst>
                  <p:par>
                    <p:cTn id="8" nodeType="clickEffect" fill="hold">
                      <p:stCondLst>
                        <p:cond evt="onClick">
                          <p:tgtEl>
                            <p:spTgt spid="43"/>
                          </p:tgtEl>
                        </p:cond>
                      </p:stCondLst>
                      <p:childTnLst>
                        <p:par>
                          <p:cTn id="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5" descr=""/>
          <p:cNvPicPr/>
          <p:nvPr/>
        </p:nvPicPr>
        <p:blipFill>
          <a:blip r:embed="rId1"/>
          <a:stretch/>
        </p:blipFill>
        <p:spPr>
          <a:xfrm>
            <a:off x="0" y="182520"/>
            <a:ext cx="12204720" cy="895320"/>
          </a:xfrm>
          <a:prstGeom prst="rect">
            <a:avLst/>
          </a:prstGeom>
          <a:ln w="0">
            <a:noFill/>
          </a:ln>
        </p:spPr>
      </p:pic>
      <p:cxnSp>
        <p:nvCxnSpPr>
          <p:cNvPr id="46" name="Google Shape;77;p1"/>
          <p:cNvCxnSpPr/>
          <p:nvPr/>
        </p:nvCxnSpPr>
        <p:spPr>
          <a:xfrm>
            <a:off x="1779480" y="6366960"/>
            <a:ext cx="9219600" cy="10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pic>
        <p:nvPicPr>
          <p:cNvPr id="47" name="Picture 7" descr=""/>
          <p:cNvPicPr/>
          <p:nvPr/>
        </p:nvPicPr>
        <p:blipFill>
          <a:blip r:embed="rId2"/>
          <a:stretch/>
        </p:blipFill>
        <p:spPr>
          <a:xfrm>
            <a:off x="1735200" y="6481800"/>
            <a:ext cx="9308880" cy="109440"/>
          </a:xfrm>
          <a:prstGeom prst="rect">
            <a:avLst/>
          </a:prstGeom>
          <a:ln w="0">
            <a:noFill/>
          </a:ln>
        </p:spPr>
      </p:pic>
      <p:sp>
        <p:nvSpPr>
          <p:cNvPr id="48" name="Прямоугольник 2"/>
          <p:cNvSpPr/>
          <p:nvPr/>
        </p:nvSpPr>
        <p:spPr>
          <a:xfrm>
            <a:off x="695160" y="2649600"/>
            <a:ext cx="61819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9" name="Прямоугольник 1"/>
          <p:cNvSpPr/>
          <p:nvPr/>
        </p:nvSpPr>
        <p:spPr>
          <a:xfrm>
            <a:off x="2558880" y="376200"/>
            <a:ext cx="66456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ffffff"/>
                </a:solidFill>
                <a:uFillTx/>
                <a:latin typeface="Calibri"/>
                <a:ea typeface="Arial"/>
              </a:rPr>
              <a:t>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Гүлдің құрылысы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0" name="Рисунок 12" descr=""/>
          <p:cNvPicPr/>
          <p:nvPr/>
        </p:nvPicPr>
        <p:blipFill>
          <a:blip r:embed="rId3"/>
          <a:srcRect l="0" t="0" r="49418" b="0"/>
          <a:stretch/>
        </p:blipFill>
        <p:spPr>
          <a:xfrm>
            <a:off x="4356000" y="1093680"/>
            <a:ext cx="2229120" cy="2386080"/>
          </a:xfrm>
          <a:prstGeom prst="rect">
            <a:avLst/>
          </a:prstGeom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177800" y="4343400"/>
            <a:ext cx="2659320" cy="90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1. Гүл сағағы- гүлдің жіңішкерген жері</a:t>
            </a: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2. Гүл табаны- барлық бөлімдер бекінеді                </a:t>
            </a: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3. Тостағанша жапырақша , жасыл түсті </a:t>
            </a: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4.Күлте жапырақша-алуан түсті</a:t>
            </a: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5. Аталықтар</a:t>
            </a: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6. Аналықтар</a:t>
            </a:r>
            <a:endParaRPr b="0" lang="ru-RU" sz="20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52" name="Picture 12" descr=""/>
          <p:cNvPicPr/>
          <p:nvPr/>
        </p:nvPicPr>
        <p:blipFill>
          <a:blip r:embed="rId4"/>
          <a:srcRect l="10925" t="31965" r="6625" b="14842"/>
          <a:stretch/>
        </p:blipFill>
        <p:spPr>
          <a:xfrm>
            <a:off x="6811920" y="1127160"/>
            <a:ext cx="4497480" cy="209700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18" descr=""/>
          <p:cNvPicPr/>
          <p:nvPr/>
        </p:nvPicPr>
        <p:blipFill>
          <a:blip r:embed="rId5"/>
          <a:srcRect l="51756" t="67238" r="26614" b="3450"/>
          <a:stretch/>
        </p:blipFill>
        <p:spPr>
          <a:xfrm>
            <a:off x="9333000" y="3241800"/>
            <a:ext cx="1898640" cy="121104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9" descr=""/>
          <p:cNvPicPr/>
          <p:nvPr/>
        </p:nvPicPr>
        <p:blipFill>
          <a:blip r:embed="rId6"/>
          <a:srcRect l="0" t="0" r="72493" b="7891"/>
          <a:stretch/>
        </p:blipFill>
        <p:spPr>
          <a:xfrm>
            <a:off x="6877080" y="3292560"/>
            <a:ext cx="1971720" cy="256356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20" descr=""/>
          <p:cNvPicPr/>
          <p:nvPr/>
        </p:nvPicPr>
        <p:blipFill>
          <a:blip r:embed="rId7"/>
          <a:srcRect l="33552" t="0" r="0" b="52583"/>
          <a:stretch/>
        </p:blipFill>
        <p:spPr>
          <a:xfrm>
            <a:off x="9333000" y="4510080"/>
            <a:ext cx="1938240" cy="1328760"/>
          </a:xfrm>
          <a:prstGeom prst="rect">
            <a:avLst/>
          </a:prstGeom>
          <a:ln w="0">
            <a:noFill/>
          </a:ln>
        </p:spPr>
      </p:pic>
      <p:pic>
        <p:nvPicPr>
          <p:cNvPr id="56" name="mcc_bl_ls_05_08_03a гүл" descr=""/>
          <p:cNvPicPr/>
          <p:nvPr/>
        </p:nvPicPr>
        <p:blipFill>
          <a:blip r:embed="rId8"/>
          <a:stretch/>
        </p:blipFill>
        <p:spPr>
          <a:xfrm>
            <a:off x="341280" y="1127160"/>
            <a:ext cx="3836880" cy="4995720"/>
          </a:xfrm>
          <a:prstGeom prst="rect">
            <a:avLst/>
          </a:prstGeom>
          <a:ln w="0"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3"/>
          <p:cNvSpPr/>
          <p:nvPr/>
        </p:nvSpPr>
        <p:spPr>
          <a:xfrm>
            <a:off x="6253200" y="739800"/>
            <a:ext cx="52592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8" name="Picture 2" descr=""/>
          <p:cNvPicPr/>
          <p:nvPr/>
        </p:nvPicPr>
        <p:blipFill>
          <a:blip r:embed="rId1"/>
          <a:stretch/>
        </p:blipFill>
        <p:spPr>
          <a:xfrm>
            <a:off x="460440" y="6642000"/>
            <a:ext cx="11557080" cy="4608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3" descr=""/>
          <p:cNvPicPr/>
          <p:nvPr/>
        </p:nvPicPr>
        <p:blipFill>
          <a:blip r:embed="rId2"/>
          <a:stretch/>
        </p:blipFill>
        <p:spPr>
          <a:xfrm>
            <a:off x="460440" y="6475320"/>
            <a:ext cx="11287080" cy="131760"/>
          </a:xfrm>
          <a:prstGeom prst="rect">
            <a:avLst/>
          </a:prstGeom>
          <a:ln w="0">
            <a:noFill/>
          </a:ln>
        </p:spPr>
      </p:pic>
      <p:sp>
        <p:nvSpPr>
          <p:cNvPr id="60" name="AutoShape 9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 fontScale="70000" lnSpcReduction="1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1" name="Прямоугольник 3"/>
          <p:cNvSpPr/>
          <p:nvPr/>
        </p:nvSpPr>
        <p:spPr>
          <a:xfrm>
            <a:off x="-63360" y="217440"/>
            <a:ext cx="12191760" cy="7495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Тіршілік формалары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2" name="Прямоугольник 5"/>
          <p:cNvSpPr/>
          <p:nvPr/>
        </p:nvSpPr>
        <p:spPr>
          <a:xfrm>
            <a:off x="3048120" y="1720800"/>
            <a:ext cx="60958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3" name="Прямоугольник 6"/>
          <p:cNvSpPr/>
          <p:nvPr/>
        </p:nvSpPr>
        <p:spPr>
          <a:xfrm>
            <a:off x="2565360" y="1897200"/>
            <a:ext cx="54291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4" name="Схема 6" descr=""/>
          <p:cNvPicPr/>
          <p:nvPr/>
        </p:nvPicPr>
        <p:blipFill>
          <a:blip r:embed="rId3"/>
          <a:stretch/>
        </p:blipFill>
        <p:spPr>
          <a:xfrm>
            <a:off x="969840" y="1316160"/>
            <a:ext cx="4345200" cy="1268280"/>
          </a:xfrm>
          <a:prstGeom prst="rect">
            <a:avLst/>
          </a:prstGeom>
          <a:ln w="0">
            <a:noFill/>
          </a:ln>
        </p:spPr>
      </p:pic>
      <p:pic>
        <p:nvPicPr>
          <p:cNvPr id="65" name="Рисунок 7" descr=""/>
          <p:cNvPicPr/>
          <p:nvPr/>
        </p:nvPicPr>
        <p:blipFill>
          <a:blip r:embed="rId4"/>
          <a:srcRect l="36932" t="17239" r="7982" b="10633"/>
          <a:stretch/>
        </p:blipFill>
        <p:spPr>
          <a:xfrm>
            <a:off x="7705800" y="2038320"/>
            <a:ext cx="3635280" cy="3767040"/>
          </a:xfrm>
          <a:prstGeom prst="rect">
            <a:avLst/>
          </a:prstGeom>
          <a:ln w="0">
            <a:noFill/>
          </a:ln>
        </p:spPr>
      </p:pic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149800" y="2536560"/>
            <a:ext cx="2556000" cy="2600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1400"/>
            </a:b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Сүректі өсімдіктер:</a:t>
            </a:r>
            <a:br>
              <a:rPr sz="2000"/>
            </a:b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- ағаш</a:t>
            </a:r>
            <a:br>
              <a:rPr sz="2000"/>
            </a:b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 бұта</a:t>
            </a:r>
            <a:br>
              <a:rPr sz="2000"/>
            </a:br>
            <a:br>
              <a:rPr sz="1800"/>
            </a:br>
            <a:br>
              <a:rPr sz="1800"/>
            </a:br>
            <a:br>
              <a:rPr sz="1800"/>
            </a:br>
            <a:br>
              <a:rPr sz="1800"/>
            </a:br>
            <a:r>
              <a:rPr b="0" lang="kk-KZ" sz="18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Шөптер:</a:t>
            </a: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- көп жылдық</a:t>
            </a:r>
            <a:br>
              <a:rPr sz="2000"/>
            </a:br>
            <a:r>
              <a:rPr b="0" lang="kk-KZ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- бір жылдық</a:t>
            </a:r>
            <a:endParaRPr b="0" lang="ru-RU" sz="20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67" name="Прямоугольник 12"/>
          <p:cNvSpPr/>
          <p:nvPr/>
        </p:nvSpPr>
        <p:spPr>
          <a:xfrm>
            <a:off x="6946920" y="1368360"/>
            <a:ext cx="423396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0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Өсімдіктердің тіршілік формалары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8" name="uc_b4_l061_04_01ss жапыр" descr=""/>
          <p:cNvPicPr/>
          <p:nvPr/>
        </p:nvPicPr>
        <p:blipFill>
          <a:blip r:embed="rId5"/>
          <a:stretch/>
        </p:blipFill>
        <p:spPr>
          <a:xfrm>
            <a:off x="733320" y="2610000"/>
            <a:ext cx="4629240" cy="3473280"/>
          </a:xfrm>
          <a:prstGeom prst="rect">
            <a:avLst/>
          </a:prstGeom>
          <a:ln w="0"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"/>
          <p:cNvPicPr/>
          <p:nvPr/>
        </p:nvPicPr>
        <p:blipFill>
          <a:blip r:embed="rId1"/>
          <a:stretch/>
        </p:blipFill>
        <p:spPr>
          <a:xfrm>
            <a:off x="0" y="328680"/>
            <a:ext cx="12192120" cy="609480"/>
          </a:xfrm>
          <a:prstGeom prst="rect">
            <a:avLst/>
          </a:prstGeom>
          <a:ln w="0">
            <a:noFill/>
          </a:ln>
        </p:spPr>
      </p:pic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366920" y="4408560"/>
            <a:ext cx="10515600" cy="1419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graphicFrame>
        <p:nvGraphicFramePr>
          <p:cNvPr id="71" name=""/>
          <p:cNvGraphicFramePr/>
          <p:nvPr/>
        </p:nvGraphicFramePr>
        <p:xfrm>
          <a:off x="1571760" y="938160"/>
          <a:ext cx="9569160" cy="5443560"/>
        </p:xfrm>
        <a:graphic>
          <a:graphicData uri="http://schemas.openxmlformats.org/drawingml/2006/table">
            <a:tbl>
              <a:tblPr/>
              <a:tblGrid>
                <a:gridCol w="2522520"/>
                <a:gridCol w="2892240"/>
                <a:gridCol w="4154400"/>
              </a:tblGrid>
              <a:tr h="70164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Даражарнақтылар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класы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Белгісі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Қосжарнақтылар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класы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13104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Тұқымдағы тұқымжарнағының саны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823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Тамыр жүйесінің типтері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8229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Жапырақтарының жүйкелену типтері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367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Бір , дара жапырақ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Жапырақтарының типтері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ru-RU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Жай және к</a:t>
                      </a: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үрделі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6836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Жоқ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Бар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Тостаған жапырақшалары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Күлте жапырақшалары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Бар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Жоқ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3679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Екі-үш еселі 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Гүл бөліктерінің еселенуі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4-5 еселі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3661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Жоқ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Камбий және сүрегі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18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Бар</a:t>
                      </a: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pic>
        <p:nvPicPr>
          <p:cNvPr id="72" name="Picture 47" descr=""/>
          <p:cNvPicPr/>
          <p:nvPr/>
        </p:nvPicPr>
        <p:blipFill>
          <a:blip r:embed="rId2"/>
          <a:srcRect l="50011" t="0" r="0" b="0"/>
          <a:stretch/>
        </p:blipFill>
        <p:spPr>
          <a:xfrm>
            <a:off x="2363760" y="1811160"/>
            <a:ext cx="1166760" cy="1289160"/>
          </a:xfrm>
          <a:prstGeom prst="rect">
            <a:avLst/>
          </a:prstGeom>
          <a:ln w="0">
            <a:noFill/>
          </a:ln>
        </p:spPr>
      </p:pic>
      <p:pic>
        <p:nvPicPr>
          <p:cNvPr id="73" name="Picture 48" descr=""/>
          <p:cNvPicPr/>
          <p:nvPr/>
        </p:nvPicPr>
        <p:blipFill>
          <a:blip r:embed="rId3"/>
          <a:srcRect l="32096" t="0" r="0" b="0"/>
          <a:stretch/>
        </p:blipFill>
        <p:spPr>
          <a:xfrm>
            <a:off x="7875720" y="1704960"/>
            <a:ext cx="1466640" cy="1289160"/>
          </a:xfrm>
          <a:prstGeom prst="rect">
            <a:avLst/>
          </a:prstGeom>
          <a:ln w="0">
            <a:noFill/>
          </a:ln>
        </p:spPr>
      </p:pic>
      <p:pic>
        <p:nvPicPr>
          <p:cNvPr id="74" name="Picture 49" descr=""/>
          <p:cNvPicPr/>
          <p:nvPr/>
        </p:nvPicPr>
        <p:blipFill>
          <a:blip r:embed="rId4"/>
          <a:srcRect l="3164" t="0" r="54609" b="36165"/>
          <a:stretch/>
        </p:blipFill>
        <p:spPr>
          <a:xfrm>
            <a:off x="2317680" y="2798640"/>
            <a:ext cx="1260720" cy="1092240"/>
          </a:xfrm>
          <a:prstGeom prst="rect">
            <a:avLst/>
          </a:prstGeom>
          <a:ln w="0">
            <a:noFill/>
          </a:ln>
        </p:spPr>
      </p:pic>
      <p:pic>
        <p:nvPicPr>
          <p:cNvPr id="75" name="Picture 50" descr=""/>
          <p:cNvPicPr/>
          <p:nvPr/>
        </p:nvPicPr>
        <p:blipFill>
          <a:blip r:embed="rId5"/>
          <a:stretch/>
        </p:blipFill>
        <p:spPr>
          <a:xfrm>
            <a:off x="7993080" y="3065400"/>
            <a:ext cx="1233360" cy="892080"/>
          </a:xfrm>
          <a:prstGeom prst="rect">
            <a:avLst/>
          </a:prstGeom>
          <a:ln w="0">
            <a:noFill/>
          </a:ln>
        </p:spPr>
      </p:pic>
      <p:pic>
        <p:nvPicPr>
          <p:cNvPr id="76" name="Picture 51" descr=""/>
          <p:cNvPicPr/>
          <p:nvPr/>
        </p:nvPicPr>
        <p:blipFill>
          <a:blip r:embed="rId6"/>
          <a:stretch/>
        </p:blipFill>
        <p:spPr>
          <a:xfrm>
            <a:off x="9431280" y="3805200"/>
            <a:ext cx="925560" cy="85572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52" descr=""/>
          <p:cNvPicPr/>
          <p:nvPr/>
        </p:nvPicPr>
        <p:blipFill>
          <a:blip r:embed="rId7"/>
          <a:srcRect l="30331" t="6320" r="61984" b="58367"/>
          <a:stretch/>
        </p:blipFill>
        <p:spPr>
          <a:xfrm>
            <a:off x="3274920" y="3767040"/>
            <a:ext cx="789120" cy="930240"/>
          </a:xfrm>
          <a:prstGeom prst="rect">
            <a:avLst/>
          </a:prstGeom>
          <a:ln w="0">
            <a:noFill/>
          </a:ln>
        </p:spPr>
      </p:pic>
      <p:pic>
        <p:nvPicPr>
          <p:cNvPr id="78" name="Picture 53" descr=""/>
          <p:cNvPicPr/>
          <p:nvPr/>
        </p:nvPicPr>
        <p:blipFill>
          <a:blip r:embed="rId8"/>
          <a:srcRect l="27765" t="51162" r="33971" b="11621"/>
          <a:stretch/>
        </p:blipFill>
        <p:spPr>
          <a:xfrm>
            <a:off x="1609560" y="3876840"/>
            <a:ext cx="733680" cy="86508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54" descr=""/>
          <p:cNvPicPr/>
          <p:nvPr/>
        </p:nvPicPr>
        <p:blipFill>
          <a:blip r:embed="rId9"/>
          <a:stretch/>
        </p:blipFill>
        <p:spPr>
          <a:xfrm>
            <a:off x="7116840" y="3873600"/>
            <a:ext cx="876240" cy="809640"/>
          </a:xfrm>
          <a:prstGeom prst="rect">
            <a:avLst/>
          </a:prstGeom>
          <a:ln w="0">
            <a:noFill/>
          </a:ln>
        </p:spPr>
      </p:pic>
      <p:sp>
        <p:nvSpPr>
          <p:cNvPr id="80" name="TextBox 1"/>
          <p:cNvSpPr/>
          <p:nvPr/>
        </p:nvSpPr>
        <p:spPr>
          <a:xfrm>
            <a:off x="476280" y="372960"/>
            <a:ext cx="102553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Даражарнақты және қосжарнақты өсімдіктердің ерекше белгілері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1" name="Рисунок 2" descr=""/>
          <p:cNvPicPr/>
          <p:nvPr/>
        </p:nvPicPr>
        <p:blipFill>
          <a:blip r:embed="rId10"/>
          <a:stretch/>
        </p:blipFill>
        <p:spPr>
          <a:xfrm>
            <a:off x="1571760" y="6586560"/>
            <a:ext cx="9327960" cy="14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3"/>
          <p:cNvSpPr/>
          <p:nvPr/>
        </p:nvSpPr>
        <p:spPr>
          <a:xfrm>
            <a:off x="0" y="114480"/>
            <a:ext cx="12192120" cy="841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1-тапсырма. Даражарнақты және қосжарнақты өсімдіктерді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негізгі белгілеріне қарай ажыратыңыз.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3" name="Picture 6" descr=""/>
          <p:cNvPicPr/>
          <p:nvPr/>
        </p:nvPicPr>
        <p:blipFill>
          <a:blip r:embed="rId1"/>
          <a:stretch/>
        </p:blipFill>
        <p:spPr>
          <a:xfrm>
            <a:off x="1500120" y="64087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7" descr=""/>
          <p:cNvPicPr/>
          <p:nvPr/>
        </p:nvPicPr>
        <p:blipFill>
          <a:blip r:embed="rId2"/>
          <a:stretch/>
        </p:blipFill>
        <p:spPr>
          <a:xfrm>
            <a:off x="1484280" y="6372360"/>
            <a:ext cx="9223560" cy="36360"/>
          </a:xfrm>
          <a:prstGeom prst="rect">
            <a:avLst/>
          </a:prstGeom>
          <a:ln w="0">
            <a:noFill/>
          </a:ln>
        </p:spPr>
      </p:pic>
      <p:sp>
        <p:nvSpPr>
          <p:cNvPr id="85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1317960" y="1112760"/>
            <a:ext cx="9837720" cy="129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Бір тұқым жарнақты, екі тұқым жарнақты, шашақ тамыр, кіндік тамыр,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торлы-саусақтәрізді, күрделі-саусақты, тостаған жапырақшасы бар, доғатәрізді, гүл бөліктері 4-5 еселі, гүл бөліктері 2-3 еселі.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87" name=""/>
          <p:cNvGraphicFramePr/>
          <p:nvPr/>
        </p:nvGraphicFramePr>
        <p:xfrm>
          <a:off x="2022480" y="2514600"/>
          <a:ext cx="7128000" cy="914400"/>
        </p:xfrm>
        <a:graphic>
          <a:graphicData uri="http://schemas.openxmlformats.org/drawingml/2006/table">
            <a:tbl>
              <a:tblPr/>
              <a:tblGrid>
                <a:gridCol w="3564000"/>
                <a:gridCol w="3564000"/>
              </a:tblGrid>
              <a:tr h="459720">
                <a:tc>
                  <a:txBody>
                    <a:bodyPr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Даражарнақты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Қосжарнақты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459720">
                <a:tc>
                  <a:txBody>
                    <a:bodyPr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88" name="Прямоугольник 2"/>
          <p:cNvSpPr/>
          <p:nvPr/>
        </p:nvSpPr>
        <p:spPr>
          <a:xfrm>
            <a:off x="1317600" y="3405240"/>
            <a:ext cx="10091880" cy="155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Дескрипторлар: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-Даражарнақты және қосжарнақты өсімдіктерді негізгі белгілеріне қарай  ажыратып жазады.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3"/>
          <p:cNvSpPr/>
          <p:nvPr/>
        </p:nvSpPr>
        <p:spPr>
          <a:xfrm>
            <a:off x="0" y="114480"/>
            <a:ext cx="12192120" cy="841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1-тапсырма. Даражарнақты және қосжарнақты өсімдіктерді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негізгі белгілеріне қарай ажыратыңыз.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0" name="Picture 6" descr=""/>
          <p:cNvPicPr/>
          <p:nvPr/>
        </p:nvPicPr>
        <p:blipFill>
          <a:blip r:embed="rId1"/>
          <a:stretch/>
        </p:blipFill>
        <p:spPr>
          <a:xfrm>
            <a:off x="1585800" y="62071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7" descr=""/>
          <p:cNvPicPr/>
          <p:nvPr/>
        </p:nvPicPr>
        <p:blipFill>
          <a:blip r:embed="rId2"/>
          <a:stretch/>
        </p:blipFill>
        <p:spPr>
          <a:xfrm>
            <a:off x="1585800" y="6078600"/>
            <a:ext cx="9223560" cy="3636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93" name=""/>
          <p:cNvGraphicFramePr/>
          <p:nvPr/>
        </p:nvGraphicFramePr>
        <p:xfrm>
          <a:off x="2290680" y="1235160"/>
          <a:ext cx="8883720" cy="3160800"/>
        </p:xfrm>
        <a:graphic>
          <a:graphicData uri="http://schemas.openxmlformats.org/drawingml/2006/table">
            <a:tbl>
              <a:tblPr/>
              <a:tblGrid>
                <a:gridCol w="4470480"/>
                <a:gridCol w="4413240"/>
              </a:tblGrid>
              <a:tr h="4575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Даражарнақты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Қосжарнақты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274140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1.Бір тұқым жарнақты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3.шашақ тамыр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4.кіндік тамыр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8.Доғатәрізді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10.гүл бөліктері 2-3 еселі.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2.екі тұқым жарнақты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5.торлы-саусақтәрізді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6.күрделі-саусақты 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1001"/>
                        </a:spcBef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0070c0"/>
                          </a:solidFill>
                          <a:uFillTx/>
                          <a:latin typeface="Times New Roman"/>
                          <a:ea typeface="Times New Roman"/>
                        </a:rPr>
                        <a:t>7.тостаған жапырақшасы бар 9.гүл бөліктері 4-5 еселі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3"/>
          <p:cNvSpPr/>
          <p:nvPr/>
        </p:nvSpPr>
        <p:spPr>
          <a:xfrm>
            <a:off x="0" y="150840"/>
            <a:ext cx="12192120" cy="9446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1-тапсырма. Бидай және үрмебұршақ  тұқымжарнағының негізгі белгілерін салыстырыңыз.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5" name="TextBox 7"/>
          <p:cNvSpPr/>
          <p:nvPr/>
        </p:nvSpPr>
        <p:spPr>
          <a:xfrm>
            <a:off x="1374840" y="1095480"/>
            <a:ext cx="5493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1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6" name="TextBox 8"/>
          <p:cNvSpPr/>
          <p:nvPr/>
        </p:nvSpPr>
        <p:spPr>
          <a:xfrm>
            <a:off x="1467000" y="1312920"/>
            <a:ext cx="1025280" cy="253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2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3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5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6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7" name="TextBox 9"/>
          <p:cNvSpPr/>
          <p:nvPr/>
        </p:nvSpPr>
        <p:spPr>
          <a:xfrm>
            <a:off x="6105600" y="1533600"/>
            <a:ext cx="314280" cy="22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1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2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3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4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Calibri"/>
              </a:rPr>
              <a:t>5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8" name="Рисунок 2" descr="қосжарнақты тұқым: 9 тыс изображений найдено в Яндекс.Картинках — Яндекс.Браузер"/>
          <p:cNvPicPr/>
          <p:nvPr/>
        </p:nvPicPr>
        <p:blipFill>
          <a:blip r:embed="rId1"/>
          <a:srcRect l="33127" t="23837" r="40391" b="27331"/>
          <a:stretch/>
        </p:blipFill>
        <p:spPr>
          <a:xfrm>
            <a:off x="6470640" y="1122480"/>
            <a:ext cx="2921040" cy="2754360"/>
          </a:xfrm>
          <a:prstGeom prst="rect">
            <a:avLst/>
          </a:prstGeom>
          <a:ln w="0">
            <a:noFill/>
          </a:ln>
        </p:spPr>
      </p:pic>
      <p:pic>
        <p:nvPicPr>
          <p:cNvPr id="99" name="Рисунок 4" descr="қосжарнақты тұқым: 9 тыс изображений найдено в Яндекс.Картинках — Яндекс.Браузер"/>
          <p:cNvPicPr/>
          <p:nvPr/>
        </p:nvPicPr>
        <p:blipFill>
          <a:blip r:embed="rId2"/>
          <a:srcRect l="31876" t="14605" r="45861" b="25875"/>
          <a:stretch/>
        </p:blipFill>
        <p:spPr>
          <a:xfrm>
            <a:off x="1901880" y="1112760"/>
            <a:ext cx="1808280" cy="2648160"/>
          </a:xfrm>
          <a:prstGeom prst="rect">
            <a:avLst/>
          </a:prstGeom>
          <a:ln w="0">
            <a:noFill/>
          </a:ln>
        </p:spPr>
      </p:pic>
      <p:sp>
        <p:nvSpPr>
          <p:cNvPr id="100" name="Прямоугольник 13"/>
          <p:cNvSpPr/>
          <p:nvPr/>
        </p:nvSpPr>
        <p:spPr>
          <a:xfrm>
            <a:off x="1467000" y="5018040"/>
            <a:ext cx="10191600" cy="4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Дескрипторлар: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өсімдіктерді негізгі белгілеріне қарай ажыратыңыз.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1" name="Рисунок 14" descr=""/>
          <p:cNvPicPr/>
          <p:nvPr/>
        </p:nvPicPr>
        <p:blipFill>
          <a:blip r:embed="rId3"/>
          <a:stretch/>
        </p:blipFill>
        <p:spPr>
          <a:xfrm>
            <a:off x="1432080" y="6127920"/>
            <a:ext cx="9327960" cy="14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9801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Huawei</cp:lastModifiedBy>
  <dcterms:modified xsi:type="dcterms:W3CDTF">2024-10-31T19:44:34Z</dcterms:modified>
  <cp:revision>656</cp:revision>
  <dc:subject/>
  <dc:title>Презентация PowerPoint</dc:title>
</cp:coreProperties>
</file>