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4" r:id="rId14"/>
    <p:sldId id="273" r:id="rId1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54919-2CA2-48F6-96AE-89D6240D518F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094AE-D8F9-48E5-8AFC-2F17A381B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724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64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08BBFDB-FBCC-49B4-A26B-A8547D06DE1A}" type="datetimeFigureOut">
              <a:rPr lang="en-US" smtClean="0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7F9B5F5-C60A-4366-9249-DF764410DC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40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C7B7A-D0CE-4BFE-8A88-36B3301B363A}" type="datetimeFigureOut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90248FA-9573-4E82-A47E-D1DAE8B90F3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4939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738C9-1A43-49C4-B9F2-C29B03040622}" type="datetimeFigureOut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20F7AA-E6FA-4D31-93CD-82A12D71F2F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7090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E994B-6550-4B0C-B339-EF54E9F0594B}" type="datetimeFigureOut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44EE4A1-DC1E-40FA-B097-F43F3951E70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9069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8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>
            <a:extLst>
              <a:ext uri="{FF2B5EF4-FFF2-40B4-BE49-F238E27FC236}"/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703388" y="549275"/>
            <a:ext cx="8640762" cy="34734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  <a:defRPr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Сабақтың тақырыбы: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Қанның құрамы мен қызметі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  <a:defRPr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Сабақтың мақсаттары: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Қанның формалы элементтерін сипаттау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Қанның қызметтерін түсіндіру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kk-KZ" b="1" dirty="0">
                <a:latin typeface="Times New Roman" pitchFamily="18" charset="0"/>
                <a:cs typeface="Times New Roman" pitchFamily="18" charset="0"/>
              </a:rPr>
              <a:t>Бағалау критерийлері:</a:t>
            </a:r>
          </a:p>
          <a:p>
            <a:pPr>
              <a:buFont typeface="Arial" charset="0"/>
              <a:buChar char="•"/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Эритроциттер мен лейкоциттердің ерекшеліктері мен қызметтерін түсіндіреді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Тромбоциттердің ерекшеліктері мен маңызын сипаттайды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Қан плазмасының құрамын біледі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Қанның қызметтерін түсіндіреді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  <a:defRPr/>
            </a:pPr>
            <a:endParaRPr lang="ru-RU" b="1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45720" indent="0">
              <a:buNone/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3674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2057400" y="304801"/>
            <a:ext cx="84582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Эритроциттерде неге ядро, митохондрия, Гольджи жиынтығы, рибосома  жоқ?</a:t>
            </a:r>
          </a:p>
          <a:p>
            <a:pPr eaLnBrk="1" hangingPunct="1"/>
            <a:r>
              <a:rPr lang="kk-KZ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Жауабы</a:t>
            </a:r>
            <a:r>
              <a:rPr lang="kk-KZ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Бұл құбылыс эритроциттің қызметімен тікелей байланысты. Эритроцитте осы органоидтар алатын орынды гемоглобинге босатады, ал  митохондрияның болмауы, митохондрия қызметімен байланысты (тыныс алу)</a:t>
            </a:r>
          </a:p>
          <a:p>
            <a:pPr eaLnBrk="1" hangingPunct="1"/>
            <a:r>
              <a:rPr lang="kk-KZ" altLang="ru-RU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Егер сүтқоректі жануарда бір уақытта барлық эритроциттері жарылып кетсе не болады</a:t>
            </a:r>
            <a:r>
              <a:rPr lang="kk-KZ" altLang="ru-RU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kk-KZ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Жауабы</a:t>
            </a:r>
            <a:r>
              <a:rPr lang="kk-KZ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Ағза гемолитикалық күйзеліске ұшырап, ақыры өлімге душар болады. Себебі: </a:t>
            </a:r>
          </a:p>
          <a:p>
            <a:pPr eaLnBrk="1" hangingPunct="1"/>
            <a:r>
              <a:rPr lang="kk-KZ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1.Гемоглобин оттегін тасымалдай алмайды. </a:t>
            </a:r>
          </a:p>
          <a:p>
            <a:pPr eaLnBrk="1" hangingPunct="1"/>
            <a:r>
              <a:rPr lang="kk-KZ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2.Эритроциттер тұтастығы бұзылған соң гемоглобин плазмаға өтіп, пішін өзгереді;</a:t>
            </a:r>
          </a:p>
          <a:p>
            <a:pPr eaLnBrk="1" hangingPunct="1"/>
            <a:r>
              <a:rPr lang="kk-KZ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3.Қалыпты жағдайда қанмен тек 5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kk-KZ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  <a:r>
              <a:rPr lang="kk-KZ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тасымалданады, ал 70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r>
              <a:rPr lang="kk-KZ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жуық  СО</a:t>
            </a:r>
            <a:r>
              <a:rPr lang="kk-KZ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бикорбонат ионы  түрінде тасымалданады. Эритроцитте осы қосылыс түзетін фермент бар, плазмада жоқ.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750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267200" y="1943100"/>
            <a:ext cx="4038600" cy="24003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Қанның қызмет тері 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6283325" y="661988"/>
            <a:ext cx="0" cy="1027112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 flipV="1">
            <a:off x="3876675" y="1014413"/>
            <a:ext cx="1066800" cy="838200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114800" y="4191000"/>
            <a:ext cx="592138" cy="1189038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2774950" y="3143250"/>
            <a:ext cx="1295400" cy="1588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7643813" y="1184275"/>
            <a:ext cx="990600" cy="762000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5753894" y="5180806"/>
            <a:ext cx="1295400" cy="1588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566150" y="3108325"/>
            <a:ext cx="1371600" cy="1588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7575550" y="4389438"/>
            <a:ext cx="1219200" cy="762000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4365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5"/>
          <p:cNvGrpSpPr>
            <a:grpSpLocks noChangeAspect="1"/>
          </p:cNvGrpSpPr>
          <p:nvPr/>
        </p:nvGrpSpPr>
        <p:grpSpPr bwMode="auto">
          <a:xfrm>
            <a:off x="1889737" y="417713"/>
            <a:ext cx="8560142" cy="6282925"/>
            <a:chOff x="1616" y="775"/>
            <a:chExt cx="2715" cy="271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" name="_s1028"/>
            <p:cNvSpPr>
              <a:spLocks noChangeShapeType="1"/>
            </p:cNvSpPr>
            <p:nvPr/>
          </p:nvSpPr>
          <p:spPr bwMode="auto">
            <a:xfrm flipH="1" flipV="1">
              <a:off x="2493" y="1652"/>
              <a:ext cx="241" cy="2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_s1029"/>
            <p:cNvSpPr>
              <a:spLocks noChangeArrowheads="1"/>
            </p:cNvSpPr>
            <p:nvPr/>
          </p:nvSpPr>
          <p:spPr bwMode="auto">
            <a:xfrm>
              <a:off x="1914" y="1073"/>
              <a:ext cx="679" cy="67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b="1" dirty="0" err="1">
                  <a:latin typeface="Times New Roman" pitchFamily="18" charset="0"/>
                  <a:cs typeface="Times New Roman" pitchFamily="18" charset="0"/>
                </a:rPr>
                <a:t>қорғаныштық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>
                  <a:latin typeface="Times New Roman" pitchFamily="18" charset="0"/>
                  <a:cs typeface="Times New Roman" pitchFamily="18" charset="0"/>
                </a:rPr>
                <a:t>қызмет атқарады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_s1030"/>
            <p:cNvSpPr>
              <a:spLocks noChangeShapeType="1"/>
            </p:cNvSpPr>
            <p:nvPr/>
          </p:nvSpPr>
          <p:spPr bwMode="auto">
            <a:xfrm flipH="1">
              <a:off x="2294" y="2132"/>
              <a:ext cx="34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_s1031"/>
            <p:cNvSpPr>
              <a:spLocks noChangeArrowheads="1"/>
            </p:cNvSpPr>
            <p:nvPr/>
          </p:nvSpPr>
          <p:spPr bwMode="auto">
            <a:xfrm>
              <a:off x="1616" y="1793"/>
              <a:ext cx="679" cy="67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b="1" dirty="0" err="1">
                  <a:latin typeface="Times New Roman" pitchFamily="18" charset="0"/>
                  <a:cs typeface="Times New Roman" pitchFamily="18" charset="0"/>
                </a:rPr>
                <a:t>жасушаларда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>
                <a:defRPr/>
              </a:pPr>
              <a:r>
                <a:rPr lang="ru-RU" b="1" dirty="0" err="1">
                  <a:latin typeface="Times New Roman" pitchFamily="18" charset="0"/>
                  <a:cs typeface="Times New Roman" pitchFamily="18" charset="0"/>
                </a:rPr>
                <a:t>қышқылдың,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>
                  <a:latin typeface="Times New Roman" pitchFamily="18" charset="0"/>
                  <a:cs typeface="Times New Roman" pitchFamily="18" charset="0"/>
                </a:rPr>
                <a:t>судың деңгейін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b="1" dirty="0" err="1">
                  <a:latin typeface="Times New Roman" pitchFamily="18" charset="0"/>
                  <a:cs typeface="Times New Roman" pitchFamily="18" charset="0"/>
                </a:rPr>
                <a:t>реттейді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_s1032"/>
            <p:cNvSpPr>
              <a:spLocks noChangeShapeType="1"/>
            </p:cNvSpPr>
            <p:nvPr/>
          </p:nvSpPr>
          <p:spPr bwMode="auto">
            <a:xfrm flipH="1">
              <a:off x="2493" y="2371"/>
              <a:ext cx="241" cy="2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_s1033"/>
            <p:cNvSpPr>
              <a:spLocks noChangeArrowheads="1"/>
            </p:cNvSpPr>
            <p:nvPr/>
          </p:nvSpPr>
          <p:spPr bwMode="auto">
            <a:xfrm>
              <a:off x="1877" y="2513"/>
              <a:ext cx="716" cy="7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b="1" dirty="0" err="1">
                  <a:latin typeface="Times New Roman" pitchFamily="18" charset="0"/>
                  <a:cs typeface="Times New Roman" pitchFamily="18" charset="0"/>
                </a:rPr>
                <a:t>ішкі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секреция</a:t>
              </a:r>
            </a:p>
            <a:p>
              <a:pPr algn="ctr">
                <a:defRPr/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>
                  <a:latin typeface="Times New Roman" pitchFamily="18" charset="0"/>
                  <a:cs typeface="Times New Roman" pitchFamily="18" charset="0"/>
                </a:rPr>
                <a:t>бездерінен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>
                <a:defRPr/>
              </a:pPr>
              <a:r>
                <a:rPr lang="ru-RU" b="1" dirty="0" err="1">
                  <a:latin typeface="Times New Roman" pitchFamily="18" charset="0"/>
                  <a:cs typeface="Times New Roman" pitchFamily="18" charset="0"/>
                </a:rPr>
                <a:t>бөлінетін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>
                <a:defRPr/>
              </a:pPr>
              <a:r>
                <a:rPr lang="ru-RU" b="1" dirty="0" err="1">
                  <a:latin typeface="Times New Roman" pitchFamily="18" charset="0"/>
                  <a:cs typeface="Times New Roman" pitchFamily="18" charset="0"/>
                </a:rPr>
                <a:t>гормондарды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b="1" dirty="0" err="1">
                  <a:latin typeface="Times New Roman" pitchFamily="18" charset="0"/>
                  <a:cs typeface="Times New Roman" pitchFamily="18" charset="0"/>
                </a:rPr>
                <a:t>тасымалдайды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_s1034"/>
            <p:cNvSpPr>
              <a:spLocks noChangeShapeType="1"/>
            </p:cNvSpPr>
            <p:nvPr/>
          </p:nvSpPr>
          <p:spPr bwMode="auto">
            <a:xfrm>
              <a:off x="2973" y="2470"/>
              <a:ext cx="0" cy="3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_s1035"/>
            <p:cNvSpPr>
              <a:spLocks noChangeArrowheads="1"/>
            </p:cNvSpPr>
            <p:nvPr/>
          </p:nvSpPr>
          <p:spPr bwMode="auto">
            <a:xfrm>
              <a:off x="2634" y="2811"/>
              <a:ext cx="679" cy="67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b="1" dirty="0" err="1">
                  <a:latin typeface="Times New Roman" pitchFamily="18" charset="0"/>
                  <a:cs typeface="Times New Roman" pitchFamily="18" charset="0"/>
                </a:rPr>
                <a:t>дене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>
                <a:defRPr/>
              </a:pPr>
              <a:r>
                <a:rPr lang="ru-RU" b="1" dirty="0" err="1">
                  <a:latin typeface="Times New Roman" pitchFamily="18" charset="0"/>
                  <a:cs typeface="Times New Roman" pitchFamily="18" charset="0"/>
                </a:rPr>
                <a:t>температурасының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b="1" dirty="0" err="1">
                  <a:latin typeface="Times New Roman" pitchFamily="18" charset="0"/>
                  <a:cs typeface="Times New Roman" pitchFamily="18" charset="0"/>
                </a:rPr>
                <a:t>тұрақтылығын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>
                <a:defRPr/>
              </a:pPr>
              <a:r>
                <a:rPr lang="ru-RU" b="1" dirty="0" err="1">
                  <a:latin typeface="Times New Roman" pitchFamily="18" charset="0"/>
                  <a:cs typeface="Times New Roman" pitchFamily="18" charset="0"/>
                </a:rPr>
                <a:t>сақтайды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_s1036"/>
            <p:cNvSpPr>
              <a:spLocks noChangeShapeType="1"/>
            </p:cNvSpPr>
            <p:nvPr/>
          </p:nvSpPr>
          <p:spPr bwMode="auto">
            <a:xfrm>
              <a:off x="3212" y="2371"/>
              <a:ext cx="241" cy="2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_s1037"/>
            <p:cNvSpPr>
              <a:spLocks noChangeArrowheads="1"/>
            </p:cNvSpPr>
            <p:nvPr/>
          </p:nvSpPr>
          <p:spPr bwMode="auto">
            <a:xfrm>
              <a:off x="3354" y="2513"/>
              <a:ext cx="738" cy="777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b="1" dirty="0" err="1">
                  <a:latin typeface="Times New Roman" pitchFamily="18" charset="0"/>
                  <a:cs typeface="Times New Roman" pitchFamily="18" charset="0"/>
                </a:rPr>
                <a:t>соңғы қажетсіз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>
                <a:defRPr/>
              </a:pPr>
              <a:r>
                <a:rPr lang="ru-RU" b="1" dirty="0" err="1">
                  <a:latin typeface="Times New Roman" pitchFamily="18" charset="0"/>
                  <a:cs typeface="Times New Roman" pitchFamily="18" charset="0"/>
                </a:rPr>
                <a:t>өнімдерді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b="1" dirty="0" err="1">
                  <a:latin typeface="Times New Roman" pitchFamily="18" charset="0"/>
                  <a:cs typeface="Times New Roman" pitchFamily="18" charset="0"/>
                </a:rPr>
                <a:t>бүйрекке,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т.б. </a:t>
              </a:r>
            </a:p>
            <a:p>
              <a:pPr algn="ctr">
                <a:defRPr/>
              </a:pPr>
              <a:r>
                <a:rPr lang="ru-RU" b="1" dirty="0" err="1">
                  <a:latin typeface="Times New Roman" pitchFamily="18" charset="0"/>
                  <a:cs typeface="Times New Roman" pitchFamily="18" charset="0"/>
                </a:rPr>
                <a:t>мүшелерге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>
                <a:defRPr/>
              </a:pPr>
              <a:r>
                <a:rPr lang="ru-RU" b="1" dirty="0" err="1">
                  <a:latin typeface="Times New Roman" pitchFamily="18" charset="0"/>
                  <a:cs typeface="Times New Roman" pitchFamily="18" charset="0"/>
                </a:rPr>
                <a:t>тасымалдайды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_s1038"/>
            <p:cNvSpPr>
              <a:spLocks noChangeShapeType="1"/>
            </p:cNvSpPr>
            <p:nvPr/>
          </p:nvSpPr>
          <p:spPr bwMode="auto">
            <a:xfrm>
              <a:off x="3311" y="2132"/>
              <a:ext cx="34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_s1039"/>
            <p:cNvSpPr>
              <a:spLocks noChangeArrowheads="1"/>
            </p:cNvSpPr>
            <p:nvPr/>
          </p:nvSpPr>
          <p:spPr bwMode="auto">
            <a:xfrm>
              <a:off x="3652" y="1793"/>
              <a:ext cx="679" cy="67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600" b="1" dirty="0" err="1">
                  <a:latin typeface="Times New Roman" pitchFamily="18" charset="0"/>
                  <a:cs typeface="Times New Roman" pitchFamily="18" charset="0"/>
                </a:rPr>
                <a:t>қорек заттарды</a:t>
              </a: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>
                <a:defRPr/>
              </a:pPr>
              <a:r>
                <a:rPr lang="ru-RU" sz="1600" b="1" dirty="0" err="1">
                  <a:latin typeface="Times New Roman" pitchFamily="18" charset="0"/>
                  <a:cs typeface="Times New Roman" pitchFamily="18" charset="0"/>
                </a:rPr>
                <a:t>асқорыту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1" dirty="0" err="1">
                  <a:latin typeface="Times New Roman" pitchFamily="18" charset="0"/>
                  <a:cs typeface="Times New Roman" pitchFamily="18" charset="0"/>
                </a:rPr>
                <a:t>мүшелерінен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1" dirty="0" err="1">
                  <a:latin typeface="Times New Roman" pitchFamily="18" charset="0"/>
                  <a:cs typeface="Times New Roman" pitchFamily="18" charset="0"/>
                </a:rPr>
                <a:t>ұлпаларға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600" b="1" dirty="0" err="1">
                  <a:latin typeface="Times New Roman" pitchFamily="18" charset="0"/>
                  <a:cs typeface="Times New Roman" pitchFamily="18" charset="0"/>
                </a:rPr>
                <a:t>жеткізеді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_s1040"/>
            <p:cNvSpPr>
              <a:spLocks noChangeShapeType="1"/>
            </p:cNvSpPr>
            <p:nvPr/>
          </p:nvSpPr>
          <p:spPr bwMode="auto">
            <a:xfrm flipV="1">
              <a:off x="3212" y="1652"/>
              <a:ext cx="241" cy="2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_s1041"/>
            <p:cNvSpPr>
              <a:spLocks noChangeArrowheads="1"/>
            </p:cNvSpPr>
            <p:nvPr/>
          </p:nvSpPr>
          <p:spPr bwMode="auto">
            <a:xfrm>
              <a:off x="3354" y="1073"/>
              <a:ext cx="679" cy="67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600" b="1" dirty="0" err="1">
                  <a:latin typeface="Times New Roman" pitchFamily="18" charset="0"/>
                  <a:cs typeface="Times New Roman" pitchFamily="18" charset="0"/>
                </a:rPr>
                <a:t>оттекті</a:t>
              </a: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1" dirty="0" err="1">
                  <a:latin typeface="Times New Roman" pitchFamily="18" charset="0"/>
                  <a:cs typeface="Times New Roman" pitchFamily="18" charset="0"/>
                </a:rPr>
                <a:t>өкпеден</a:t>
              </a: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>
                <a:defRPr/>
              </a:pPr>
              <a:r>
                <a:rPr lang="ru-RU" sz="1600" b="1" dirty="0" err="1">
                  <a:latin typeface="Times New Roman" pitchFamily="18" charset="0"/>
                  <a:cs typeface="Times New Roman" pitchFamily="18" charset="0"/>
                </a:rPr>
                <a:t>ұлпаларға жеткізіп</a:t>
              </a: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algn="ctr">
                <a:defRPr/>
              </a:pP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1" dirty="0" err="1">
                  <a:latin typeface="Times New Roman" pitchFamily="18" charset="0"/>
                  <a:cs typeface="Times New Roman" pitchFamily="18" charset="0"/>
                </a:rPr>
                <a:t>көмірқышқыл</a:t>
              </a: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>
                <a:defRPr/>
              </a:pPr>
              <a:r>
                <a:rPr lang="ru-RU" sz="1600" b="1" dirty="0" err="1">
                  <a:latin typeface="Times New Roman" pitchFamily="18" charset="0"/>
                  <a:cs typeface="Times New Roman" pitchFamily="18" charset="0"/>
                </a:rPr>
                <a:t>газынан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600" b="1" dirty="0" err="1">
                  <a:latin typeface="Times New Roman" pitchFamily="18" charset="0"/>
                  <a:cs typeface="Times New Roman" pitchFamily="18" charset="0"/>
                </a:rPr>
                <a:t>тазартады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_s1042"/>
            <p:cNvSpPr>
              <a:spLocks noChangeShapeType="1"/>
            </p:cNvSpPr>
            <p:nvPr/>
          </p:nvSpPr>
          <p:spPr bwMode="auto">
            <a:xfrm flipV="1">
              <a:off x="2973" y="1453"/>
              <a:ext cx="0" cy="3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_s1043"/>
            <p:cNvSpPr>
              <a:spLocks noChangeArrowheads="1"/>
            </p:cNvSpPr>
            <p:nvPr/>
          </p:nvSpPr>
          <p:spPr bwMode="auto">
            <a:xfrm>
              <a:off x="2634" y="775"/>
              <a:ext cx="679" cy="67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1" dirty="0" err="1">
                  <a:latin typeface="Times New Roman" pitchFamily="18" charset="0"/>
                  <a:cs typeface="Times New Roman" pitchFamily="18" charset="0"/>
                </a:rPr>
                <a:t>әрбір</a:t>
              </a: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>
                <a:defRPr/>
              </a:pPr>
              <a:r>
                <a:rPr lang="ru-RU" sz="1600" b="1" dirty="0" err="1">
                  <a:latin typeface="Times New Roman" pitchFamily="18" charset="0"/>
                  <a:cs typeface="Times New Roman" pitchFamily="18" charset="0"/>
                </a:rPr>
                <a:t>мүшені, дененің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1" dirty="0" err="1">
                  <a:latin typeface="Times New Roman" pitchFamily="18" charset="0"/>
                  <a:cs typeface="Times New Roman" pitchFamily="18" charset="0"/>
                </a:rPr>
                <a:t>әрбір жасушасын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1" dirty="0" err="1">
                  <a:latin typeface="Times New Roman" pitchFamily="18" charset="0"/>
                  <a:cs typeface="Times New Roman" pitchFamily="18" charset="0"/>
                </a:rPr>
                <a:t>бір-бірімен</a:t>
              </a: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1" dirty="0" err="1">
                  <a:latin typeface="Times New Roman" pitchFamily="18" charset="0"/>
                  <a:cs typeface="Times New Roman" pitchFamily="18" charset="0"/>
                </a:rPr>
                <a:t>өзара</a:t>
              </a: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>
                <a:defRPr/>
              </a:pPr>
              <a:r>
                <a:rPr lang="ru-RU" sz="1600" b="1" dirty="0" err="1">
                  <a:latin typeface="Times New Roman" pitchFamily="18" charset="0"/>
                  <a:cs typeface="Times New Roman" pitchFamily="18" charset="0"/>
                </a:rPr>
                <a:t>байланысты</a:t>
              </a: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pPr algn="ctr">
                <a:defRPr/>
              </a:pP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рады</a:t>
              </a:r>
            </a:p>
          </p:txBody>
        </p:sp>
        <p:sp>
          <p:nvSpPr>
            <p:cNvPr id="21" name="_s1044"/>
            <p:cNvSpPr>
              <a:spLocks noChangeArrowheads="1"/>
            </p:cNvSpPr>
            <p:nvPr/>
          </p:nvSpPr>
          <p:spPr bwMode="auto">
            <a:xfrm>
              <a:off x="2634" y="1794"/>
              <a:ext cx="679" cy="67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kk-KZ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Қанның</a:t>
              </a:r>
            </a:p>
            <a:p>
              <a:pPr algn="ctr">
                <a:defRPr/>
              </a:pPr>
              <a:r>
                <a:rPr lang="kk-KZ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қызметі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733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</p:nvPr>
        </p:nvGraphicFramePr>
        <p:xfrm>
          <a:off x="2813844" y="2524125"/>
          <a:ext cx="5943600" cy="1774825"/>
        </p:xfrm>
        <a:graphic>
          <a:graphicData uri="http://schemas.openxmlformats.org/drawingml/2006/table">
            <a:tbl>
              <a:tblPr/>
              <a:tblGrid>
                <a:gridCol w="1346200"/>
                <a:gridCol w="1092200"/>
                <a:gridCol w="342900"/>
                <a:gridCol w="3162300"/>
              </a:tblGrid>
              <a:tr h="168910">
                <a:tc>
                  <a:txBody>
                    <a:bodyPr/>
                    <a:lstStyle/>
                    <a:p>
                      <a:pPr marL="6350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Қан жасушалары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Сандық сипаттағы ақпараттар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670">
                <a:tc>
                  <a:txBody>
                    <a:bodyPr/>
                    <a:lstStyle/>
                    <a:p>
                      <a:pPr marL="6350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1.эритроциттер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A. 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545454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м</a:t>
                      </a:r>
                      <a:r>
                        <a:rPr lang="ru-RU" sz="1050" b="1">
                          <a:solidFill>
                            <a:srgbClr val="6A6A6A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м</a:t>
                      </a:r>
                      <a:r>
                        <a:rPr lang="ru-RU" sz="1400" baseline="30000">
                          <a:solidFill>
                            <a:srgbClr val="545454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ru-RU" sz="1050">
                          <a:solidFill>
                            <a:srgbClr val="545454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ru-RU" sz="1050">
                          <a:solidFill>
                            <a:srgbClr val="545454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млн жасуша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B. диаметр 7 мкм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63500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2.лейкоциттер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0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C. тіршілік ету ұзақтығы 120 күн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D. 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545454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м</a:t>
                      </a:r>
                      <a:r>
                        <a:rPr lang="ru-RU" sz="1200" b="1">
                          <a:solidFill>
                            <a:srgbClr val="6A6A6A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м</a:t>
                      </a:r>
                      <a:r>
                        <a:rPr lang="ru-RU" sz="1600" baseline="30000">
                          <a:solidFill>
                            <a:srgbClr val="545454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ru-RU" sz="1200">
                          <a:solidFill>
                            <a:srgbClr val="545454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4-9</a:t>
                      </a:r>
                      <a:r>
                        <a:rPr lang="ru-RU" sz="1200">
                          <a:solidFill>
                            <a:srgbClr val="545454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мың.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3.тромбоциттер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E. тіршілік ету ұзақтығы 5-8 күн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F. диаметрі 4-15мкм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G. 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ядросы бар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Дескриптор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152400"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Білім алушы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70892" y="-1093710"/>
            <a:ext cx="8903660" cy="76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8911" tIns="703041" rIns="904590" bIns="10315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60563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60563" algn="l"/>
              </a:tabLst>
            </a:pPr>
            <a:endParaRPr lang="ru-RU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60563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60563" algn="l"/>
              </a:tabLst>
            </a:pPr>
            <a:endParaRPr lang="ru-RU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60563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60563" algn="l"/>
              </a:tabLst>
            </a:pPr>
            <a:endParaRPr lang="ru-RU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60563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60563" algn="l"/>
              </a:tabLst>
            </a:pPr>
            <a:r>
              <a:rPr lang="ru-RU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lang="kk-KZ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қу тапсырмасы</a:t>
            </a:r>
            <a:r>
              <a:rPr lang="kk-KZ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60563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60563" algn="l"/>
              </a:tabLst>
            </a:pPr>
            <a:endParaRPr lang="ru-RU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960563" algn="l"/>
              </a:tabLst>
            </a:pPr>
            <a:r>
              <a:rPr lang="ru-RU" sz="1400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Сандық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сипаттағы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ақпараттарды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қанның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жасушаларымен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сәйкестендіріңіз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60563" algn="l"/>
              </a:tabLst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60563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60563" algn="l"/>
              </a:tabLst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60563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60563" algn="l"/>
              </a:tabLst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60563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60563" algn="l"/>
              </a:tabLst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60563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60563" algn="l"/>
              </a:tabLst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60563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60563" algn="l"/>
              </a:tabLst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60563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60563" algn="l"/>
              </a:tabLst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60563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60563" algn="l"/>
              </a:tabLst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60563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қан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құрамына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кіретін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компоненттерді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анықтайды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60563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қызметін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сипаттайды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60563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қан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жасушаларының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құрылысы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мен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тіршілік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ұзақтығының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маңызын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анықтайды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056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056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282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1"/>
          <p:cNvSpPr txBox="1">
            <a:spLocks noChangeArrowheads="1"/>
          </p:cNvSpPr>
          <p:nvPr/>
        </p:nvSpPr>
        <p:spPr bwMode="auto">
          <a:xfrm>
            <a:off x="1847851" y="3286126"/>
            <a:ext cx="84629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 </a:t>
            </a:r>
          </a:p>
          <a:p>
            <a:pPr eaLnBrk="1" hangingPunct="1"/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Мен үшін </a:t>
            </a:r>
            <a:r>
              <a:rPr lang="kk-KZ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kk-KZ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Мен үшін қызықты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kk-KZ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Мен осы сабақта өзіме …………</a:t>
            </a:r>
            <a:r>
              <a:rPr lang="kk-KZ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..қоямын, себебі ………</a:t>
            </a:r>
            <a:endParaRPr lang="ru-RU" alt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"/>
            <a:ext cx="42862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2063750" y="1125538"/>
            <a:ext cx="1670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u="sng">
                <a:latin typeface="Times New Roman" panose="02020603050405020304" pitchFamily="18" charset="0"/>
                <a:cs typeface="Times New Roman" panose="02020603050405020304" pitchFamily="18" charset="0"/>
              </a:rPr>
              <a:t>Кері байланыс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25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389" y="216567"/>
            <a:ext cx="9144000" cy="620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74825" y="3500438"/>
            <a:ext cx="1081088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60%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83114" y="3429000"/>
            <a:ext cx="936625" cy="5207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40%</a:t>
            </a:r>
          </a:p>
        </p:txBody>
      </p:sp>
    </p:spTree>
    <p:extLst>
      <p:ext uri="{BB962C8B-B14F-4D97-AF65-F5344CB8AC3E}">
        <p14:creationId xmlns:p14="http://schemas.microsoft.com/office/powerpoint/2010/main" val="201359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1"/>
          <p:cNvSpPr txBox="1">
            <a:spLocks noChangeArrowheads="1"/>
          </p:cNvSpPr>
          <p:nvPr/>
        </p:nvSpPr>
        <p:spPr bwMode="auto">
          <a:xfrm>
            <a:off x="7546975" y="2516188"/>
            <a:ext cx="1327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Text Box 12"/>
          <p:cNvSpPr txBox="1">
            <a:spLocks noChangeArrowheads="1"/>
          </p:cNvSpPr>
          <p:nvPr/>
        </p:nvSpPr>
        <p:spPr bwMode="auto">
          <a:xfrm>
            <a:off x="7696200" y="2659063"/>
            <a:ext cx="1028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Картинки по запросу кровь плаз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5" y="260350"/>
            <a:ext cx="2635250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172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6138" y="2060576"/>
            <a:ext cx="2698750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3" name="Пятиугольник 2"/>
          <p:cNvSpPr/>
          <p:nvPr/>
        </p:nvSpPr>
        <p:spPr>
          <a:xfrm flipH="1">
            <a:off x="6913563" y="2119313"/>
            <a:ext cx="3503612" cy="1454150"/>
          </a:xfrm>
          <a:prstGeom prst="homePlat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Қанның ақ түйіршіктері-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лейкоциттер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pPr algn="ctr">
              <a:defRPr/>
            </a:pP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ядросы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амеба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тәрізді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қозғалатын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түссіз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жасушалар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 flipH="1">
            <a:off x="4224339" y="549275"/>
            <a:ext cx="5635625" cy="1079500"/>
          </a:xfrm>
          <a:prstGeom prst="homePlat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Эритроциттер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ядросы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Олардың орташа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 – 7, 2 - 7, 5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мкм –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құрамында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қызыл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түсті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гемоглобин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нәруызы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бар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Picture 2" descr="ÐÐ°ÑÑÐ¸Ð½ÐºÐ¸ Ð¿Ð¾ Ð·Ð°Ð¿ÑÐ¾ÑÑ ÑÑÐ¾Ð¼Ð±Ð¾ÑÐ¸ÑÑ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4365626"/>
            <a:ext cx="32385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ятиугольник 1"/>
          <p:cNvSpPr/>
          <p:nvPr/>
        </p:nvSpPr>
        <p:spPr>
          <a:xfrm>
            <a:off x="1703388" y="5067300"/>
            <a:ext cx="5694362" cy="1385888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Тромбоциттер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пластинкалары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қанның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кішкентай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түссіз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ядросыз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формалық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элементтері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сүйек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кемігінде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түзіледі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мөлшері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– 4 мкм,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дөңгелек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пішінді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92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389" y="1482726"/>
            <a:ext cx="5280025" cy="2659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Прямоугольник 7"/>
          <p:cNvSpPr>
            <a:spLocks noChangeArrowheads="1"/>
          </p:cNvSpPr>
          <p:nvPr/>
        </p:nvSpPr>
        <p:spPr bwMode="auto">
          <a:xfrm>
            <a:off x="4511676" y="404813"/>
            <a:ext cx="3148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ФАГОЦИТОЗ</a:t>
            </a:r>
            <a:endParaRPr lang="ru-RU" altLang="ru-RU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Прямоугольник 8"/>
          <p:cNvSpPr>
            <a:spLocks noChangeArrowheads="1"/>
          </p:cNvSpPr>
          <p:nvPr/>
        </p:nvSpPr>
        <p:spPr bwMode="auto">
          <a:xfrm>
            <a:off x="2497138" y="4343400"/>
            <a:ext cx="73898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ФАГОЦИТОЗ ДЕГЕНІМІЗ – «</a:t>
            </a:r>
            <a:r>
              <a:rPr lang="ru-RU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ФАГОЦИТ</a:t>
            </a:r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ДЕП АТАЛАТЫН ЛЕЙКОЦИТТЕРДІҢ БӨГДЕ ДЕНЕЛЕРДІ ЖҰТЫП, ОЛАРДЫ ЖОЮ ПРОЦЕСІ. БҰЛ НЕГІЗІНЕН “</a:t>
            </a:r>
            <a:r>
              <a:rPr lang="ru-RU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ЖАСУШАНЫҢ ЖЕУІНІҢ</a:t>
            </a:r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БІР ТҮРІ БОЛЫП САНАЛАДЫ, МҰНДА БӨЛШЕК ЖҰТЫЛЫП, ФЕРМЕНТТЕР АРҚЫЛЫ ҚОРЫТЫЛМАС БҰРЫН, ФАГОЦИТ ОНЫ ӨЗ ЦИТОПЛАЗМАСЫМЕН ҚОРШАЙДЫ.</a:t>
            </a:r>
          </a:p>
        </p:txBody>
      </p:sp>
    </p:spTree>
    <p:extLst>
      <p:ext uri="{BB962C8B-B14F-4D97-AF65-F5344CB8AC3E}">
        <p14:creationId xmlns:p14="http://schemas.microsoft.com/office/powerpoint/2010/main" val="11006081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t2.gstatic.com/images?q=tbn:ANd9GcRniehYPD1djtGxoa6y8vI1WKB7QoDpEFdi8teAiECgP-3zAzk2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914400"/>
            <a:ext cx="2752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4191000" y="228600"/>
            <a:ext cx="6019800" cy="914400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Эритроциттер</a:t>
            </a:r>
            <a:r>
              <a:rPr lang="kk-K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kk-KZ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қанның қызыл түсті жасушасы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4267200" y="1295401"/>
            <a:ext cx="64008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Қанның басқа жасушаларына қарағанда салмақты болғандықтан, ыдыстың түбіне тұнады.</a:t>
            </a:r>
          </a:p>
          <a:p>
            <a:pPr eaLnBrk="1" hangingPunct="1"/>
            <a:r>
              <a:rPr lang="kk-KZ" altLang="ru-RU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 түзілген кезде  ғана ядросы болатын, толық қалыптасқан кезде жойылып кететін, митохондриясы жоқ қан жасушасы. </a:t>
            </a:r>
            <a:r>
              <a:rPr lang="kk-KZ" altLang="ru-RU" sz="20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(сүтқоректі жануарлардан басқа жануарлардың эритроцитінде ядро болады)</a:t>
            </a:r>
          </a:p>
          <a:p>
            <a:pPr eaLnBrk="1" hangingPunct="1"/>
            <a:endParaRPr lang="kk-KZ" altLang="ru-RU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1752600" y="3581400"/>
            <a:ext cx="2590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 жағы ойыс табақша тәрізді. </a:t>
            </a:r>
          </a:p>
          <a:p>
            <a:pPr eaLnBrk="1" hangingPunct="1"/>
            <a:r>
              <a:rPr lang="kk-KZ" alt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Қанның  </a:t>
            </a:r>
            <a:r>
              <a:rPr lang="en-US" alt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alt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lang="ru-RU" altLang="ru-RU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ru-RU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4-5</a:t>
            </a:r>
            <a:r>
              <a:rPr lang="kk-KZ" alt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эритроцит болады.</a:t>
            </a:r>
          </a:p>
          <a:p>
            <a:pPr eaLnBrk="1" hangingPunct="1"/>
            <a:endParaRPr lang="ru-RU" altLang="ru-RU"/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1752600" y="5041900"/>
            <a:ext cx="8915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Өздігінен қозғалмайды, тек қан ағынымен ағады.</a:t>
            </a:r>
          </a:p>
          <a:p>
            <a:pPr eaLnBrk="1" hangingPunct="1"/>
            <a:r>
              <a:rPr lang="kk-KZ" altLang="ru-RU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 ұзақтығы 120-127 тәулік. Көкбауыр мен бауырда жойылып, сүйек кемігінде түзіледі.</a:t>
            </a:r>
            <a:endParaRPr lang="ru-RU" altLang="ru-RU" sz="2800"/>
          </a:p>
        </p:txBody>
      </p:sp>
    </p:spTree>
    <p:extLst>
      <p:ext uri="{BB962C8B-B14F-4D97-AF65-F5344CB8AC3E}">
        <p14:creationId xmlns:p14="http://schemas.microsoft.com/office/powerpoint/2010/main" val="129131202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27575" y="188914"/>
            <a:ext cx="5778500" cy="131603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ТРОМБОЦИТТЕР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Прямоугольник 1"/>
          <p:cNvSpPr>
            <a:spLocks noChangeArrowheads="1"/>
          </p:cNvSpPr>
          <p:nvPr/>
        </p:nvSpPr>
        <p:spPr bwMode="auto">
          <a:xfrm>
            <a:off x="6672263" y="1412875"/>
            <a:ext cx="335756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Тромбоциттер</a:t>
            </a:r>
            <a:r>
              <a:rPr lang="kk-KZ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қанды ұйытушы жасушалар. Домалақ сопақ пішінді, түссіз ядросыз. </a:t>
            </a:r>
          </a:p>
          <a:p>
            <a:pPr eaLnBrk="1" hangingPunct="1"/>
            <a:r>
              <a:rPr lang="kk-KZ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 ұзақтығы 7 күн. </a:t>
            </a:r>
          </a:p>
          <a:p>
            <a:pPr eaLnBrk="1" hangingPunct="1"/>
            <a:r>
              <a:rPr lang="kk-KZ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Сүйек кемігінің майында жасалады. 1мм</a:t>
            </a:r>
            <a:r>
              <a:rPr lang="kk-KZ" altLang="ru-RU" sz="2400" baseline="30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kk-KZ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 180-350 мың тромбоцит болады</a:t>
            </a:r>
            <a:endParaRPr lang="ru-RU" altLang="ru-RU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2" descr="Картинки по запросу тромбоцитт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268413"/>
            <a:ext cx="4662488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1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25" y="836614"/>
            <a:ext cx="8713788" cy="583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2279651" y="404814"/>
            <a:ext cx="7038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ҚАННЫҢ  ФОРМАЛЫ ЭЛЕМЕНТТЕРІНІҢ ТҮЗІЛЕТІН ОРНЫ</a:t>
            </a:r>
            <a:endParaRPr lang="ru-RU" altLang="ru-RU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14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4038600" y="228600"/>
            <a:ext cx="5638800" cy="914400"/>
          </a:xfrm>
          <a:prstGeom prst="snip2Diag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Қан плазмасы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2133600" y="2057401"/>
            <a:ext cx="8534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Плазманың құрамы:</a:t>
            </a:r>
          </a:p>
          <a:p>
            <a:pPr eaLnBrk="1" hangingPunct="1"/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90-91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-су; </a:t>
            </a:r>
          </a:p>
          <a:p>
            <a:pPr eaLnBrk="1" hangingPunct="1"/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7-8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нәруыз;</a:t>
            </a:r>
          </a:p>
          <a:p>
            <a:pPr eaLnBrk="1" hangingPunct="1"/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0,2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 глюкоза;</a:t>
            </a:r>
          </a:p>
          <a:p>
            <a:pPr eaLnBrk="1" hangingPunct="1"/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0,7-0,8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май;</a:t>
            </a:r>
          </a:p>
          <a:p>
            <a:pPr eaLnBrk="1" hangingPunct="1"/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0,9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 тұздар;</a:t>
            </a:r>
          </a:p>
          <a:p>
            <a:pPr eaLnBrk="1" hangingPunct="1"/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Бұдан басқа ферменттер, сүт қышқылы, гормондар болады.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kk-KZ" altLang="ru-RU" sz="2400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Плазманың электролитті құрамы</a:t>
            </a:r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катиондар К</a:t>
            </a:r>
            <a:r>
              <a:rPr lang="kk-KZ" altLang="ru-RU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,Са</a:t>
            </a:r>
            <a:r>
              <a:rPr lang="kk-KZ" altLang="ru-RU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Мg</a:t>
            </a:r>
            <a:r>
              <a:rPr lang="kk-KZ" altLang="ru-RU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Na</a:t>
            </a:r>
            <a:r>
              <a:rPr lang="kk-KZ" altLang="ru-RU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 . </a:t>
            </a:r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Аниондар Cl</a:t>
            </a:r>
            <a:r>
              <a:rPr lang="kk-KZ" altLang="ru-RU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HCO</a:t>
            </a:r>
            <a:r>
              <a:rPr lang="kk-KZ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k-KZ" altLang="ru-RU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HPO</a:t>
            </a:r>
            <a:r>
              <a:rPr lang="kk-KZ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kk-KZ" altLang="ru-RU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SO</a:t>
            </a:r>
            <a:r>
              <a:rPr lang="kk-KZ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Электролиттер қанның осмостық қысымын реттейді, буферлі ортаны қалыптастырады.</a:t>
            </a:r>
          </a:p>
          <a:p>
            <a:pPr eaLnBrk="1" hangingPunct="1"/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Қанның рН-ның тұрақтылығы рН 7,3-7,4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2209800" y="1371601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Қан сарысуы- қанның сарғыштау түсті сұйық бөлімі</a:t>
            </a:r>
            <a:endParaRPr lang="ru-RU" altLang="ru-RU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807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2859088" y="228600"/>
            <a:ext cx="6019800" cy="914400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Сұраққа жауап беру</a:t>
            </a:r>
            <a:endParaRPr lang="ru-RU" sz="32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2057400" y="1371601"/>
            <a:ext cx="8458200" cy="2678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Tx/>
              <a:buAutoNum type="arabicParenR"/>
              <a:defRPr/>
            </a:pPr>
            <a:r>
              <a:rPr lang="kk-KZ" altLang="ru-RU" sz="2400" b="1" dirty="0">
                <a:latin typeface="Times New Roman" pitchFamily="18" charset="0"/>
                <a:cs typeface="Times New Roman" pitchFamily="18" charset="0"/>
              </a:rPr>
              <a:t>Эритроциттерде неге ядро, митохондрия, Гольджи жиынтығы, рибосома  жоқ?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arenR"/>
              <a:defRPr/>
            </a:pPr>
            <a:endParaRPr lang="kk-KZ" alt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None/>
              <a:defRPr/>
            </a:pPr>
            <a:endParaRPr lang="kk-KZ" alt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None/>
              <a:defRPr/>
            </a:pPr>
            <a:endParaRPr lang="kk-KZ" alt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kk-KZ" altLang="ru-RU" sz="2400" b="1" dirty="0">
                <a:latin typeface="Times New Roman" pitchFamily="18" charset="0"/>
                <a:cs typeface="Times New Roman" pitchFamily="18" charset="0"/>
              </a:rPr>
              <a:t>2) Егер жануарда бір уақытта барлық эритроциттері жарылып кетсе не болады</a:t>
            </a:r>
            <a:r>
              <a:rPr lang="kk-KZ" altLang="ru-RU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41862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589</Words>
  <Application>Microsoft Office PowerPoint</Application>
  <PresentationFormat>Произвольный</PresentationFormat>
  <Paragraphs>164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Даулет Дукенбай</dc:creator>
  <cp:lastModifiedBy>admin</cp:lastModifiedBy>
  <cp:revision>11</cp:revision>
  <dcterms:created xsi:type="dcterms:W3CDTF">2020-08-09T07:44:25Z</dcterms:created>
  <dcterms:modified xsi:type="dcterms:W3CDTF">2020-11-27T05:48:03Z</dcterms:modified>
</cp:coreProperties>
</file>