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3"/>
  </p:notesMasterIdLst>
  <p:sldIdLst>
    <p:sldId id="274" r:id="rId2"/>
    <p:sldId id="275" r:id="rId3"/>
    <p:sldId id="287" r:id="rId4"/>
    <p:sldId id="276" r:id="rId5"/>
    <p:sldId id="280" r:id="rId6"/>
    <p:sldId id="282" r:id="rId7"/>
    <p:sldId id="281" r:id="rId8"/>
    <p:sldId id="288" r:id="rId9"/>
    <p:sldId id="289" r:id="rId10"/>
    <p:sldId id="284" r:id="rId11"/>
    <p:sldId id="290" r:id="rId1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6" d="100"/>
          <a:sy n="46" d="100"/>
        </p:scale>
        <p:origin x="53" y="7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54919-2CA2-48F6-96AE-89D6240D518F}" type="datetimeFigureOut">
              <a:rPr lang="ru-RU" smtClean="0"/>
              <a:pPr/>
              <a:t>31.10.2024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094AE-D8F9-48E5-8AFC-2F17A381BDB3}" type="slidenum">
              <a:rPr lang="ru-RU" smtClean="0"/>
              <a:pPr/>
              <a:t>‹#›</a:t>
            </a:fld>
            <a:endParaRPr lang="ru-RU"/>
          </a:p>
        </p:txBody>
      </p:sp>
    </p:spTree>
    <p:extLst>
      <p:ext uri="{BB962C8B-B14F-4D97-AF65-F5344CB8AC3E}">
        <p14:creationId xmlns:p14="http://schemas.microsoft.com/office/powerpoint/2010/main" val="183372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A89E285-482B-4065-B9AD-9EC16B60C105}"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E7185-57FD-4A8B-8E87-3049BCD026C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89E285-482B-4065-B9AD-9EC16B60C105}"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E7185-57FD-4A8B-8E87-3049BCD026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89E285-482B-4065-B9AD-9EC16B60C105}"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E7185-57FD-4A8B-8E87-3049BCD026C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64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89E285-482B-4065-B9AD-9EC16B60C105}"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E7185-57FD-4A8B-8E87-3049BCD026C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A89E285-482B-4065-B9AD-9EC16B60C105}"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E7185-57FD-4A8B-8E87-3049BCD026C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A89E285-482B-4065-B9AD-9EC16B60C105}" type="datetimeFigureOut">
              <a:rPr lang="ru-RU" smtClean="0"/>
              <a:pPr/>
              <a:t>31.10.2024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E7185-57FD-4A8B-8E87-3049BCD026C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A89E285-482B-4065-B9AD-9EC16B60C105}" type="datetimeFigureOut">
              <a:rPr lang="ru-RU" smtClean="0"/>
              <a:pPr/>
              <a:t>31.10.2024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E7185-57FD-4A8B-8E87-3049BCD026C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A89E285-482B-4065-B9AD-9EC16B60C105}" type="datetimeFigureOut">
              <a:rPr lang="ru-RU" smtClean="0"/>
              <a:pPr/>
              <a:t>31.10.2024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E7185-57FD-4A8B-8E87-3049BCD026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8F0B4B1B-B530-4BC1-B23C-453220D0CF36}" type="datetimeFigureOut">
              <a:rPr lang="en-US" smtClean="0"/>
              <a:pPr>
                <a:defRPr/>
              </a:pPr>
              <a:t>10/31/2024</a:t>
            </a:fld>
            <a:endParaRPr lang="en-US"/>
          </a:p>
        </p:txBody>
      </p:sp>
      <p:sp>
        <p:nvSpPr>
          <p:cNvPr id="3" name="Нижний колонтитул 2"/>
          <p:cNvSpPr>
            <a:spLocks noGrp="1"/>
          </p:cNvSpPr>
          <p:nvPr>
            <p:ph type="ftr" sz="quarter" idx="11"/>
          </p:nvPr>
        </p:nvSpPr>
        <p:spPr/>
        <p:txBody>
          <a:bodyPr/>
          <a:lstStyle/>
          <a:p>
            <a:pPr>
              <a:defRPr/>
            </a:pPr>
            <a:endParaRPr lang="en-US"/>
          </a:p>
        </p:txBody>
      </p:sp>
      <p:sp>
        <p:nvSpPr>
          <p:cNvPr id="4" name="Номер слайда 3"/>
          <p:cNvSpPr>
            <a:spLocks noGrp="1"/>
          </p:cNvSpPr>
          <p:nvPr>
            <p:ph type="sldNum" sz="quarter" idx="12"/>
          </p:nvPr>
        </p:nvSpPr>
        <p:spPr/>
        <p:txBody>
          <a:bodyPr/>
          <a:lstStyle/>
          <a:p>
            <a:pPr>
              <a:defRPr/>
            </a:pPr>
            <a:fld id="{A9437D56-7DFD-433F-99DD-3A8A770C8A2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A89E285-482B-4065-B9AD-9EC16B60C105}" type="datetimeFigureOut">
              <a:rPr lang="ru-RU" smtClean="0"/>
              <a:pPr/>
              <a:t>31.10.2024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E7185-57FD-4A8B-8E87-3049BCD026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A89E285-482B-4065-B9AD-9EC16B60C105}" type="datetimeFigureOut">
              <a:rPr lang="ru-RU" smtClean="0"/>
              <a:pPr/>
              <a:t>31.10.2024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E7185-57FD-4A8B-8E87-3049BCD026C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9E285-482B-4065-B9AD-9EC16B60C105}" type="datetimeFigureOut">
              <a:rPr lang="ru-RU" smtClean="0"/>
              <a:pPr/>
              <a:t>31.10.2024</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E7185-57FD-4A8B-8E87-3049BCD026C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5"/>
          <p:cNvSpPr txBox="1">
            <a:spLocks/>
          </p:cNvSpPr>
          <p:nvPr/>
        </p:nvSpPr>
        <p:spPr>
          <a:xfrm>
            <a:off x="406490" y="1858709"/>
            <a:ext cx="10816476" cy="2790927"/>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kumimoji="0" lang="ru-RU" sz="4400" b="1" i="0" u="none" strike="noStrike" kern="1200" cap="none" spc="0" normalizeH="0" baseline="0" noProof="0" dirty="0" err="1" smtClean="0">
                <a:ln>
                  <a:noFill/>
                </a:ln>
                <a:effectLst/>
                <a:uLnTx/>
                <a:uFillTx/>
                <a:latin typeface="Times New Roman" pitchFamily="18" charset="0"/>
                <a:cs typeface="Times New Roman" pitchFamily="18" charset="0"/>
              </a:rPr>
              <a:t>Тақырып:</a:t>
            </a:r>
            <a:r>
              <a:rPr lang="kk-KZ" sz="4400" dirty="0" smtClean="0">
                <a:latin typeface="Times New Roman" pitchFamily="18" charset="0"/>
                <a:cs typeface="Times New Roman" pitchFamily="18" charset="0"/>
              </a:rPr>
              <a:t>Қан топтары. Қан құю. Резус – фактор. Агглютинация. Резус – конфликт</a:t>
            </a:r>
            <a:endParaRPr lang="en-US" sz="4400" b="1"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kk-KZ" sz="4400" b="0"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kk-KZ" sz="4400" b="0"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kk-KZ" sz="4400" b="0"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4400" b="0"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534470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952596" y="5072074"/>
            <a:ext cx="2643206"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1" name="Прямоугольник 10"/>
          <p:cNvSpPr/>
          <p:nvPr/>
        </p:nvSpPr>
        <p:spPr>
          <a:xfrm>
            <a:off x="4595802" y="4071942"/>
            <a:ext cx="2786082"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Прямоугольник 11"/>
          <p:cNvSpPr/>
          <p:nvPr/>
        </p:nvSpPr>
        <p:spPr>
          <a:xfrm>
            <a:off x="7096132" y="3071810"/>
            <a:ext cx="321471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170" name="AutoShape 2" descr="data:image/jpeg;base64,/9j/4AAQSkZJRgABAQAAAQABAAD/2wCEAAkGBxQTEhQUExQWFhUXGB0bGRcYGBofHBwfHBoeHhsgHxwZHCghHCAlHRoYITEhJSkrLi4uHB8zODMsNygtLisBCgoKDg0OGxAQGywkICQsLi8vLDQ0LCw0NSwsLCwsLCwsLCwsLCwsLCwsLCwsLCwsLCwsLCwsLCwsLCwsLCwsLP/AABEIALEBHAMBIgACEQEDEQH/xAAbAAADAAMBAQAAAAAAAAAAAAAEBQYAAgMBB//EAEUQAAECBAQDBQUFBgQGAgMAAAECEQADBCEFEjFBIlFhBhNxgZEyQqGxwVJy0eHwFCMzYrLxNHOCwgcVQ5Ki0oPiJDWT/8QAGgEAAgMBAQAAAAAAAAAAAAAAAgMAAQQFBv/EAC0RAAICAgIBAwIGAgMBAAAAAAABAhEDIRIxQQQiURPwFDJhcYHBkaFC0fGx/9oADAMBAAIRAxEAPwAGmpFKcgWuTdgH1uTzaOk+jCQ5KP8A+iPqqGeFlCkTGYcH1EIMeLi3K3jHJUfk7XK3SDJ+HD3HI5wvqEKS4c28R/a0OsCnEyElROvk5Af4NHHtIhiVFJCSvVuv4ROL7RalumC4XNmDKMv7u7KJQm+mqxcMWDO22rwYKI8CUh86zlWAGOyQMpYe84vuXcwqqZa5k5buEpLPsE+63lG/Z2rMuqlBalFIJy3s7FtR47wy10xTg+0V0yQmWlMtLZg/m/M8mhRWSzLa93Yh30d7i7fnDObKWtalJCr/AMvIdNfWF8/DZpIzZhmKgknRweQuL72184pu+i467ZPV8m/XdP4QsNatCkpJ4Xyh9E3d29YqZNH3iQAeIcN9QXtoNAdoCrMBMzNLCRnIJCrXYX+R5NEi02Ml0cKBQ7vM7uMxJ5mAVG0gAsSSsltNVAnzYeceCXPk08xEyWUlKVAkgu4ACG6EvDCiQ6ZE1SWLlHCHcEHIPGyfjBNU7FqVrRxrVqTImqPtNYjcM4MdJzJKUZ1hSU5gQWchsxURsz25sI3xCmmKRPUpKmJSkWOjW+DRyqJ6f2hSCLmXY8r3Hnb0gQzaQc4UsaKLD7ot8S8c6nMUzBLS6gwzEgDrbVhzLPtHDD5cxcvuRwJS4KiLm7BieQv5x7UEWpadgW4lcgzkk8zpErZL0ZRIEqWVFQUz3D3U/F48rRymDuUhk5580+ybhz05AfKDzTBKUupPdyX0bYDKCdy7qL8xA8ioQJZqlOVKdKX2AJDDx1fr0i73ZXg2rpxlSwnWYWDAWBI6foxpSlUtCjNOUPYPewAHhpHelYIMwiYSeLiSzHoH8ngdNSyBMmJeYskoRbhSLDoCS59Iplo5IStZfMtCOZYE+AI+ceSUZ5hy5yhIAzZiATvteC5ykpSlU4utQBybB7t1848SqZM0Ilp23PoLQLYQ0oFcK0ouUqYv4fKNCpIJygGbYqSCrKH3Ba5to8aUEvugoBb5tyk687ax7JSE+876unX4QptXovizniALytzfR9Lfynfr5RhQf5vX/wCsdFAFRVm6AMLD0j0t9o+n5QLZaRyl06lEAZh5/wD1jWrllCgHUQosC49NIMokjOHe7j2eflHObNUleWWlwfbUSbeDFgYJFO7BJssgXUp+T/l4RqUH+b1P4R2qZWRJT9qzk39XvHG3MeqfwiMtM1Kfvep/CNVJ8fU/hGKmJ5j0/KN5MrO7eXDr5sz+MWk2RtI8p6dwVEluhMDJmJL306mDa6elCQ5UMo5X+LQJLlJJCkoy57udX6i4EWkVZiEg6fMxsinfRPz+sbLm5VsSmw039G0/GONXMmBXALG+o1OuqouiuQ/oJJlBfvJCC4vzG42hfiE5KktlCSHOpL9LmG1BPdM0lgMhb1EdabDJZAmEAvcDx8YK2DavYqwyeBTyknM5mHY/ywHi1560I4lqUpm2c89up2ihxSUkS0vstTc2ZLwso0iXUrSwOdWcKPvpN7HkHFou9WV+w2oaI09OErIW92V15bgcoQ4nSgpK5RIUniym5Dbg7gRRYstZNklSdiLj4aQgmDJmWu3CoJB1JIbTluTEStlrSGUntKgrZaArIEgpcuk5QSw8TrDWdjWYIPdFJzZU5gSWYENm63iYpqNcya4WsJISUtmYMm7tpoXHNtNYbTKFSU51q9hwCQWABtmBL3sX14h4wySroTFxf5uwyYsFZyAcbFwlva2t0OscMTnLecoJDoyoBHiyr+W3OO9HLWeJTZpQUb7g3QfVR9IMpZREtaXUdFMlWrG4AG+8DdjKSIsU8xUxC0pIchCwxIKSWU5a+pLHrzgmsmK7hCZJIPeo0LcKQolzyYQ2xOknZbd4EhLsokFmcO7X2ielZ5KFFQOUrSH5Ag/B4uMr0XKK/MgjBljvSrMGzJVlc8Q34Rc7DzvyOhMyZOWmTJKlBZTmUw0J3N2G7cxzjpgdKpDaFUyayL7ZrPyAcnwvF5huHJlukbrUSo7lyT8PpygH8FOVbJam7OTFA98p9CyHADXbMdb72hlSYVLASkIDswJuQw5m+msPajQ5faJHtX1Gvp+hA2GoOSZMFyVZQ/Ia/F/SBKchDV4LJVbKnLcghO5LkgRP11IEpByGYlDlICtCRu0WNTLZJULcwHfpv0hBUzwkq0a3jfw84ibCQqlVACE505lq90kX6AE6CDKghs0wpBVdiVOOTXDWY6CF1RIyrSpWZi1gohtb2Y6kFunjB8pUuxSknMWJNy/UkH1i5OloJd7BJ1RIJBYrPQEx0E+atkpQEJe7lN26PDI2AN2OhH5J6RV9mMK4e8UHKhYG9vPnCXP9ApNRVkmhJLBgT0y/RJjZaVAs1+n5S4rMXwEHMqUooUbsXKfLdPlbpEliEhaZqFTilKWYsSXV08g8BSZI5FIzu19fj/6iPDJVuT6n/wBhGyloK5aQBxOS4BsI3qnmK4AAoNmzJe3QsfSLoOwdUr+Yev4rjh3Usby/UfnBUypCkKCAwSNWAuPEj4xxlz8yQXN+QV9IumQ4LQktcMnQbB9WAEd6OhMwliEpTdSlAgDzLRpOBBZRUDyOcfWOktyrI5EqWkLWq91zGCdd2UkDkXMHCNsTlnwjaHOG4LL9orBH2lezbUsSx01JbxgqjXIUVsrOED21qKUHk2iQLG4DROYOrvJqjOSoS5KikIUQE8FhwjXQe1C/FO0wM9c1CkolHgC8oJOVwyOE7kk6ajpGuMUtI505OW2MK3/8hZHdSnFhMkTkzSL2zJygsYXT15EhJLKcpJswZIIIOhuoAeBgqXWpUiVUd6pRBVfIUqUkBlAgJAIBPtaP4QqxNWankTlJIK1LseVlD5n4xcop7GYsjTrwY5S5CdCGAHMtr9ekZUyVzTmC1JDMwuPLSBZE1WgICTtc387fCDDNy2Kh4AQlm1FAmgyAd4sMTe23rBCqsWToBCjEK9BQXVCeTiBUgFIWctipjfwa/wANoXxfYX7lBidSki14n5KVzKiShBZWd31ZOUvbzHrGisRMwEITmLgW18G/TQ47M0S5S1TpoDmwAIdI19YY/atg96Q7rsGysVLUCRzYnzDwlnS5aDmCQo81F7w1xnF85GrfIf2icrJ1yb9Bv6CASbC6Vs2wtSl1JCfeBsNLAu+lr38PGK7FpSkywgcLLUEo5sgqPCQSq6nCHI4hrtN9lKYZ0rXnBV9jcEaFnAN/jeK2ooCSCnIQpQcDMzpsRqTZKU39lyPAsl2Z+/5B5c9RWErZ0JSc6Xy8WjuBcMq7EH1g6lmKDJDbXOo8m5EnWMmOMstbBYzEpBAchIbQ2IITvZzvr0TLVmACuG6tddhpyLh/GFt7sbHo0xGQ9yHI+L/k8IMQpJa0HhBIJvz+p9YqMqiGWbkX0u1rtrE/iEliWNxYHbXVvWJL5QeP4F/ZV11aUFIAloWpPE5JORPL7Lt49I+hKJSoJ0u+zN6bxDdm5rVQBs8tbNup0Hbomw8Y+hgkp4m8ef1i7sVkVMAW2biI4ho4YW5gdNTGmDP3cyW4zIWSBbRW/wA4KmyEsGIGgL3BAdrP1gSaChQKQkquC241NvFoqwG7Qpq6Zc7NlIQAzkuyW0DA3Pm0Ll0qE6OsjUq3P3R8oeS50xEtQAQ4UXBJLOTe1idB5QrmSswVcZgGDXBfncn9GJrwEv1FlTMlrBSUNax5ePnE3TlSFiXnISlVza4be+l/WG84hK9AG0Ph0hPWqCahJexSLeZ/KLQwq8EplVMxMpiJSBxq0zaafCPpaEBIYWaEfZKhRKkJyqC3upQLh+XkLXhtUz2EZpPYnJJyYvxKoZ4+V9oMb7yoyJulBbxU7H009YusYlTZyJiZJCSxAWdAfxiE7Pdnpom92E8Y9p2Bbz26gxMNNuTGxVDCglTlzEzCQkAWDkWs7+rFtWjpjspRYGaoDMOFL3tbTq8V+H9m0ypYSs5yC/T8TyvCzHsO/eyZ4/6SnIaxDWLfylleRgvqLkFGSejvhOEhDzJrHIHXmDpSGchiOJTavpp1KLF+06p6iEd6mULEymT5GaQb/wAiA22Yx1qMRz037OpWUBKe9VupSnOXzU5J0ATC2VInqqJjKeTKeXKkiyCwyoGV2t7RJL+saYIbKFbKSip5E2QJbTRZwohyOoUxH68YFopCyDLUoJl8LrJQyglmVa4VZiNnBGjArAcMPdrVMKlMCoksCtg4JbmNBskp95zCSorlGqEiWZhXmZS0MEpVyNvUk+upJKgJ4o5NMdonyZkxaQVAoLAr/wCpa6hsRtZtDZoGre/9nJICTosBV/FzqI8rKtKJ37OlajMUyVLAHAoh023LRz7XrMqQpku6kEAMcqwTnZwbZSNt+sFF2xOb00VG0csYwd5WadOAUR3bglmKg4D6KUwFgTqwvCDH6WomCRJlS2lywwcge1YO5swS55ZgL6kEVqyhSjnzOEpyhRINzqbgW2YQ9RWkoROmDu0hJzhWrvb1v6RJycOhGHFe2L8EwJS0FU1ZQxZuH0LjXp4Q5mYDLJcKmp6cPrxB49lz5qZiCZaghYJzJKMyQ+rKBtz3uIR4jjFUJishzpJcMtgkHRNxe2/MmKiuW2bONKjhJwwq/iFv5fxMPUSJQSwNgA0KKnOksoEddjybxF7wP3p5wppvstNeB72eXKBWFWZRu2r6PzgrE6+WSyQwtE5IcZyNLQVhmHzqleWSjNzUbJT4q+gvASajbZH1bN1ZVZs68rBwefQ9YUUiFz1gS3tdwDsddRfzG8fSMJ/4cStahSpyt0jhR8OI+Z8os8PwSVJTllS0S08kpA+UJ/FpfkTf+kZ8k09ENQ0BkoUhSSoKGRISDYOGJKTo5fXcl4YUy2QbBsqQ5QQ2W3CkjoOJw58otv2YRoujBhf4jJ5j/sHmiQxKQE5QlV7kuzqCjwhiqxsdrHoIW3BOV1JADnNc7n42ivrcKQQQxD7pLHfceJiaxGjXJyC8yUAEhzcHYqu3s2FtS8NjmjPT0w4SaZxNYhSWKSlmIDm5CtHGgb1vGs+YlRyqSyDdWUAluQfzMa09Q+VQyBLaOkk23BN9rnmfIgJu1n3y9B8oa3IelEQqCUT0TEBglQHVnIUSdASC/kOUWqKpSWWzgsG2P43MSmIEguls17a3IINtN9Y64NWkpEpZukAEE3Kb3Hwfw6xEyZIXsqBVpVY9SzbfSFtRiAfLLYWJKgAA3juWaA5xys5d7aPZmLeov1gBaipZSlJclgBofifyvF3YnikM8Pm5kzgWI4RfnxE331FoTy6opU/qW1BMMcQeTLShJckEq13uT+tIQKUb+6zu/M/J4stI649TgKSoaKc+rGJipClTkhBA0Dm+92BDc7w6xvEEolSyWzMW8zbyH0hLSo4nLpAN1vr0ZrvpaDj8k70VWGzV0pVNlFSwtScySwSwd1FIDaByqx0iupaz9oSky7Ahy/u+MR2AoM5ZS47qWCCDuRY5vPYRQpCqNQyFcyWoDMkh1BTMCG6NYxky70+wnFXopZUgJSEjQQvqKMCYiaBxJ3G4NiDzH1g39pASFHcaNf8AKPBMCg4uDGexatbD0MUwqxCS7xrhmMSjPXTBYM1CcxTyD6PzDi3UR0xqsRKSVTFMOWpPgBcwbWgVakTEulkpmKlrSAZg4VFLoVluAoGwUHLKGo5tHtMnu5gK1oUpRATlYJYkMwI36C/OJ/FO00xUwKRKVLEtWZJWCFKI/pDPp67R2pu1FOpSZgMyWnMFGUso7tKnclOccO/skDpG3Fyo0809Mu5tUEzZUluGaiZfqnIG9FH0iQ7NK7qrrSsWS8x/IlXpFFiRCpkgiypM3MRzQsFCm8CtCvKEuISga5cksc4Uq42Kh9DDQoC3spINTME8i6ymZmexV+8QoP04S3WGHbx1kCWXWjVKbqukkADwBN+kF4cn9jo5EtCXWApQTuVEm3/ctI8omsZp1U8u7qqJhzTFC5e7nlYKUB95R5QWrL3LsHoZKwAFFl34crq8wi31hmvs/MVLVnUCk8SiokCw5EWhngVGZJWlMsqKJYKlqXdUxQCm8ACznRtt03aKqCkZ5pWtIuUJSBLtqAlXFM+845hoXSbL4nfs+V90JU1aVrlqZCwXcNw3s7OR1AjdCJS3KpRSoEhQGjjcZbEF3exvCqVJAQVyjmlrYhWhBF0hX9ObkRuHOtZSTVKdGUjmZmU+m/jB+SVQ5xalSVS2ATLVbJnFstnJvq4SANS94CqOznCDcZhwpBLu4TsL878x55idcpcpKjkIOUhiWUStBcseHiszuGOjRVYSHCUhAcMriBLA3DFWumwFw5eEyycNvwY2mopk5hHYXvFtNWrIAnMyiC5BJT01D8vl9MwvDESUJQhIQgaJAt+fjGtDICABG9TWRys/qOb5S68IDbdINNSEwNMxCJfFMeSiwLn4D8Ym5+NrmKypC5ivsIBJHknTxMJUsk+uhixpdn0Y4qke8PWNk4kDooesQEnB8QX7MhCBzmTAD6IB+cMpHZisHtzJI6JSs/EqHyi6lH/l/f8A8JUSsNQebwLXhJSQQ4IuDCddHUyg4IWOQ/Awmn9q5blC1BKxqCWPoWMNxuU/1L0idr5v7JVFBS8s8QYlyk8ns4PhoOcUErGJa0DKpLJDfZI8QfXWO/ars6ammSuW3eyxmR/MD7SfNvWFH/D1z3ycgKhlU5vYOC3UfWOjiyLJC/IcXodyqIKCcxLEWO1jyj2twkSwFHKlVlZmuHLBht+cN6ygSySEoVaxAZRA8L/2gJNKkhgpXMpJLajn1+sO4pA/Ub2Jv+Y5HE0Fm9tP+5tB84Jk9padPDKCArdWYX8Xu3SOOI0qg3AoukiySQXIfQRI4jho7wZ0HIpKtUnUlms2lvSLUUVJ2UWIVwLlcxLOWuN9P10hLWYuhPsnOSQBawPX8oyfQoRKz5U2YWLObAa+fX0j04cAopUkEi7JP6EUqL2JpdKqdmK18XJmbo3Lwh/2fDzRKyqzEWfQt16Dfx6QLMps4SQ6Vgh2sUgqYubgh0vbYiHtGlctSZiWcE5SQDzFwdbWtEnLVFxj8FfR4WmWHADO/wB4/aP0ENpNMnXU84Q4J2hl1IUAeNBZSS+vR9RDyhm7Rz5JqWxbsHxKTYxEdp+0q6WT3ctxMmE5Vs4QPeI68uTiPoVeLRB9q8NM1AKfbQoKT6sR6fKJGo5E30HB3Gjt2R7IhMmVP7yYioLrKre8TqFAvY3fV4Kxvs1NmOUzHUWdS3uPJwD5CKujQyEjkI0qVRX1G/cyObciA7R4auVKSohOZOu7jf6QlnUuRaFLRlUlaZmRXsrysdOrEecN+1Nes1Hdouycxv8AAeLQqqJneTBMISWlukO7F3NzvYfow7E2kXJJ9seTsVEwnIMpSXDlWUM4YuhwlSXBYkCxDs8NKxSFz5NSBcAgsX1GUpUxa7JY80nnErT15SXQoFSgM4OyWe/LXrrBqMXRPJHdFMwH2hoQ92bUtDvrtPoZuk2Us7EpUomYrjmEMhOyRcsDzclyHOzRCT8VzVqVzSVEKGWSj3XOqzoNfZu+8dsFk5lKzKImqUQmYUhRCb8LqIu4HOGNbIlU37uWB3qzmUpRzKfmpgST4AdGh6mn0W24sKXPX3s25GeYWS1mQEoB8yGbmX5QsxuTxJyz2nqAU+UEpQdAkEMgal9SdTB9RKUaxFQkuixJOgGQJWCfdIyggHk0KprqmrnkLVnBGWwSzkgOWGh5xFp2N1JG+B15zAKSDLUvIkhIDuDxaNcpPjHPEa3uphSUFQ1BcWHK+u/k0ZOm5hLlhSVTDOQrKguEJRclShb9W5xyqFoZGdYBKXHhmOX4NE8kkqVgRnEopkB8rhBD2KkTST4baco+uYXKZIJDPdnJb1MfNMEoQusEvTuqhayQXBSUuP8Aya/Ix9SSrKmOV63LbUf5f9GTKqdI3nzmESmN4uSckvU2Lak8hBmNVxAZOpsIYdmsBCB3iwDMPP3eg68zHPj7nbIqhG2KsI7GmZxVBN/+mk/1KGnl6xZ0OGS5KQmWhKE8khv7+MdlTAkQsqsSh0pKOnt/An3TY0XMSIFqK4bXiYr8fQmzknkLwArG5m0v/wAoKPN+B0cLZWrqAqIftfgqZy0rQB3qS99FDkfn5QLWdthLOVTBQ927wPL7RTZigvuFmX9oJVp0s58hGiEMkPclQUYOx1RTVS0BGct+tOkdqeflLpIB6CFFVOc20It+jpHalSRcmA3dnT+nBIay65BUe9VxEHI5ABLuRyfUjzjTEJrKIDKBNiC7fnE12qqEolZlaZ0N/wBw/v4CCZc5JkomZX09m7FwC5TsTbbxEdDDJyx2zFkhGM9P+BnW1xSngGVtVZr310N/PSEXcuoEa/rWOlROUpJS4uXIdgOQBJLj8N470Fb3ctlJLg3sX8vxEMu/JFHiugKtIKTwlSUEHKDluPHVm9DGlRVkTP3UvUJzLKuWwewA0eCK6pSpRWklyNXLl9TbzHl0hZQzwgqsTfd99uoi2gGq2VlQkMFEZswDI2J6uNPKE87Ge7qVIMpUxYslKSG0BNmsznnDLD6o2cbkh/Jg224sA0AmclM1lfvJygTmSlPCNSSo3uW+AhVJMpXQZT5jMdTSipjkSASDu6mDvr5wdhvaRGQzJnAx8cwexDB78mhMaxA3UVJcJsQS40vYtr8N4R0+EFUscUxVrA6G2nDAuHLsLjF9n1PEsYky0pzLBKg6UJupVnskdNywiAqcbmzpyE5DJRnuk+0QL3PloIb9iezQllU5aQ5BAHLmfVh5GLD9hQR7I9IVKNaWxSlGD+TpSTeAeEDVsxhBIlMGFhAdZJUoNa9uWvrCWnVARqyXrezCJs3NMnTEqWEqASEgAZWAcgk9esE1PY2SiSQhC5hd7LImeAcs3T4RZ9ykpYgEDQEQvrqgSxYfGGtulbJzbZ8ZmHuZ4PGkLBSoKD5WIA1GthryhpMlzUKJCVBaQGIFwHuSN9xBU6rm9+qcEJmEzFEA+LBvAXjsinM+fKQFLCAlalk7k5eZ5/KHSydDJwS6FFYvNTKO7qa5BLHUAac3gSllgA5gMxSGAchXpd4eYhIPfCVTFKjlIUVni8ARYeEKZSTLtmQgh3DXBGxgoS9uvJMzUuP6IcInhMlNgHsENvs51G3PWBcJqxPSpK5PEh2yqIOtwwb66QBPqgEoAdUxXX2lbEg2sfeEPMZ/cypUqWWVup72udOsRScNfIanFRVdmtWpcqX+6lpSCwJJex6kav8AatCyZhIWc0yYoKPM/i8NOz+IpmZ5Ex8igWUXIffXre7R2/5KlNpc9WXZlFQHQFzbo8OjIBzvs17Gy/35mfakpvzYjbwIi5nz7R8+7M1mQyH0VKAHkop+YT6xT19WyFEatbxNhHD9ZGX1Apr3WFYNTd9OMw+ygskddz5RXlWVMK8Cpe7lpTuBfx3+Mda6fCVLjG0Z5+6QLiFcwJJYCIvGcdd75U/E+nyjrjlaqYrIjT5n8oka2nRmzTprJ91CGJPUqJa/QK8Y3+j9JzfKRbddHemxgOVEEXs+rDpBMvF35wHJmU6h/DZrArWSdP5UgD0jmFoHIeZPzH1joy9PHwa8OV1TQdimSaApgSNCem3hBdFiBUAxhRUBeXhbKfeF4KwShypdZKgdEv8AFxeEyx0vcasc1ekOhPCgxgRWMBC+6IJUwI0Aba58IzMjazdTCbEKYib3quJIAAyliBqX53heLHCUqfReblGNpBuL0IqFATrpB4UgkB99PaPX8YKoT3UpMtDhAcAFzqTub84S9+FlkrDbDz3Okc63GEI4cyX6KsPqY68IxjHilo5E3cuT/wAjyRVS8xQqy2DGwSoB2YnwHjBARkDqmAWJyvyazDRwR8esfP5mJFUwLCSEjf3vHwiul4lLyuhN7O/hf4vGXJjcTRiyLJasIq6n3hLZLBiQNeg8/wA4V0ypk+YqXLSygAb2e4D+F4JVWFWpzfrSHmH0boCkrT3hygqQoOlIU+VwdHt5HlC1KkHONUAzK9CJYSlQXMsHchrvfLcjXh3j2loVTCVAFalkZgARwgHKHLMMxfy3h0vsyiYpKhwF3VkAu4PpffrFNQYamWlkgAb+O2Ym6i41Mc/1HrY4/bHbB62JMN7OhISVstTf6Q97DUjx+EH11EChSWa3Ds1tm2eG8zxAGxys2+3WF1RPAv7I5nVtCL6hxHKlknN8r8hRlYHRYkiSEyZikpmAAZX2G45vrDeTWA7xF9qKZM6W4RxoDoJ1V+Rb1aJXs5JnzJjS5kwE3LFQSB8o7OOSnj5t1XYqWPZ9mE8RyVMcjx+V/wAIT01FMSljNUpXMhPlEhO7V1dPUlE1CFBNmDpKwfeSS7ENp1gMOSOdtQfQEocdn1PPaJTtXWZJay4cAs+j7fFoLwztHJnodC2O6VWI/HyhTjmHqqiJIJCSoFahqEgv6kgCG1tJlQVOyJ79UsJyqyqUgkW1NtAdCD8xBdFVpcFIW5DEAG/R/wBbQwxvs2Jd5yipCBwrsBfY7g6QkrqxSJaQgM93LvqwLNb19IYkpqkasWSMXvoNlVaJRCnUg5iSrn66f3gkdpZVs6RMBU7tf/Vt/aJ5CuF1DvVXBKtBdww8N41r50xLC2ZQ0CdoNYE3TF5vUp9RGeK19MpcmZKRxiaygoG6Rdw2wMC9qqyZOnNLKVBKPaDhs2vyEd8Mw9CpMwu69MoFwzKeOX7H7xvZ7uzbaaxE4xf7Co4pZNLycaOrVJSUd6LpZxrfXrA4rkC3GTuQd/MEx1pzlGjZiSClks3Ldj9BGLmsTlSC93IhnKmH+HlXZ1lLyoplcpkyWfNiP/Ij0h9geLqqKtNOZbZVZlF9khx6nLCOrQRIV/JUKt6j6CKTshTD9u70aGQX5uFIb/xPwjN6jj9NykvDr9+/7LywvfxX+9f0fS5Vkwix2pyoUSWAFzyhytTJiL7Xzgooln2WMyZ91Og81ECORihzmkJh2SuL4oQkJljiX7IbY6Ejd9k+ZdwAKvs8UpK59RISvdBWVrfqJSVN5m0AUn76eCskZ1OeYSL28hFkqgR3YAIBYlYUwSMoKlEfdTkSOalHRo9Cp8Fxo0rFxSdkkiS4dJdo8MuDKzDloUFIQUKUkLEv+Q6KUT9rbnHCXOCwWDKGqYLlfQ6NXsHQVILpLdNj4iGNJiJ8OY/DpAig8Dk5SCNoF7Q5Li7H8mpSXcxzmVIuMwPSz+kJ0ySVL1KTlyh/tG+nJj0vGlTKCACF5suh0Gu3PleCj6a1dmbL67jKkg2mmJyFOUKudtAOu1o3k4OgA92AlVySAC/g7/KEmH1BM5QSlwbkbAHXyvDddYTw8CeitR4FvgDGvFDitnO9Rk5u10AVlKtC9Qp3G3xgaVTKSXAZO/Ia6QyUsKdgWGp8fH0jmhalcCCXVbIBc+X60gp8a2KhfgIRSzyQhHE7aC9xFx2Q7JJk8U0Zpqr7EJ5N/N8oZdlsCVJkjvCO8IdTe6BpfdgYo5IygtYHfc6P4WuI8r6z1znJ48el8/J0E3Xuds8lyQkXF/sjXz6OLiPZsxtbke6NABz5jrtGi5rAn2Q+vvHm3XKd7QlqK4qBEvhRus/Mc+TaRgjC/v7+/BFFthlbXBFvaXsHtZ26aNxQgqau5L5lD3j7KT4c9jA9fXpCVMcqWurVSrs3X9NG+G9nl1N5rolbocuXd8xFwHa3ryjTGCirY9JQVsXyBNq1KlyXCLpXNL89E9dQ+gi0wTBESJQSgMANT7R213gyjokSkZUgBA2FnjvUTsoKffNgPoR15wjJllPS1H4/7/r7tMp29A0+zhwQ3EQ2mzdYj+1GHoqEObLSRkVv+jvDfGa8jMHDZbnRiNPNjaJnHcUyAPq37tG7c3h/pcc1NOPYziuPuAcDwKdOm5dEoJC5g33AHM7x9Gp6dElOVAb69TzMSPYLtJml9xNGWYknKrTODe/8w06gRR1tSwJMdTM5cqZmrwBY5OllCkzACki4P613j5etK1qWUBc1CfYUQ3z18Yt0Sv2hZJugFmOh5+MORg6NFctP1pGr0+OojljUdskJMgGlS2VySVvcpbR/K8LW/e5g4IlnRlFj8BpFFX4aku3CQf1eESaYJXxEgM1t36wXCraAyYX2b4QsScxUskTPabmNQ7W1HSOVWsJl6i5Z3HpB1RgSSmYUTAnKBwg6vsx3t8IBVgbjjJLl+Gw2bx5xSx8nZeGco2oqziJJ7sJUDzT4RzFM903HUH8YMnS1JSlLlk6Pch9h0jRCj7pYcuUT6ckOll9qvs0rkrUmqZsvepWlRtd+L5j1ig7E1RE1AVcrlG77pIt8RCylw2aJZS6SlVwsqbVQLa6ONdNY9opZkzJBb31AEEMcwVbpcNtzgc2Lnjcfvr/sTzT/AJX9n1GZMtEZ2lnpacos7y0H7pJJ9cgh5KrwoAg2N4ke0qHmVCXYLQlYfTh4T/U8cv0KrI7+P7QpJEZdJBBuIpBjqVoZQuQx/wC7MfW0IJmx5iNCHjtSim9m2rRfUmOU6gsLVZSweLYJTlSBbQDaOtR2Xk1P7ynmpC9iG9CP7R8/7oGC6WnmIaYgrQ7gKSSHZnuNWceohXBJ2mwvovwwvFcPnU6yJ0spD2ULpPnt4GAF3ioou2k1CclQlNQjdwApvHQ+frG8zBaOqBXSL7pepln/ANX+VoK/JfNx9s1/JJkBkOptW5OCNfWCcXKZcghg623sP7fhBVZgy0d3nTmSM3ELpuza6abiE+N5lLSjz8BGyDqCOXmjyyujTAKvu+8UAMyy3KwtvBFUtLurKWvr83grDsEQ13fm5grBOxve1H7xRMpIfXiJ2SXGmrmF5PVQgnJ+AvwskqsHwXssuuLl0SftNdX3XDNa6tI+ndn+zEimHAkAjVTX5EJO8M6WSlCQAyUixI+QA26QYFNsyvdSD7JAd72uI836r1uTO/c6Xx99/fiw4wUFo8CgE3YAXSOux8DygefPCdipbaahN/kx3jydVgFk3PvK2YkbPZumsIK7EtUp03V1Yc+YEY0m+vv7/wDPkbCFnXFKsJus51N7Ow1t1YaGEFZVqUcpdSj7KE9B06b6RgmlazLlArW4f+UF2KlaJ5NqYq8CwFEh1XUpR4lnUtcJT9kMTaHvjiW+/v8A0OclFAOCdnNJk9iRcDUJ2tspTEaRT5QlN9Nk6v49DHRQZgzn3QPgeTtrANTU5bDimHRvWz6Nd4VJtu39/wAf1/kzuTmzapqclzdWw18NPatCmqqsocsZhsAS7A7eFtR9I4VtZ3ZYHNMLsRoObfXnCKrqyo5JYzLU7kct/AD9awzFhcmOjBIHxzFBKSApWZSieEakjRn2FoVU1BPmkqWhYCmJcNZ3Avt+MXWBdm0I4iM00i6yPgke6PDzh+cPYaR1cT+mvar/AFFZJpumyA/5ehCCV3JNkhNwS1wdgL35tHOqnz1gyVA5gkkKIL2LMert9YsqulB1HnEtXT+5UWLanw5nr4ecOhkU3TQK+UH9nZACEgbBvP8AV4qaeQ6cx2ERWDYgAkHnDyZjTJyvG/HSHZccm9AONM5aJDEUw9rqwF7xKYxX5QVH3Q/nygqsuTqNDHssVTQoqvlJSnwCj63eK79i4dInuwhCZKCdTc+Zirra5LWi0kJbaSSJLF6f4ROzCHvFPis4fWJSq9qIkE9orqalEiTLE/UDhSmzHNuXIOvTXWNZwT3igWAzNnRl4ks4CG+Q67iDO0lfIRJWmaoZiOFIuSfAaQ7w+ahUiXNSgALSlTMHuAz9RpCK8mVSoT08hcuTmyqyoUbkXKSxBbUsSQfwiexatE9WaWlRCEkLcbEMR5gxeYmc6FJHpz/GIv8AZCapKUy1FJSAogFrndvlyhcfT4+fPyVybfJiLEqNCCkS1ZkLSFJJLnN7wPjqPyhYQ0fQMVwUU6FpWkrppjOUtnlK2I+0l/Pz1lF4YtQUU/vEp99OvodfgYe1Zqx5aQuRMjp35AZyzu3XT6COYkE+ze7efKPZdOpRypSSeQgHA0xzaPAXMGU0kkgiwF8wOjeGn9+UM8O7MKKSucsSkAOXZwPO3zj2ZUSpxEqSyZKSS3vTDuo/hyZojg0rYCzJuonPBu1Uxcxcspzodkk2U/nr5w1p6KkrCVIIROa49lX/AGkXHX4whwer72cwQBlVd0gFKR11sBeApVLmqJk4KCEJUrKS4NzYJbfraKaW/Aqumt7KwUSpZY3HMR2p68ypiVA2djfUHUGFmE4sr3lCYncvceI3+cF4qtCgkpSQSbl+FubvGecVJNMctdl1Kq0kBaGL77MbR4qrsQ/Ql7hhqfwiOwfGUJk8VhmISC/EH1HxL7PBmI4mABcFJeyd9WD77aPHGn6OUJVWhem6DK6vDEBWVAOu6ja2sI5Sl1C+6k8JS4VMI4JYZwD9pZ25W8+dRhtRPHtCVawZyB12B9YadhaI0yZshS0lZmd4DdlDKA5B3cNvtGmWH6OJz8/H9l8mnSKnBsKRIQEpF9S91KOuZZ3GsNDMYlrnnsBteF8ufolOguVbjmOsA1Ne5yosPeV0GrczfSObTk7FuLkxhU1zOlHFMO/60vvCGtxDI6El1q9tXR/g3xgauxEAFMoljqs7/iR0iYxDES5Si6tSY2YPTSmw/bBBGKYqmWG9pZv1PU8hFD/w9pQZRnKIK5hLkcklkgdNT5xDSsPWsurUs5tvzMXXY/8AdSijkT+fxvbnHUlhjjhrvyJeRyZd0oSkdTHlRMTzhBNqyQWtACawp1MT6i40hX023Y7rC8fPe1r57fZUPUQ7rcay6G5iNx/ElLOVF5ivgOvjExRfKx0VxQPglQUpyKuU7vqPyhlOrbWvAuG4FPbMpIuNIydROpICsqiWKd976N5Rt5Rb0y4ZZRVNHGonlnUWAidxGYtfuqA2cEPH1bAeykpIClPMVzN2flsI7YxgiL2HhAfiOO60BkfPVkfgk4JlIbYQfMxGzQvxCi7kHILA3Ty8IXLqFctIbCaltDuaikmG1lU7mE8xbmOkxKrkuN43RL/Q/KDuhE8ifRdDBKcqUe6uTc+O8bLlzhJTKQtKAHsxNncX1jacJykshLEsCsKDBL8R5uzt1jstaQColgDqSzNzeESbQpAOHzpyXCZgqC+hs3mSSw6wRhUqcszQo5ZZJcoLEFvd123jl2enSVTp65SnRwi32ru3RmLwThypwmkJH7p+J7a8uuluUW7K0ujj2lryUJlALWtswASeJnAJYMLwlwWiSohJ72XPGpQ7tpcCxEU9OSJ6RMISAlTXuokgcrMPnBsiploBNnUokizkudfSLT0S6IoUilEvlmKDhSDJTbxYb8zA0rGBTlSZdOlJs58egAMVeGLSJ9SVcIWUrT1YMr0LesLMVpEzJpVLfTMNiGIBY6XzPBKTQSaemTtZUTZ91LKi/slwAeiWYW53jatojKMtTNMS2YMHYjcaWt+jDWVhs9YGWWC6nzlSQXFgSQXs1rfOE/bbDVykoK1d4VElQSSwDjXmHILneJ+bQxS4+f4OYqTNT+7UjiJCzuzXsPTzgEVRE7umzJLAoLOw1UORc2MGUCymQe6BSklJIF3y7s97bx0l1cxJKwR3mUqcIsW2BcsTrCXptUattJ39/BpNwlMqakCalJJGRCUqUT1KlH184IT3RmyVKdUuYFJKbsFDRRGj2ItzEDTpwqGnFK0kDUOd7tme19Yd4Th4mlE1aSiWgHINFHN7ytBqdABFdv3d+egZOovj06rsZpXKWjumDJFk2fxEIKOgy1ctKlOkFRSm7DhLebw4rpRSCuVxMD7Vwbeo3vCOfLmTe7mIUEl3JAuG2eLhj7roU5rz2VyJ2d3BDFi418+kKO04XJEirle1LPEnmlXCQTyLj57QRMxNSUstilNyU39RCfFMbC05MqlE2AKWc+lh+ECoO6aJKWiuRjaJsoLQopQoO+4vxdHBsYUYhiQysCEoGztd+b2eEtDJXKlhCgSqYrhSGYE3PgGD+UDYlRTMpUVuwuBofCMUfQxU+9eA+dR/UIm1xWWBADN+FuXWCZdCW9ksWY2Zw3LqB6QFSYQAkKmKIcOR0284YJVKByy8wVuQf08dCMIxVRENye2NKWnCUaDOGUVWsdS9m5lrQTTSCl2djcqUQ7nk1mfQQNhtbrLXdWqba7ag6vq4ZnhxSyy7Ny28AWDnkTd7QLB6AqufMlh8pUDuCOT6awqqsQJ6RUz5ClKu7aBmG7qNg+zMYS1NEFFmZTb3DNcW3GmmsCscS/qMka+vJPCCS7OdvLeKTsdgCcwVMuSbk6wLWYMyyWJLZrE+7ubs/PxPKD6evMsDUFrj+8TJ0qCi27KnERlBYO1oicaUlMyXNIbKoP0BsfnBFV2jUUnnpeJzE5i5qMruSGPK/wA4GMW5BL2rZ9Hw7EUhIYxlRWBaXP66xC4NULCAhRLp35jZ4bqxBktvFSTjopRUto54zcG28TchQCyk6HTbfp4/CD6+oJADvCqclik6X15fD9NDcKorJ0OP2MEey+4JawB5szs946y8Pd2ShQB1J+V9OUbYYsEAKBOwDO76vbe0MUpA9ogE6gv8LG0MbEj2i/h+UR3bj+D/APJ9BHsZBR7KBf8Ah9/1/wDT9Yv8M0X9/wD2pj2MgpdgiLtT/FHgPnCPAPbmfeP1jIyJDplvwd8R/wD2En/LXHk//Ep/ypn9SY8jIhEO5P8AClfc/GEnbn/o+CvpGRkD4Dh+dA2H/wAFP+r5CA6T3vP5mPYyM8u2dLF0g7Cv8HM/y/8AYmKiv/wn/wAf0jIyC/5GfJ0gBX+FleA/phZgv8AeCvmY8jIJ+f3AXg8ove+7Gq/4kj7/APtjIyBYTGOL/wAcf5S/kmB672D4fSMjIp9Ej0d67/Cj7o+QhPh/8VX3oyMh0PysQ+xrh/8Ai/8ARFJgH8FH3R/uj2Mhfgk+2Go9pfgf6xCyd7cz/KT/AFRkZEFm8/8AhD7kz+sRP43/ABT91H9Ij2Mgn0Fj7/yIazWOatfSMjIkBmTwMsM/iJ+6f6Y8nRkZAZCY+xev6xwTp5iMjIPH0VlHVJ7f+r6wYP16RkZFSFn/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4" name="Прямоугольник 3"/>
          <p:cNvSpPr/>
          <p:nvPr/>
        </p:nvSpPr>
        <p:spPr>
          <a:xfrm>
            <a:off x="3647728" y="332658"/>
            <a:ext cx="5760640" cy="1200329"/>
          </a:xfrm>
          <a:prstGeom prst="rect">
            <a:avLst/>
          </a:prstGeom>
        </p:spPr>
        <p:txBody>
          <a:bodyPr wrap="square">
            <a:spAutoFit/>
          </a:bodyPr>
          <a:lstStyle/>
          <a:p>
            <a:pPr algn="ctr"/>
            <a:r>
              <a:rPr lang="ru-RU" sz="3600" b="1" dirty="0" err="1">
                <a:solidFill>
                  <a:schemeClr val="accent2"/>
                </a:solidFill>
                <a:latin typeface="Times New Roman" pitchFamily="18" charset="0"/>
                <a:cs typeface="Times New Roman" pitchFamily="18" charset="0"/>
              </a:rPr>
              <a:t>Кері</a:t>
            </a:r>
            <a:r>
              <a:rPr lang="ru-RU" sz="3600" b="1" dirty="0">
                <a:solidFill>
                  <a:schemeClr val="accent2"/>
                </a:solidFill>
                <a:latin typeface="Times New Roman" pitchFamily="18" charset="0"/>
                <a:cs typeface="Times New Roman" pitchFamily="18" charset="0"/>
              </a:rPr>
              <a:t> </a:t>
            </a:r>
            <a:r>
              <a:rPr lang="ru-RU" sz="3600" b="1" dirty="0" err="1">
                <a:solidFill>
                  <a:schemeClr val="accent2"/>
                </a:solidFill>
                <a:latin typeface="Times New Roman" pitchFamily="18" charset="0"/>
                <a:cs typeface="Times New Roman" pitchFamily="18" charset="0"/>
              </a:rPr>
              <a:t>байланыс</a:t>
            </a:r>
            <a:r>
              <a:rPr lang="ru-RU" sz="3600" dirty="0">
                <a:solidFill>
                  <a:srgbClr val="C0504D"/>
                </a:solidFill>
                <a:latin typeface="Times New Roman" pitchFamily="18" charset="0"/>
                <a:cs typeface="Times New Roman" pitchFamily="18" charset="0"/>
              </a:rPr>
              <a:t/>
            </a:r>
            <a:br>
              <a:rPr lang="ru-RU" sz="3600" dirty="0">
                <a:solidFill>
                  <a:srgbClr val="C0504D"/>
                </a:solidFill>
                <a:latin typeface="Times New Roman" pitchFamily="18" charset="0"/>
                <a:cs typeface="Times New Roman" pitchFamily="18" charset="0"/>
              </a:rPr>
            </a:br>
            <a:r>
              <a:rPr lang="ru-RU" sz="3600" dirty="0" err="1">
                <a:solidFill>
                  <a:srgbClr val="000099"/>
                </a:solidFill>
                <a:latin typeface="Times New Roman" pitchFamily="18" charset="0"/>
                <a:cs typeface="Times New Roman" pitchFamily="18" charset="0"/>
              </a:rPr>
              <a:t>«Табысқа жету</a:t>
            </a:r>
            <a:r>
              <a:rPr lang="ru-RU" sz="3600" dirty="0">
                <a:solidFill>
                  <a:srgbClr val="000099"/>
                </a:solidFill>
                <a:latin typeface="Times New Roman" pitchFamily="18" charset="0"/>
                <a:cs typeface="Times New Roman" pitchFamily="18" charset="0"/>
              </a:rPr>
              <a:t> </a:t>
            </a:r>
            <a:r>
              <a:rPr lang="ru-RU" sz="3600" dirty="0" err="1">
                <a:solidFill>
                  <a:srgbClr val="000099"/>
                </a:solidFill>
                <a:latin typeface="Times New Roman" pitchFamily="18" charset="0"/>
                <a:cs typeface="Times New Roman" pitchFamily="18" charset="0"/>
              </a:rPr>
              <a:t>баспалдағы»</a:t>
            </a:r>
            <a:endParaRPr lang="ru-RU" sz="3600" dirty="0">
              <a:solidFill>
                <a:prstClr val="black"/>
              </a:solidFill>
              <a:latin typeface="Times New Roman" pitchFamily="18" charset="0"/>
              <a:cs typeface="Times New Roman" pitchFamily="18" charset="0"/>
            </a:endParaRPr>
          </a:p>
        </p:txBody>
      </p:sp>
      <p:sp>
        <p:nvSpPr>
          <p:cNvPr id="7" name="Прямоугольник 6"/>
          <p:cNvSpPr/>
          <p:nvPr/>
        </p:nvSpPr>
        <p:spPr>
          <a:xfrm>
            <a:off x="1952596" y="5072074"/>
            <a:ext cx="271464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spcBef>
                <a:spcPct val="20000"/>
              </a:spcBef>
              <a:spcAft>
                <a:spcPct val="0"/>
              </a:spcAft>
            </a:pPr>
            <a:r>
              <a:rPr lang="ru-RU" b="1" dirty="0">
                <a:solidFill>
                  <a:prstClr val="black"/>
                </a:solidFill>
                <a:latin typeface="Times New Roman" pitchFamily="18" charset="0"/>
                <a:cs typeface="Times New Roman" pitchFamily="18" charset="0"/>
              </a:rPr>
              <a:t>1</a:t>
            </a:r>
            <a:r>
              <a:rPr lang="kk-KZ" b="1" dirty="0">
                <a:solidFill>
                  <a:prstClr val="black"/>
                </a:solidFill>
                <a:latin typeface="Times New Roman" pitchFamily="18" charset="0"/>
                <a:cs typeface="Times New Roman" pitchFamily="18" charset="0"/>
              </a:rPr>
              <a:t>-Мен бүгінгі сабақта... түсінбедім, көңіл күйім нашар болды</a:t>
            </a:r>
            <a:endParaRPr lang="ru-RU" b="1" dirty="0">
              <a:solidFill>
                <a:prstClr val="black"/>
              </a:solidFill>
              <a:latin typeface="Times New Roman" pitchFamily="18" charset="0"/>
              <a:cs typeface="Times New Roman" pitchFamily="18" charset="0"/>
            </a:endParaRPr>
          </a:p>
        </p:txBody>
      </p:sp>
      <p:sp>
        <p:nvSpPr>
          <p:cNvPr id="8" name="Прямоугольник 7"/>
          <p:cNvSpPr/>
          <p:nvPr/>
        </p:nvSpPr>
        <p:spPr>
          <a:xfrm>
            <a:off x="4738678" y="3830801"/>
            <a:ext cx="271464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kk-KZ" b="1" dirty="0">
                <a:solidFill>
                  <a:prstClr val="black"/>
                </a:solidFill>
                <a:latin typeface="Times New Roman" pitchFamily="18" charset="0"/>
                <a:cs typeface="Times New Roman" pitchFamily="18" charset="0"/>
              </a:rPr>
              <a:t>2-Мен бүгінгі сабақта .... жартылай ғана түсіндім, көңіл күйім орташа болды</a:t>
            </a:r>
            <a:endParaRPr lang="ru-RU" b="1" dirty="0">
              <a:solidFill>
                <a:prstClr val="black"/>
              </a:solidFill>
              <a:latin typeface="Times New Roman" pitchFamily="18" charset="0"/>
              <a:cs typeface="Times New Roman" pitchFamily="18" charset="0"/>
            </a:endParaRPr>
          </a:p>
        </p:txBody>
      </p:sp>
      <p:sp>
        <p:nvSpPr>
          <p:cNvPr id="9" name="Прямоугольник 8"/>
          <p:cNvSpPr/>
          <p:nvPr/>
        </p:nvSpPr>
        <p:spPr>
          <a:xfrm>
            <a:off x="7680176" y="2889549"/>
            <a:ext cx="285752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spcBef>
                <a:spcPct val="20000"/>
              </a:spcBef>
              <a:spcAft>
                <a:spcPct val="0"/>
              </a:spcAft>
            </a:pPr>
            <a:r>
              <a:rPr lang="kk-KZ" b="1" dirty="0">
                <a:solidFill>
                  <a:prstClr val="black"/>
                </a:solidFill>
                <a:latin typeface="Times New Roman" pitchFamily="18" charset="0"/>
                <a:cs typeface="Times New Roman" pitchFamily="18" charset="0"/>
              </a:rPr>
              <a:t>3-Мен бүгінгі сабақта.... жақсы түсіндім, көңіл күйім көтеріңкі болды</a:t>
            </a:r>
            <a:endParaRPr lang="ru-RU" b="1" dirty="0">
              <a:solidFill>
                <a:prstClr val="black"/>
              </a:solidFill>
              <a:latin typeface="Times New Roman" pitchFamily="18" charset="0"/>
              <a:cs typeface="Times New Roman" pitchFamily="18" charset="0"/>
            </a:endParaRPr>
          </a:p>
        </p:txBody>
      </p:sp>
      <p:pic>
        <p:nvPicPr>
          <p:cNvPr id="7171" name="Picture 3" descr="C:\Documents and Settings\Admin\Рабочий стол\грусть.jpeg"/>
          <p:cNvPicPr>
            <a:picLocks noChangeAspect="1" noChangeArrowheads="1"/>
          </p:cNvPicPr>
          <p:nvPr/>
        </p:nvPicPr>
        <p:blipFill>
          <a:blip r:embed="rId2" cstate="print"/>
          <a:srcRect/>
          <a:stretch>
            <a:fillRect/>
          </a:stretch>
        </p:blipFill>
        <p:spPr bwMode="auto">
          <a:xfrm>
            <a:off x="5167306" y="2538707"/>
            <a:ext cx="1857388" cy="1143009"/>
          </a:xfrm>
          <a:prstGeom prst="rect">
            <a:avLst/>
          </a:prstGeom>
          <a:noFill/>
        </p:spPr>
      </p:pic>
      <p:pic>
        <p:nvPicPr>
          <p:cNvPr id="7172" name="Picture 4" descr="C:\Documents and Settings\Admin\Рабочий стол\улыбка.jpeg"/>
          <p:cNvPicPr>
            <a:picLocks noChangeAspect="1" noChangeArrowheads="1"/>
          </p:cNvPicPr>
          <p:nvPr/>
        </p:nvPicPr>
        <p:blipFill>
          <a:blip r:embed="rId3" cstate="print"/>
          <a:srcRect/>
          <a:stretch>
            <a:fillRect/>
          </a:stretch>
        </p:blipFill>
        <p:spPr bwMode="auto">
          <a:xfrm>
            <a:off x="8167759" y="1628800"/>
            <a:ext cx="1903397" cy="1071570"/>
          </a:xfrm>
          <a:prstGeom prst="rect">
            <a:avLst/>
          </a:prstGeom>
          <a:noFill/>
        </p:spPr>
      </p:pic>
      <p:pic>
        <p:nvPicPr>
          <p:cNvPr id="7173" name="Picture 5" descr="C:\Documents and Settings\Admin\Рабочий стол\злой.jpeg"/>
          <p:cNvPicPr>
            <a:picLocks noChangeAspect="1" noChangeArrowheads="1"/>
          </p:cNvPicPr>
          <p:nvPr/>
        </p:nvPicPr>
        <p:blipFill>
          <a:blip r:embed="rId4" cstate="print"/>
          <a:srcRect/>
          <a:stretch>
            <a:fillRect/>
          </a:stretch>
        </p:blipFill>
        <p:spPr bwMode="auto">
          <a:xfrm>
            <a:off x="2238348" y="3571876"/>
            <a:ext cx="2143140" cy="1285884"/>
          </a:xfrm>
          <a:prstGeom prst="rect">
            <a:avLst/>
          </a:prstGeom>
          <a:noFill/>
        </p:spPr>
      </p:pic>
    </p:spTree>
    <p:extLst>
      <p:ext uri="{BB962C8B-B14F-4D97-AF65-F5344CB8AC3E}">
        <p14:creationId xmlns:p14="http://schemas.microsoft.com/office/powerpoint/2010/main" val="2542475983"/>
      </p:ext>
    </p:extLst>
  </p:cSld>
  <p:clrMapOvr>
    <a:masterClrMapping/>
  </p:clrMapOvr>
  <p:transition advTm="318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630237"/>
          </a:xfrm>
        </p:spPr>
        <p:txBody>
          <a:bodyPr>
            <a:noAutofit/>
          </a:bodyPr>
          <a:lstStyle/>
          <a:p>
            <a:r>
              <a:rPr lang="kk-KZ" sz="4000" dirty="0" smtClean="0">
                <a:latin typeface="Times New Roman" pitchFamily="18" charset="0"/>
                <a:cs typeface="Times New Roman" pitchFamily="18" charset="0"/>
              </a:rPr>
              <a:t>Үй жұмысы </a:t>
            </a:r>
            <a:endParaRPr lang="ru-RU" sz="4000" dirty="0">
              <a:latin typeface="Times New Roman" pitchFamily="18" charset="0"/>
              <a:cs typeface="Times New Roman" pitchFamily="18" charset="0"/>
            </a:endParaRPr>
          </a:p>
        </p:txBody>
      </p:sp>
      <p:sp>
        <p:nvSpPr>
          <p:cNvPr id="4" name="Прямоугольник 3"/>
          <p:cNvSpPr/>
          <p:nvPr/>
        </p:nvSpPr>
        <p:spPr>
          <a:xfrm>
            <a:off x="1590675" y="2200960"/>
            <a:ext cx="9486900" cy="1077218"/>
          </a:xfrm>
          <a:prstGeom prst="rect">
            <a:avLst/>
          </a:prstGeom>
        </p:spPr>
        <p:txBody>
          <a:bodyPr wrap="square">
            <a:spAutoFit/>
          </a:bodyPr>
          <a:lstStyle/>
          <a:p>
            <a:r>
              <a:rPr lang="en-US" sz="3200" dirty="0" smtClean="0">
                <a:latin typeface="Times New Roman" pitchFamily="18" charset="0"/>
                <a:cs typeface="Times New Roman" pitchFamily="18" charset="0"/>
              </a:rPr>
              <a:t>&amp;</a:t>
            </a:r>
            <a:r>
              <a:rPr lang="kk-KZ" sz="3200" dirty="0" smtClean="0">
                <a:latin typeface="Times New Roman" pitchFamily="18" charset="0"/>
                <a:cs typeface="Times New Roman" pitchFamily="18" charset="0"/>
              </a:rPr>
              <a:t>21. қан топтары және қан құю. Резус-фактор тақырыбын қайталап оқыңыздар.</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25049" y="34504"/>
            <a:ext cx="6939726" cy="3985405"/>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Овал 1"/>
          <p:cNvSpPr/>
          <p:nvPr/>
        </p:nvSpPr>
        <p:spPr>
          <a:xfrm>
            <a:off x="5381078" y="138028"/>
            <a:ext cx="3504122" cy="38139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68" name="Прямоугольник 3"/>
          <p:cNvSpPr>
            <a:spLocks noChangeArrowheads="1"/>
          </p:cNvSpPr>
          <p:nvPr/>
        </p:nvSpPr>
        <p:spPr bwMode="auto">
          <a:xfrm>
            <a:off x="5547414" y="1304745"/>
            <a:ext cx="3185103" cy="1200329"/>
          </a:xfrm>
          <a:prstGeom prst="rect">
            <a:avLst/>
          </a:prstGeom>
          <a:noFill/>
          <a:ln w="9525">
            <a:noFill/>
            <a:miter lim="800000"/>
            <a:headEnd/>
            <a:tailEnd/>
          </a:ln>
        </p:spPr>
        <p:txBody>
          <a:bodyPr wrap="none">
            <a:spAutoFit/>
          </a:bodyPr>
          <a:lstStyle/>
          <a:p>
            <a:pPr algn="ctr"/>
            <a:r>
              <a:rPr lang="ru-RU" sz="3600" b="1" dirty="0" err="1">
                <a:latin typeface="Times New Roman" pitchFamily="18" charset="0"/>
                <a:cs typeface="Times New Roman" pitchFamily="18" charset="0"/>
              </a:rPr>
              <a:t>Агглютиноген</a:t>
            </a:r>
            <a:endParaRPr lang="ru-RU" sz="3600" b="1" dirty="0">
              <a:latin typeface="Times New Roman" pitchFamily="18" charset="0"/>
              <a:cs typeface="Times New Roman" pitchFamily="18" charset="0"/>
            </a:endParaRPr>
          </a:p>
          <a:p>
            <a:pPr algn="ctr"/>
            <a:r>
              <a:rPr lang="kk-KZ" sz="3600" b="1" dirty="0">
                <a:latin typeface="Times New Roman" pitchFamily="18" charset="0"/>
                <a:cs typeface="Times New Roman" pitchFamily="18" charset="0"/>
              </a:rPr>
              <a:t>(Эритроцит)</a:t>
            </a:r>
            <a:r>
              <a:rPr lang="ru-RU" sz="3600" b="1" dirty="0">
                <a:latin typeface="Times New Roman" pitchFamily="18" charset="0"/>
                <a:cs typeface="Times New Roman" pitchFamily="18" charset="0"/>
              </a:rPr>
              <a:t> </a:t>
            </a:r>
            <a:endParaRPr lang="ru-RU" sz="3600" b="1" dirty="0">
              <a:latin typeface="Lucida Sans Unicode" pitchFamily="34" charset="0"/>
            </a:endParaRPr>
          </a:p>
        </p:txBody>
      </p:sp>
      <p:sp>
        <p:nvSpPr>
          <p:cNvPr id="11269" name="Прямоугольник 4"/>
          <p:cNvSpPr>
            <a:spLocks noChangeArrowheads="1"/>
          </p:cNvSpPr>
          <p:nvPr/>
        </p:nvSpPr>
        <p:spPr bwMode="auto">
          <a:xfrm>
            <a:off x="3545817" y="107022"/>
            <a:ext cx="2561685" cy="830997"/>
          </a:xfrm>
          <a:prstGeom prst="rect">
            <a:avLst/>
          </a:prstGeom>
          <a:noFill/>
          <a:ln w="9525">
            <a:noFill/>
            <a:miter lim="800000"/>
            <a:headEnd/>
            <a:tailEnd/>
          </a:ln>
        </p:spPr>
        <p:txBody>
          <a:bodyPr wrap="square">
            <a:spAutoFit/>
          </a:bodyPr>
          <a:lstStyle/>
          <a:p>
            <a:pPr algn="ctr"/>
            <a:r>
              <a:rPr lang="ru-RU" sz="2400" b="1" dirty="0">
                <a:latin typeface="Times New Roman" pitchFamily="18" charset="0"/>
                <a:cs typeface="Times New Roman" pitchFamily="18" charset="0"/>
              </a:rPr>
              <a:t>Агглютинин</a:t>
            </a:r>
          </a:p>
          <a:p>
            <a:pPr algn="ctr"/>
            <a:r>
              <a:rPr lang="ru-RU" sz="2400" b="1" dirty="0">
                <a:latin typeface="Times New Roman" pitchFamily="18" charset="0"/>
                <a:cs typeface="Times New Roman" pitchFamily="18" charset="0"/>
              </a:rPr>
              <a:t>(Плазма) </a:t>
            </a:r>
            <a:endParaRPr lang="ru-RU" sz="2400" b="1" dirty="0">
              <a:latin typeface="Lucida Sans Unicode" pitchFamily="34" charset="0"/>
            </a:endParaRPr>
          </a:p>
        </p:txBody>
      </p:sp>
      <p:sp>
        <p:nvSpPr>
          <p:cNvPr id="6" name="Содержимое 2"/>
          <p:cNvSpPr txBox="1">
            <a:spLocks/>
          </p:cNvSpPr>
          <p:nvPr/>
        </p:nvSpPr>
        <p:spPr>
          <a:xfrm>
            <a:off x="198408" y="3571336"/>
            <a:ext cx="11878573" cy="3148643"/>
          </a:xfrm>
          <a:prstGeom prst="rect">
            <a:avLst/>
          </a:prstGeom>
        </p:spPr>
        <p:txBody>
          <a:bodyPr>
            <a:noAutofit/>
          </a:bodyPr>
          <a:lstStyle/>
          <a:p>
            <a:pPr marL="4572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Сабақтың мақсаты:</a:t>
            </a:r>
            <a:endPar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572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Агглютинация және резус-конфликт механизмдерін түсіндіру</a:t>
            </a:r>
            <a:endPar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572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572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Бағалау критерийлері:</a:t>
            </a:r>
            <a:endParaRPr kumimoji="0" lang="ru-RU" sz="2400" b="1" i="0" u="none" strike="noStrike" kern="1200" cap="none" spc="0" normalizeH="0" baseline="0" noProof="0" dirty="0" smtClean="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Қанның  а</a:t>
            </a:r>
            <a:r>
              <a:rPr kumimoji="0" lang="en-GB"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гглютинация</a:t>
            </a:r>
            <a:r>
              <a:rPr kumimoji="0" lang="kk-KZ"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сын сипаттайды;</a:t>
            </a:r>
            <a:endPar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Резус-конфликт механизмін түсіндіреді </a:t>
            </a:r>
            <a:endPar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қанды дұрыс құймаудың зардаптарын, ана мен бала үшін резус-конфликттің қауіп-қатерін түсіндіреді</a:t>
            </a:r>
            <a:endPar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57709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5597" y="287009"/>
            <a:ext cx="5404043" cy="523220"/>
          </a:xfrm>
          <a:prstGeom prst="rect">
            <a:avLst/>
          </a:prstGeom>
          <a:noFill/>
        </p:spPr>
        <p:txBody>
          <a:bodyPr wrap="none" rtlCol="0">
            <a:spAutoFit/>
          </a:bodyPr>
          <a:lstStyle/>
          <a:p>
            <a:r>
              <a:rPr lang="kk-KZ" sz="2800" dirty="0" smtClean="0">
                <a:latin typeface="Times New Roman" pitchFamily="18" charset="0"/>
                <a:cs typeface="Times New Roman" pitchFamily="18" charset="0"/>
              </a:rPr>
              <a:t>Үй жұмысы:“Кім жылдам” әдісі:  </a:t>
            </a:r>
            <a:endParaRPr lang="ru-RU" sz="2800" dirty="0">
              <a:latin typeface="Times New Roman" pitchFamily="18" charset="0"/>
              <a:cs typeface="Times New Roman" pitchFamily="18" charset="0"/>
            </a:endParaRPr>
          </a:p>
        </p:txBody>
      </p:sp>
      <p:sp>
        <p:nvSpPr>
          <p:cNvPr id="1025" name="Rectangle 1"/>
          <p:cNvSpPr>
            <a:spLocks noChangeArrowheads="1"/>
          </p:cNvSpPr>
          <p:nvPr/>
        </p:nvSpPr>
        <p:spPr bwMode="auto">
          <a:xfrm>
            <a:off x="238124" y="1123949"/>
            <a:ext cx="117633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kk-KZ" sz="3200" dirty="0" smtClean="0">
                <a:latin typeface="Times New Roman" pitchFamily="18" charset="0"/>
                <a:cs typeface="Times New Roman" pitchFamily="18" charset="0"/>
              </a:rPr>
              <a:t>1. </a:t>
            </a:r>
            <a:r>
              <a:rPr kumimoji="0" lang="kk-KZ" sz="3200" b="0" i="0" u="none" strike="noStrike" cap="none" normalizeH="0" baseline="0" dirty="0" smtClean="0">
                <a:ln>
                  <a:noFill/>
                </a:ln>
                <a:solidFill>
                  <a:schemeClr val="tx1"/>
                </a:solidFill>
                <a:effectLst/>
                <a:latin typeface="Times New Roman" pitchFamily="18" charset="0"/>
                <a:cs typeface="Times New Roman" pitchFamily="18" charset="0"/>
              </a:rPr>
              <a:t>Қан неден тұрады? </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cs typeface="Times New Roman" pitchFamily="18" charset="0"/>
              </a:rPr>
              <a:t>2. Қан жасушаларын ата?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cs typeface="Times New Roman" pitchFamily="18" charset="0"/>
              </a:rPr>
              <a:t>3. ЖИТС тің алдын алу шаралары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cs typeface="Times New Roman" pitchFamily="18" charset="0"/>
              </a:rPr>
              <a:t>4. ЖИТС дегеніміз не? Оның алғашқы белгілері қандай?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cs typeface="Times New Roman" pitchFamily="18" charset="0"/>
              </a:rPr>
              <a:t>5. Эдуард Дженнер кім, қандай еңбегі бар?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cs typeface="Times New Roman" pitchFamily="18" charset="0"/>
              </a:rPr>
              <a:t>6. Гемоглобин дегеніміз не? </a:t>
            </a: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cs typeface="Times New Roman" pitchFamily="18" charset="0"/>
              </a:rPr>
              <a:t>7. </a:t>
            </a:r>
            <a:r>
              <a:rPr kumimoji="0" lang="kk-KZ" sz="3200" b="0" i="0" u="none" strike="noStrike" cap="none" normalizeH="0" baseline="0" dirty="0" smtClean="0">
                <a:ln>
                  <a:noFill/>
                </a:ln>
                <a:solidFill>
                  <a:srgbClr val="000000"/>
                </a:solidFill>
                <a:effectLst/>
                <a:latin typeface="Times New Roman" pitchFamily="18" charset="0"/>
                <a:cs typeface="Times New Roman" pitchFamily="18" charset="0"/>
              </a:rPr>
              <a:t>Иммунитет дегеніміз не, негізін салған кім?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cs typeface="Times New Roman" pitchFamily="18" charset="0"/>
              </a:rPr>
              <a:t>8. Иммунитет нешеге бөлінеді?</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cs typeface="Times New Roman" pitchFamily="18" charset="0"/>
              </a:rPr>
              <a:t>9. Антидене дегеніміз не? </a:t>
            </a:r>
            <a:endParaRPr kumimoji="0" lang="kk-KZ"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
                                            <p:txEl>
                                              <p:pRg st="1" end="1"/>
                                            </p:txEl>
                                          </p:spTgt>
                                        </p:tgtEl>
                                        <p:attrNameLst>
                                          <p:attrName>style.visibility</p:attrName>
                                        </p:attrNameLst>
                                      </p:cBhvr>
                                      <p:to>
                                        <p:strVal val="visible"/>
                                      </p:to>
                                    </p:set>
                                    <p:anim calcmode="lin" valueType="num">
                                      <p:cBhvr additive="base">
                                        <p:cTn id="13" dur="500" fill="hold"/>
                                        <p:tgtEl>
                                          <p:spTgt spid="10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Effect transition="in" filter="blinds(horizontal)">
                                      <p:cBhvr>
                                        <p:cTn id="19" dur="500"/>
                                        <p:tgtEl>
                                          <p:spTgt spid="102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025">
                                            <p:txEl>
                                              <p:pRg st="3" end="3"/>
                                            </p:txEl>
                                          </p:spTgt>
                                        </p:tgtEl>
                                        <p:attrNameLst>
                                          <p:attrName>style.visibility</p:attrName>
                                        </p:attrNameLst>
                                      </p:cBhvr>
                                      <p:to>
                                        <p:strVal val="visible"/>
                                      </p:to>
                                    </p:set>
                                    <p:animEffect transition="in" filter="box(in)">
                                      <p:cBhvr>
                                        <p:cTn id="24" dur="500"/>
                                        <p:tgtEl>
                                          <p:spTgt spid="102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1025">
                                            <p:txEl>
                                              <p:pRg st="4" end="4"/>
                                            </p:txEl>
                                          </p:spTgt>
                                        </p:tgtEl>
                                        <p:attrNameLst>
                                          <p:attrName>style.visibility</p:attrName>
                                        </p:attrNameLst>
                                      </p:cBhvr>
                                      <p:to>
                                        <p:strVal val="visible"/>
                                      </p:to>
                                    </p:set>
                                    <p:animEffect transition="in" filter="diamond(in)">
                                      <p:cBhvr>
                                        <p:cTn id="29" dur="2000"/>
                                        <p:tgtEl>
                                          <p:spTgt spid="102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025">
                                            <p:txEl>
                                              <p:pRg st="5" end="5"/>
                                            </p:txEl>
                                          </p:spTgt>
                                        </p:tgtEl>
                                        <p:attrNameLst>
                                          <p:attrName>style.visibility</p:attrName>
                                        </p:attrNameLst>
                                      </p:cBhvr>
                                      <p:to>
                                        <p:strVal val="visible"/>
                                      </p:to>
                                    </p:set>
                                    <p:animEffect transition="in" filter="checkerboard(across)">
                                      <p:cBhvr>
                                        <p:cTn id="34" dur="500"/>
                                        <p:tgtEl>
                                          <p:spTgt spid="102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25">
                                            <p:txEl>
                                              <p:pRg st="6" end="6"/>
                                            </p:txEl>
                                          </p:spTgt>
                                        </p:tgtEl>
                                        <p:attrNameLst>
                                          <p:attrName>style.visibility</p:attrName>
                                        </p:attrNameLst>
                                      </p:cBhvr>
                                      <p:to>
                                        <p:strVal val="visible"/>
                                      </p:to>
                                    </p:set>
                                    <p:anim calcmode="lin" valueType="num">
                                      <p:cBhvr additive="base">
                                        <p:cTn id="39" dur="500" fill="hold"/>
                                        <p:tgtEl>
                                          <p:spTgt spid="102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025">
                                            <p:txEl>
                                              <p:pRg st="7" end="7"/>
                                            </p:txEl>
                                          </p:spTgt>
                                        </p:tgtEl>
                                        <p:attrNameLst>
                                          <p:attrName>style.visibility</p:attrName>
                                        </p:attrNameLst>
                                      </p:cBhvr>
                                      <p:to>
                                        <p:strVal val="visible"/>
                                      </p:to>
                                    </p:set>
                                    <p:animEffect transition="in" filter="blinds(horizontal)">
                                      <p:cBhvr>
                                        <p:cTn id="45" dur="500"/>
                                        <p:tgtEl>
                                          <p:spTgt spid="102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25">
                                            <p:txEl>
                                              <p:pRg st="8" end="8"/>
                                            </p:txEl>
                                          </p:spTgt>
                                        </p:tgtEl>
                                        <p:attrNameLst>
                                          <p:attrName>style.visibility</p:attrName>
                                        </p:attrNameLst>
                                      </p:cBhvr>
                                      <p:to>
                                        <p:strVal val="visible"/>
                                      </p:to>
                                    </p:set>
                                    <p:animEffect transition="in" filter="blinds(horizontal)">
                                      <p:cBhvr>
                                        <p:cTn id="50" dur="500"/>
                                        <p:tgtEl>
                                          <p:spTgt spid="10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itchFamily="18" charset="0"/>
                <a:cs typeface="Times New Roman" pitchFamily="18" charset="0"/>
              </a:rPr>
              <a:t>Қан топтарының айырмашылықтары</a:t>
            </a:r>
            <a:endParaRPr lang="ru-RU" dirty="0">
              <a:latin typeface="Times New Roman" pitchFamily="18" charset="0"/>
              <a:cs typeface="Times New Roman" pitchFamily="18" charset="0"/>
            </a:endParaRPr>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9471" y="1366581"/>
            <a:ext cx="7344816" cy="4968552"/>
          </a:xfrm>
          <a:prstGeom prst="rect">
            <a:avLst/>
          </a:prstGeom>
          <a:noFill/>
          <a:ln w="9525">
            <a:noFill/>
            <a:miter lim="800000"/>
            <a:headEnd/>
            <a:tailEnd/>
          </a:ln>
        </p:spPr>
      </p:pic>
      <p:sp>
        <p:nvSpPr>
          <p:cNvPr id="5" name="TextBox 4"/>
          <p:cNvSpPr txBox="1"/>
          <p:nvPr/>
        </p:nvSpPr>
        <p:spPr>
          <a:xfrm>
            <a:off x="1952625" y="3105150"/>
            <a:ext cx="2171700" cy="461665"/>
          </a:xfrm>
          <a:prstGeom prst="rect">
            <a:avLst/>
          </a:prstGeom>
          <a:noFill/>
        </p:spPr>
        <p:txBody>
          <a:bodyPr wrap="square" rtlCol="0">
            <a:spAutoFit/>
          </a:bodyPr>
          <a:lstStyle/>
          <a:p>
            <a:r>
              <a:rPr lang="ru-RU" sz="2400" b="1" dirty="0" err="1" smtClean="0">
                <a:latin typeface="Times New Roman" pitchFamily="18" charset="0"/>
                <a:cs typeface="Times New Roman" pitchFamily="18" charset="0"/>
              </a:rPr>
              <a:t>агглютиноген</a:t>
            </a:r>
            <a:endParaRPr lang="ru-RU" sz="2400" b="1" dirty="0">
              <a:latin typeface="Times New Roman" pitchFamily="18" charset="0"/>
              <a:cs typeface="Times New Roman" pitchFamily="18" charset="0"/>
            </a:endParaRPr>
          </a:p>
        </p:txBody>
      </p:sp>
      <p:sp>
        <p:nvSpPr>
          <p:cNvPr id="6" name="TextBox 5"/>
          <p:cNvSpPr txBox="1"/>
          <p:nvPr/>
        </p:nvSpPr>
        <p:spPr>
          <a:xfrm>
            <a:off x="2562225" y="5248275"/>
            <a:ext cx="1586909" cy="400110"/>
          </a:xfrm>
          <a:prstGeom prst="rect">
            <a:avLst/>
          </a:prstGeom>
          <a:noFill/>
        </p:spPr>
        <p:txBody>
          <a:bodyPr wrap="none" rtlCol="0">
            <a:spAutoFit/>
          </a:bodyPr>
          <a:lstStyle/>
          <a:p>
            <a:r>
              <a:rPr lang="ru-RU" sz="2000" b="1" dirty="0" smtClean="0">
                <a:latin typeface="Times New Roman" pitchFamily="18" charset="0"/>
                <a:cs typeface="Times New Roman" pitchFamily="18" charset="0"/>
              </a:rPr>
              <a:t>агглютинин</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449011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3857" y="353566"/>
            <a:ext cx="3932867" cy="980728"/>
          </a:xfrm>
        </p:spPr>
        <p:txBody>
          <a:bodyPr>
            <a:normAutofit fontScale="90000"/>
          </a:bodyPr>
          <a:lstStyle/>
          <a:p>
            <a:r>
              <a:rPr lang="kk-KZ" b="1" dirty="0" smtClean="0">
                <a:latin typeface="Times New Roman" pitchFamily="18" charset="0"/>
                <a:cs typeface="Times New Roman" pitchFamily="18" charset="0"/>
              </a:rPr>
              <a:t>Агглютинация процессі</a:t>
            </a:r>
            <a:endParaRPr lang="ru-RU" b="1" dirty="0">
              <a:latin typeface="Times New Roman" pitchFamily="18" charset="0"/>
              <a:cs typeface="Times New Roman" pitchFamily="18" charset="0"/>
            </a:endParaRPr>
          </a:p>
        </p:txBody>
      </p:sp>
      <p:pic>
        <p:nvPicPr>
          <p:cNvPr id="1026" name="Picture 2" descr="C:\Users\Ерназ\Pictures\Совместимость_крови.jpg"/>
          <p:cNvPicPr>
            <a:picLocks noChangeAspect="1" noChangeArrowheads="1"/>
          </p:cNvPicPr>
          <p:nvPr/>
        </p:nvPicPr>
        <p:blipFill>
          <a:blip r:embed="rId2"/>
          <a:srcRect/>
          <a:stretch>
            <a:fillRect/>
          </a:stretch>
        </p:blipFill>
        <p:spPr bwMode="auto">
          <a:xfrm>
            <a:off x="0" y="0"/>
            <a:ext cx="5553075" cy="5200898"/>
          </a:xfrm>
          <a:prstGeom prst="rect">
            <a:avLst/>
          </a:prstGeom>
          <a:noFill/>
        </p:spPr>
      </p:pic>
      <p:pic>
        <p:nvPicPr>
          <p:cNvPr id="3073" name="Picture 1"/>
          <p:cNvPicPr>
            <a:picLocks noChangeAspect="1" noChangeArrowheads="1"/>
          </p:cNvPicPr>
          <p:nvPr/>
        </p:nvPicPr>
        <p:blipFill>
          <a:blip r:embed="rId3" cstate="print"/>
          <a:srcRect/>
          <a:stretch>
            <a:fillRect/>
          </a:stretch>
        </p:blipFill>
        <p:spPr bwMode="auto">
          <a:xfrm>
            <a:off x="5210175" y="2609851"/>
            <a:ext cx="6953250" cy="4229100"/>
          </a:xfrm>
          <a:prstGeom prst="rect">
            <a:avLst/>
          </a:prstGeom>
          <a:noFill/>
          <a:ln w="9525">
            <a:noFill/>
            <a:miter lim="800000"/>
            <a:headEnd/>
            <a:tailEnd/>
          </a:ln>
        </p:spPr>
      </p:pic>
    </p:spTree>
    <p:extLst>
      <p:ext uri="{BB962C8B-B14F-4D97-AF65-F5344CB8AC3E}">
        <p14:creationId xmlns:p14="http://schemas.microsoft.com/office/powerpoint/2010/main" val="3171739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orepet-ufa.ru/wp-content/uploads/2011/11/%D0%A1%D1%85%D0%B5%D0%BC%D0%B0-%D0%BF%D0%B5%D1%80%D0%B5%D0%BB%D0%B8%D0%B2%D0%B0%D0%BD%D0%B8%D1%8F-%D0%B3%D1%80%D1%83%D0%BF%D0%BF-%D0%BA%D1%80%D0%BE%D0%B2%D0%B811.jpg"/>
          <p:cNvPicPr>
            <a:picLocks noChangeAspect="1" noChangeArrowheads="1"/>
          </p:cNvPicPr>
          <p:nvPr/>
        </p:nvPicPr>
        <p:blipFill>
          <a:blip r:embed="rId2" cstate="print"/>
          <a:srcRect/>
          <a:stretch>
            <a:fillRect/>
          </a:stretch>
        </p:blipFill>
        <p:spPr bwMode="auto">
          <a:xfrm>
            <a:off x="3667108" y="857232"/>
            <a:ext cx="4797668" cy="5143536"/>
          </a:xfrm>
          <a:prstGeom prst="rect">
            <a:avLst/>
          </a:prstGeom>
          <a:noFill/>
        </p:spPr>
      </p:pic>
      <p:sp>
        <p:nvSpPr>
          <p:cNvPr id="3" name="TextBox 2"/>
          <p:cNvSpPr txBox="1"/>
          <p:nvPr/>
        </p:nvSpPr>
        <p:spPr>
          <a:xfrm>
            <a:off x="2855640" y="260648"/>
            <a:ext cx="2860078" cy="523220"/>
          </a:xfrm>
          <a:prstGeom prst="rect">
            <a:avLst/>
          </a:prstGeom>
          <a:noFill/>
        </p:spPr>
        <p:txBody>
          <a:bodyPr wrap="none" rtlCol="0">
            <a:spAutoFit/>
          </a:bodyPr>
          <a:lstStyle/>
          <a:p>
            <a:r>
              <a:rPr lang="kk-KZ" sz="2800" dirty="0">
                <a:latin typeface="Times New Roman" pitchFamily="18" charset="0"/>
                <a:cs typeface="Times New Roman" pitchFamily="18" charset="0"/>
              </a:rPr>
              <a:t>Қан құю сызбасы</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68773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cstate="print"/>
          <a:srcRect t="19727" r="80225" b="64648"/>
          <a:stretch>
            <a:fillRect/>
          </a:stretch>
        </p:blipFill>
        <p:spPr bwMode="auto">
          <a:xfrm>
            <a:off x="219075" y="361951"/>
            <a:ext cx="4596879" cy="2724149"/>
          </a:xfrm>
          <a:prstGeom prst="rect">
            <a:avLst/>
          </a:prstGeom>
          <a:noFill/>
          <a:ln w="9525">
            <a:noFill/>
            <a:miter lim="800000"/>
            <a:headEnd/>
            <a:tailEnd/>
          </a:ln>
        </p:spPr>
      </p:pic>
      <p:pic>
        <p:nvPicPr>
          <p:cNvPr id="6146" name="Picture 2" descr="Резус-фактор и беременность"/>
          <p:cNvPicPr>
            <a:picLocks noChangeAspect="1" noChangeArrowheads="1"/>
          </p:cNvPicPr>
          <p:nvPr/>
        </p:nvPicPr>
        <p:blipFill>
          <a:blip r:embed="rId3"/>
          <a:srcRect/>
          <a:stretch>
            <a:fillRect/>
          </a:stretch>
        </p:blipFill>
        <p:spPr bwMode="auto">
          <a:xfrm>
            <a:off x="5795645" y="2190750"/>
            <a:ext cx="6196330" cy="4425950"/>
          </a:xfrm>
          <a:prstGeom prst="rect">
            <a:avLst/>
          </a:prstGeom>
          <a:noFill/>
        </p:spPr>
      </p:pic>
      <p:sp>
        <p:nvSpPr>
          <p:cNvPr id="6147" name="Rectangle 3"/>
          <p:cNvSpPr>
            <a:spLocks noChangeArrowheads="1"/>
          </p:cNvSpPr>
          <p:nvPr/>
        </p:nvSpPr>
        <p:spPr bwMode="auto">
          <a:xfrm>
            <a:off x="142875" y="3467100"/>
            <a:ext cx="56769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Адамдардың 85%-ының қанында резус-фактор бар, олардыоң-резус (Rh+) депатайды. Ал адамдардың 15%-ында резус-фактор жоқ, оларды теріс-резус (Rh-) дейді.  </a:t>
            </a:r>
            <a:endParaRPr kumimoji="0" lang="kk-KZ"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7398068" y="701159"/>
            <a:ext cx="3056478" cy="646331"/>
          </a:xfrm>
          <a:prstGeom prst="rect">
            <a:avLst/>
          </a:prstGeom>
        </p:spPr>
        <p:txBody>
          <a:bodyPr wrap="none">
            <a:spAutoFit/>
          </a:bodyPr>
          <a:lstStyle/>
          <a:p>
            <a:r>
              <a:rPr lang="ru-RU" sz="3600" b="1" dirty="0" smtClean="0">
                <a:latin typeface="Times New Roman" pitchFamily="18" charset="0"/>
                <a:cs typeface="Times New Roman" pitchFamily="18" charset="0"/>
              </a:rPr>
              <a:t>Резус-фактор </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47826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657600" y="209550"/>
            <a:ext cx="497168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Тапсырма №1. Сұрақ – жауап:  </a:t>
            </a:r>
            <a:endParaRPr kumimoji="0" lang="kk-KZ"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95250" y="1143000"/>
            <a:ext cx="1190625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Резус фактор неден тұрады?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Егер қан тобы 4, резусы оң адамға резусы теріс, 3 қан тобын құйса, не болатынын болжап көріңіздер.</a:t>
            </a:r>
            <a:r>
              <a:rPr kumimoji="0" lang="kk-KZ"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Жауаптарыңды негіздеңдер.</a:t>
            </a:r>
            <a:endParaRPr lang="ru-RU" sz="1600" dirty="0" smtClean="0">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Резус-конфликт дегеніміз не?</a:t>
            </a:r>
            <a:endParaRPr lang="ru-RU" sz="1600" dirty="0" smtClean="0">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Резус-конфликт кезінде заманауи медицина көмектесе ме? Мысалдар келтіріп дәлелдеңдер. </a:t>
            </a:r>
            <a:endParaRPr kumimoji="0" lang="kk-KZ"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1" name="Rectangle 1"/>
          <p:cNvSpPr>
            <a:spLocks noChangeArrowheads="1"/>
          </p:cNvSpPr>
          <p:nvPr/>
        </p:nvSpPr>
        <p:spPr bwMode="auto">
          <a:xfrm>
            <a:off x="609600" y="5772150"/>
            <a:ext cx="100393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Дескриптор:</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Резус-конфликтінің алдын алу жолдарын түсіндіреді</a:t>
            </a:r>
            <a:endParaRPr kumimoji="0" lang="kk-K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505325" y="171450"/>
            <a:ext cx="424924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Тапсырма №2.  Тәжірибе</a:t>
            </a:r>
            <a:endParaRPr kumimoji="0" lang="kk-K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95250" y="838200"/>
            <a:ext cx="119253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 пластик стакан, пипетка, заттық шыны, қызыл және көк тамақ бояғыштары.</a:t>
            </a:r>
            <a:r>
              <a:rPr lang="ru-RU" dirty="0" smtClean="0">
                <a:latin typeface="Times New Roman" pitchFamily="18" charset="0"/>
                <a:cs typeface="Times New Roman" pitchFamily="18" charset="0"/>
              </a:rPr>
              <a:t> </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стаканды алып 1, 2, 3, 4 деп белгілейміз. Сосын 2 стаканға қызыл бояғышты, 3 стаканға көк бояғшты қосыңыздар. 4 стақанға қызыл және көк бояғыштан қосыңыздар. Ал 1 стаканға ештеңке қоспаңыздар.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Сосын стакандарды жартылай сумен</a:t>
            </a:r>
            <a:r>
              <a:rPr kumimoji="0" lang="kk-KZ"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толтырыңыздар</a:t>
            </a:r>
            <a:r>
              <a:rPr lang="kk-KZ" dirty="0" smtClean="0">
                <a:latin typeface="Times New Roman" pitchFamily="18" charset="0"/>
                <a:ea typeface="Calibri" pitchFamily="34" charset="0"/>
                <a:cs typeface="Times New Roman" pitchFamily="18" charset="0"/>
              </a:rPr>
              <a:t>. </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4 түрлі қан тобы орнын басады. Әртүрлі қан тобынан таза заттық шыныға тамызып шығыңыз, бұл реципиенттің қан тобы. Енді басқа қан топтарынан осы заттық шыныға тамызыңыз. Екінші тамызған қан донордың қаны. Егер реципиенттің қанының түсі өзгермесе донордың қанын реципиентке құюға болады.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Сөйтіп барлық қан топтарының сәйкестігін тауып нәтижені кестеге жазыңыздар.</a:t>
            </a:r>
            <a:endParaRPr kumimoji="0" lang="kk-KZ"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5107622" y="3179444"/>
          <a:ext cx="6922452" cy="2667545"/>
        </p:xfrm>
        <a:graphic>
          <a:graphicData uri="http://schemas.openxmlformats.org/drawingml/2006/table">
            <a:tbl>
              <a:tblPr/>
              <a:tblGrid>
                <a:gridCol w="1383765"/>
                <a:gridCol w="1383765"/>
                <a:gridCol w="1384974"/>
                <a:gridCol w="1384974"/>
                <a:gridCol w="1384974"/>
              </a:tblGrid>
              <a:tr h="533509">
                <a:tc>
                  <a:txBody>
                    <a:bodyPr/>
                    <a:lstStyle/>
                    <a:p>
                      <a:pPr>
                        <a:lnSpc>
                          <a:spcPct val="115000"/>
                        </a:lnSpc>
                        <a:spcAft>
                          <a:spcPts val="0"/>
                        </a:spcAft>
                      </a:pPr>
                      <a:endParaRPr lang="kk-KZ" sz="2200" dirty="0">
                        <a:latin typeface="Times New Roman"/>
                        <a:ea typeface="Calibri"/>
                        <a:cs typeface="Times New Roman"/>
                      </a:endParaRPr>
                    </a:p>
                  </a:txBody>
                  <a:tcPr marL="54072" marR="5407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200">
                          <a:latin typeface="Times New Roman"/>
                          <a:ea typeface="Calibri"/>
                          <a:cs typeface="Times New Roman"/>
                        </a:rPr>
                        <a:t>1 (00)</a:t>
                      </a:r>
                      <a:endParaRPr lang="ru-RU" sz="1900">
                        <a:latin typeface="Calibri"/>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200">
                          <a:latin typeface="Times New Roman"/>
                          <a:ea typeface="Calibri"/>
                          <a:cs typeface="Times New Roman"/>
                        </a:rPr>
                        <a:t>2 (А)</a:t>
                      </a:r>
                      <a:endParaRPr lang="ru-RU" sz="1900">
                        <a:latin typeface="Calibri"/>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200">
                          <a:latin typeface="Times New Roman"/>
                          <a:ea typeface="Calibri"/>
                          <a:cs typeface="Times New Roman"/>
                        </a:rPr>
                        <a:t>3 (В)</a:t>
                      </a:r>
                      <a:endParaRPr lang="ru-RU" sz="1900">
                        <a:latin typeface="Calibri"/>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200">
                          <a:latin typeface="Times New Roman"/>
                          <a:ea typeface="Calibri"/>
                          <a:cs typeface="Times New Roman"/>
                        </a:rPr>
                        <a:t>4 (АВ)</a:t>
                      </a:r>
                      <a:endParaRPr lang="ru-RU" sz="1900">
                        <a:latin typeface="Calibri"/>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509">
                <a:tc>
                  <a:txBody>
                    <a:bodyPr/>
                    <a:lstStyle/>
                    <a:p>
                      <a:pPr>
                        <a:lnSpc>
                          <a:spcPct val="115000"/>
                        </a:lnSpc>
                        <a:spcAft>
                          <a:spcPts val="0"/>
                        </a:spcAft>
                      </a:pPr>
                      <a:r>
                        <a:rPr lang="kk-KZ" sz="2200">
                          <a:latin typeface="Times New Roman"/>
                          <a:ea typeface="Calibri"/>
                          <a:cs typeface="Times New Roman"/>
                        </a:rPr>
                        <a:t>1 (00)</a:t>
                      </a:r>
                      <a:endParaRPr lang="ru-RU" sz="1900">
                        <a:latin typeface="Calibri"/>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509">
                <a:tc>
                  <a:txBody>
                    <a:bodyPr/>
                    <a:lstStyle/>
                    <a:p>
                      <a:pPr>
                        <a:lnSpc>
                          <a:spcPct val="115000"/>
                        </a:lnSpc>
                        <a:spcAft>
                          <a:spcPts val="0"/>
                        </a:spcAft>
                      </a:pPr>
                      <a:r>
                        <a:rPr lang="kk-KZ" sz="2200">
                          <a:latin typeface="Times New Roman"/>
                          <a:ea typeface="Calibri"/>
                          <a:cs typeface="Times New Roman"/>
                        </a:rPr>
                        <a:t>2 (А)</a:t>
                      </a:r>
                      <a:endParaRPr lang="ru-RU" sz="1900">
                        <a:latin typeface="Calibri"/>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dirty="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509">
                <a:tc>
                  <a:txBody>
                    <a:bodyPr/>
                    <a:lstStyle/>
                    <a:p>
                      <a:pPr>
                        <a:lnSpc>
                          <a:spcPct val="115000"/>
                        </a:lnSpc>
                        <a:spcAft>
                          <a:spcPts val="0"/>
                        </a:spcAft>
                      </a:pPr>
                      <a:r>
                        <a:rPr lang="kk-KZ" sz="2200">
                          <a:latin typeface="Times New Roman"/>
                          <a:ea typeface="Calibri"/>
                          <a:cs typeface="Times New Roman"/>
                        </a:rPr>
                        <a:t>3 (В)</a:t>
                      </a:r>
                      <a:endParaRPr lang="ru-RU" sz="1900">
                        <a:latin typeface="Calibri"/>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509">
                <a:tc>
                  <a:txBody>
                    <a:bodyPr/>
                    <a:lstStyle/>
                    <a:p>
                      <a:pPr>
                        <a:lnSpc>
                          <a:spcPct val="115000"/>
                        </a:lnSpc>
                        <a:spcAft>
                          <a:spcPts val="0"/>
                        </a:spcAft>
                      </a:pPr>
                      <a:r>
                        <a:rPr lang="kk-KZ" sz="2200">
                          <a:latin typeface="Times New Roman"/>
                          <a:ea typeface="Calibri"/>
                          <a:cs typeface="Times New Roman"/>
                        </a:rPr>
                        <a:t>4 (АВ)</a:t>
                      </a:r>
                      <a:endParaRPr lang="ru-RU" sz="1900">
                        <a:latin typeface="Calibri"/>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2200" dirty="0">
                        <a:latin typeface="Times New Roman"/>
                        <a:ea typeface="Calibri"/>
                        <a:cs typeface="Times New Roman"/>
                      </a:endParaRPr>
                    </a:p>
                  </a:txBody>
                  <a:tcPr marL="54072" marR="54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123825" y="5067300"/>
            <a:ext cx="4850687" cy="11387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Дескрипторлар</a:t>
            </a: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Қан топтарының сәйкестігін анықтайды</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Қан құю ережесін түсіндіреді</a:t>
            </a:r>
            <a:endParaRPr kumimoji="0" lang="kk-K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1199</TotalTime>
  <Words>332</Words>
  <Application>Microsoft Office PowerPoint</Application>
  <PresentationFormat>Широкоэкранный</PresentationFormat>
  <Paragraphs>59</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Lucida Sans Unicode</vt:lpstr>
      <vt:lpstr>Times New Roman</vt:lpstr>
      <vt:lpstr>Тема Office</vt:lpstr>
      <vt:lpstr>Презентация PowerPoint</vt:lpstr>
      <vt:lpstr>Презентация PowerPoint</vt:lpstr>
      <vt:lpstr>Презентация PowerPoint</vt:lpstr>
      <vt:lpstr>Қан топтарының айырмашылықтары</vt:lpstr>
      <vt:lpstr>Агглютинация процессі</vt:lpstr>
      <vt:lpstr>Презентация PowerPoint</vt:lpstr>
      <vt:lpstr>Презентация PowerPoint</vt:lpstr>
      <vt:lpstr>Презентация PowerPoint</vt:lpstr>
      <vt:lpstr>Презентация PowerPoint</vt:lpstr>
      <vt:lpstr>Презентация PowerPoint</vt:lpstr>
      <vt:lpstr>Үй жұмысы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Даулет Дукенбай</dc:creator>
  <cp:lastModifiedBy>Huawei</cp:lastModifiedBy>
  <cp:revision>29</cp:revision>
  <dcterms:created xsi:type="dcterms:W3CDTF">2020-08-09T07:44:25Z</dcterms:created>
  <dcterms:modified xsi:type="dcterms:W3CDTF">2024-10-31T14:55:38Z</dcterms:modified>
</cp:coreProperties>
</file>