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5.wmf" ContentType="image/x-wmf"/>
  <Override PartName="/ppt/media/image4.png" ContentType="image/png"/>
  <Override PartName="/ppt/media/image12.png" ContentType="image/png"/>
  <Override PartName="/ppt/media/image6.jpeg" ContentType="image/jpeg"/>
  <Override PartName="/ppt/media/image7.png" ContentType="image/png"/>
  <Override PartName="/ppt/media/image8.png" ContentType="image/png"/>
  <Override PartName="/ppt/media/image10.png" ContentType="image/png"/>
  <Override PartName="/ppt/media/image2.png" ContentType="image/png"/>
  <Override PartName="/ppt/media/image9.png" ContentType="image/png"/>
  <Override PartName="/ppt/media/image11.png" ContentType="image/png"/>
  <Override PartName="/ppt/media/image3.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7.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6"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 name="PlaceHolder 2"/>
          <p:cNvSpPr>
            <a:spLocks noGrp="1"/>
          </p:cNvSpPr>
          <p:nvPr>
            <p:ph type="dt" idx="4"/>
          </p:nvPr>
        </p:nvSpPr>
        <p:spPr>
          <a:xfrm>
            <a:off x="388440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8" name="PlaceHolder 3"/>
          <p:cNvSpPr>
            <a:spLocks noGrp="1"/>
          </p:cNvSpPr>
          <p:nvPr>
            <p:ph type="sldImg"/>
          </p:nvPr>
        </p:nvSpPr>
        <p:spPr>
          <a:xfrm>
            <a:off x="380880" y="685440"/>
            <a:ext cx="6096240" cy="342900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9"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0" name="PlaceHolder 5"/>
          <p:cNvSpPr>
            <a:spLocks noGrp="1"/>
          </p:cNvSpPr>
          <p:nvPr>
            <p:ph type="ftr" idx="5"/>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PlaceHolder 6"/>
          <p:cNvSpPr>
            <a:spLocks noGrp="1"/>
          </p:cNvSpPr>
          <p:nvPr>
            <p:ph type="sldNum" idx="6"/>
          </p:nvPr>
        </p:nvSpPr>
        <p:spPr>
          <a:xfrm>
            <a:off x="3884400" y="868536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E860621-9E9D-4E09-9267-C5A36ED8C37C}"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380880" y="685800"/>
            <a:ext cx="6096240" cy="3429000"/>
          </a:xfrm>
          <a:prstGeom prst="rect">
            <a:avLst/>
          </a:prstGeom>
          <a:ln w="0">
            <a:noFill/>
          </a:ln>
        </p:spPr>
      </p:sp>
      <p:sp>
        <p:nvSpPr>
          <p:cNvPr id="79"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0"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DF241D2-ED3A-4888-A97D-CFA6B1342CAA}"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sldImg"/>
          </p:nvPr>
        </p:nvSpPr>
        <p:spPr>
          <a:xfrm>
            <a:off x="380880" y="685800"/>
            <a:ext cx="6096240" cy="3429000"/>
          </a:xfrm>
          <a:prstGeom prst="rect">
            <a:avLst/>
          </a:prstGeom>
          <a:ln w="0">
            <a:noFill/>
          </a:ln>
        </p:spPr>
      </p:sp>
      <p:sp>
        <p:nvSpPr>
          <p:cNvPr id="82"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3"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4D34AED-F50D-48AC-83FE-7E226B520B72}"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sldImg"/>
          </p:nvPr>
        </p:nvSpPr>
        <p:spPr>
          <a:xfrm>
            <a:off x="380880" y="685800"/>
            <a:ext cx="6096240" cy="3429000"/>
          </a:xfrm>
          <a:prstGeom prst="rect">
            <a:avLst/>
          </a:prstGeom>
          <a:ln w="0">
            <a:noFill/>
          </a:ln>
        </p:spPr>
      </p:sp>
      <p:sp>
        <p:nvSpPr>
          <p:cNvPr id="85"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6"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C93F24D-81DC-4C0F-96E8-839D32C3D54D}"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380880" y="685800"/>
            <a:ext cx="6096240" cy="3429000"/>
          </a:xfrm>
          <a:prstGeom prst="rect">
            <a:avLst/>
          </a:prstGeom>
          <a:ln w="0">
            <a:noFill/>
          </a:ln>
        </p:spPr>
      </p:sp>
      <p:sp>
        <p:nvSpPr>
          <p:cNvPr id="88" name="PlaceHolder 2"/>
          <p:cNvSpPr>
            <a:spLocks noGrp="1"/>
          </p:cNvSpPr>
          <p:nvPr>
            <p:ph type="body"/>
          </p:nvPr>
        </p:nvSpPr>
        <p:spPr>
          <a:xfrm>
            <a:off x="685800" y="4343400"/>
            <a:ext cx="5486400" cy="411480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9"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24BC6BB-058C-4301-B2F4-637509A865F0}"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sldImg"/>
          </p:nvPr>
        </p:nvSpPr>
        <p:spPr>
          <a:xfrm>
            <a:off x="380880" y="685800"/>
            <a:ext cx="6096240" cy="3429000"/>
          </a:xfrm>
          <a:prstGeom prst="rect">
            <a:avLst/>
          </a:prstGeom>
          <a:ln w="0">
            <a:noFill/>
          </a:ln>
        </p:spPr>
      </p:sp>
      <p:sp>
        <p:nvSpPr>
          <p:cNvPr id="91"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92"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0F2A9D4-89BA-4455-9172-A7DD0D37B244}"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24667AD-8042-40E1-A6A4-F0BB48D5D403}"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269AF88-93FB-4455-A92F-93DCE22B59DB}"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hyperlink" Target="https://www.youtube.com/watch?v=6oMFAMqSlq4" TargetMode="External"/><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wmf"/><Relationship Id="rId5" Type="http://schemas.openxmlformats.org/officeDocument/2006/relationships/slideLayout" Target="../slideLayouts/slideLayout1.xml"/><Relationship Id="rId6"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Прямоугольник 2"/>
          <p:cNvSpPr/>
          <p:nvPr/>
        </p:nvSpPr>
        <p:spPr>
          <a:xfrm>
            <a:off x="3193920" y="3218040"/>
            <a:ext cx="6096240" cy="36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cxnSp>
        <p:nvCxnSpPr>
          <p:cNvPr id="13" name="Google Shape;78;p1"/>
          <p:cNvCxnSpPr/>
          <p:nvPr/>
        </p:nvCxnSpPr>
        <p:spPr>
          <a:xfrm flipV="1">
            <a:off x="1785960" y="6075000"/>
            <a:ext cx="9300240" cy="69120"/>
          </a:xfrm>
          <a:prstGeom prst="straightConnector1">
            <a:avLst/>
          </a:prstGeom>
          <a:ln w="38160">
            <a:solidFill>
              <a:srgbClr val="00b050"/>
            </a:solidFill>
            <a:miter/>
          </a:ln>
        </p:spPr>
      </p:cxnSp>
      <p:cxnSp>
        <p:nvCxnSpPr>
          <p:cNvPr id="14" name="Google Shape;77;p1"/>
          <p:cNvCxnSpPr/>
          <p:nvPr/>
        </p:nvCxnSpPr>
        <p:spPr>
          <a:xfrm flipV="1">
            <a:off x="1785960" y="5935680"/>
            <a:ext cx="9300240" cy="76680"/>
          </a:xfrm>
          <a:prstGeom prst="straightConnector1">
            <a:avLst/>
          </a:prstGeom>
          <a:ln w="38160">
            <a:solidFill>
              <a:srgbClr val="090f78"/>
            </a:solidFill>
            <a:miter/>
          </a:ln>
        </p:spPr>
      </p:cxnSp>
      <p:sp>
        <p:nvSpPr>
          <p:cNvPr id="15" name="Прямоугольник 1"/>
          <p:cNvSpPr/>
          <p:nvPr/>
        </p:nvSpPr>
        <p:spPr>
          <a:xfrm>
            <a:off x="380880" y="2521080"/>
            <a:ext cx="11330280" cy="32940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1" lang="ru-RU" sz="2800" strike="noStrike" u="none">
                <a:solidFill>
                  <a:srgbClr val="2e75b6"/>
                </a:solidFill>
                <a:uFillTx/>
                <a:latin typeface="Times New Roman"/>
                <a:ea typeface="Times New Roman"/>
              </a:rPr>
              <a:t>  </a:t>
            </a:r>
            <a:r>
              <a:rPr b="1" lang="ru-RU" sz="2800" strike="noStrike" u="none">
                <a:solidFill>
                  <a:srgbClr val="2e75b6"/>
                </a:solidFill>
                <a:uFillTx/>
                <a:latin typeface="Times New Roman"/>
                <a:ea typeface="Times New Roman"/>
              </a:rPr>
              <a:t>Бөлім: Тыныс алу </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2e75b6"/>
                </a:solidFill>
                <a:uFillTx/>
                <a:latin typeface="Times New Roman"/>
                <a:ea typeface="Times New Roman"/>
              </a:rPr>
              <a:t>  </a:t>
            </a:r>
            <a:r>
              <a:rPr b="1" lang="ru-RU" sz="2400" strike="noStrike" u="none">
                <a:solidFill>
                  <a:srgbClr val="2e75b6"/>
                </a:solidFill>
                <a:uFillTx/>
                <a:latin typeface="Times New Roman"/>
                <a:ea typeface="Times New Roman"/>
              </a:rPr>
              <a:t>Та</a:t>
            </a:r>
            <a:r>
              <a:rPr b="1" lang="kk-KZ" sz="2400" strike="noStrike" u="none">
                <a:solidFill>
                  <a:srgbClr val="2e75b6"/>
                </a:solidFill>
                <a:uFillTx/>
                <a:latin typeface="Times New Roman"/>
                <a:ea typeface="Times New Roman"/>
              </a:rPr>
              <a:t>қырып:</a:t>
            </a:r>
            <a:r>
              <a:rPr b="1" lang="ru-RU" sz="2400" strike="noStrike" u="none">
                <a:solidFill>
                  <a:srgbClr val="2e75b6"/>
                </a:solidFill>
                <a:uFillTx/>
                <a:latin typeface="Times New Roman"/>
                <a:ea typeface="Times New Roman"/>
              </a:rPr>
              <a:t> </a:t>
            </a:r>
            <a:r>
              <a:rPr b="1" lang="kk-KZ" sz="2400" strike="noStrike" u="none">
                <a:solidFill>
                  <a:srgbClr val="2e75b6"/>
                </a:solidFill>
                <a:uFillTx/>
                <a:latin typeface="Times New Roman"/>
                <a:ea typeface="Times New Roman"/>
              </a:rPr>
              <a:t>Тыныс алу және тыныс шығару механизмі. Кеуде қуысының құрылысы. Тыныс алу және тыныс шығаруға қатысатын бұлшықеттер.Тыныс алу және тыныс шығарудағы көкеттің маңызы.Ауа жүретін жолдардағы қысымның өзгеруі</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 </a:t>
            </a:r>
            <a:r>
              <a:rPr b="1" lang="en-US" sz="1600" strike="noStrike" u="none">
                <a:solidFill>
                  <a:srgbClr val="2e75b6"/>
                </a:solidFill>
                <a:uFillTx/>
                <a:latin typeface="Times New Roman"/>
                <a:ea typeface="Times New Roman"/>
              </a:rPr>
              <a:t>8</a:t>
            </a:r>
            <a:r>
              <a:rPr b="1" lang="kk-KZ" sz="1600" strike="noStrike" u="none">
                <a:solidFill>
                  <a:srgbClr val="2e75b6"/>
                </a:solidFill>
                <a:uFillTx/>
                <a:latin typeface="Times New Roman"/>
                <a:ea typeface="Times New Roman"/>
              </a:rPr>
              <a:t> сынып биология</a:t>
            </a:r>
            <a:endParaRPr b="0" lang="ru-RU" sz="16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Заголовок 1"/>
          <p:cNvSpPr/>
          <p:nvPr/>
        </p:nvSpPr>
        <p:spPr>
          <a:xfrm>
            <a:off x="628560" y="365040"/>
            <a:ext cx="11090520" cy="1325520"/>
          </a:xfrm>
          <a:prstGeom prst="rect">
            <a:avLst/>
          </a:prstGeom>
          <a:noFill/>
          <a:ln w="0">
            <a:noFill/>
          </a:ln>
        </p:spPr>
        <p:style>
          <a:lnRef idx="0"/>
          <a:fillRef idx="0"/>
          <a:effectRef idx="0"/>
          <a:fontRef idx="minor"/>
        </p:style>
        <p:txBody>
          <a:bodyPr lIns="90000" rIns="90000" tIns="46800" bIns="46800" anchor="t">
            <a:no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Times New Roman"/>
                <a:ea typeface="Times New Roman"/>
              </a:rPr>
              <a:t> </a:t>
            </a:r>
            <a:r>
              <a:rPr b="0" lang="ru-RU" sz="4400" strike="noStrike" u="none">
                <a:solidFill>
                  <a:srgbClr val="000000"/>
                </a:solidFill>
                <a:uFillTx/>
                <a:latin typeface="Times New Roman"/>
                <a:ea typeface="Times New Roman"/>
              </a:rPr>
              <a:t>Диафрагма жұмысының Дондерс моделі арқылы түсіндіру</a:t>
            </a:r>
            <a:endParaRPr b="0" lang="ru-RU" sz="4400" strike="noStrike" u="none">
              <a:solidFill>
                <a:srgbClr val="000000"/>
              </a:solidFill>
              <a:uFillTx/>
              <a:latin typeface="Calibri"/>
            </a:endParaRPr>
          </a:p>
        </p:txBody>
      </p:sp>
      <p:pic>
        <p:nvPicPr>
          <p:cNvPr id="70" name="Picture 2" descr=""/>
          <p:cNvPicPr/>
          <p:nvPr/>
        </p:nvPicPr>
        <p:blipFill>
          <a:blip r:embed="rId1"/>
          <a:stretch/>
        </p:blipFill>
        <p:spPr>
          <a:xfrm>
            <a:off x="1643040" y="1714680"/>
            <a:ext cx="5756400" cy="3181320"/>
          </a:xfrm>
          <a:prstGeom prst="rect">
            <a:avLst/>
          </a:prstGeom>
          <a:ln w="0">
            <a:noFill/>
          </a:ln>
        </p:spPr>
      </p:pic>
      <p:sp>
        <p:nvSpPr>
          <p:cNvPr id="71" name="Прямоугольник 2"/>
          <p:cNvSpPr/>
          <p:nvPr/>
        </p:nvSpPr>
        <p:spPr>
          <a:xfrm>
            <a:off x="2826720" y="5203800"/>
            <a:ext cx="502884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sng">
                <a:solidFill>
                  <a:srgbClr val="0563c1"/>
                </a:solidFill>
                <a:uFillTx/>
                <a:latin typeface="Calibri"/>
                <a:ea typeface="Arial"/>
                <a:hlinkClick r:id="rId2"/>
              </a:rPr>
              <a:t>https://www.youtube.com/watch?v=6oMFAMqSlq4</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72" name=""/>
          <p:cNvGraphicFramePr/>
          <p:nvPr/>
        </p:nvGraphicFramePr>
        <p:xfrm>
          <a:off x="1285920" y="1504800"/>
          <a:ext cx="9166320" cy="5013360"/>
        </p:xfrm>
        <a:graphic>
          <a:graphicData uri="http://schemas.openxmlformats.org/drawingml/2006/table">
            <a:tbl>
              <a:tblPr/>
              <a:tblGrid>
                <a:gridCol w="3056040"/>
                <a:gridCol w="3054240"/>
                <a:gridCol w="3056040"/>
              </a:tblGrid>
              <a:tr h="436680">
                <a:tc gridSpan="3">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Тынысалу  қозғалыстары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r h="90324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Салыстыру белгілері</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Тыныс алу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Тыныс шығару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90324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Қабырғааралықбұлшық</a:t>
                      </a:r>
                      <a:endParaRPr b="0" lang="ru-RU" sz="20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еттер</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6692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Көкет</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6656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Кеуде қуысы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6692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Өкпенің көлемі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6656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Өкпедегі қысым</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90324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Атмосферадағы ауа</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73" name="Rectangle 1"/>
          <p:cNvSpPr/>
          <p:nvPr/>
        </p:nvSpPr>
        <p:spPr>
          <a:xfrm>
            <a:off x="2306520" y="676080"/>
            <a:ext cx="7610760" cy="5209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Calibri"/>
              </a:rPr>
              <a:t> </a:t>
            </a:r>
            <a:r>
              <a:rPr b="0" lang="kk-KZ" sz="2800" strike="noStrike" u="none">
                <a:solidFill>
                  <a:srgbClr val="000000"/>
                </a:solidFill>
                <a:uFillTx/>
                <a:latin typeface="Times New Roman"/>
                <a:ea typeface="Calibri"/>
              </a:rPr>
              <a:t>Тапсырма: Кестені толтырыңыз.</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Rectangle 1"/>
          <p:cNvSpPr/>
          <p:nvPr/>
        </p:nvSpPr>
        <p:spPr>
          <a:xfrm>
            <a:off x="231840" y="523800"/>
            <a:ext cx="9521640" cy="5209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0360"/>
                <a:tab algn="l" pos="18108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800" strike="noStrike" u="none">
                <a:solidFill>
                  <a:srgbClr val="000000"/>
                </a:solidFill>
                <a:uFillTx/>
                <a:latin typeface="Times New Roman"/>
                <a:ea typeface="Times New Roman"/>
              </a:rPr>
              <a:t>Критерий:</a:t>
            </a:r>
            <a:endParaRPr b="0" lang="ru-RU" sz="2800" strike="noStrike" u="none">
              <a:solidFill>
                <a:srgbClr val="000000"/>
              </a:solidFill>
              <a:uFillTx/>
              <a:latin typeface="Calibri"/>
            </a:endParaRPr>
          </a:p>
        </p:txBody>
      </p:sp>
      <p:sp>
        <p:nvSpPr>
          <p:cNvPr id="75" name="Прямоугольник 2"/>
          <p:cNvSpPr/>
          <p:nvPr/>
        </p:nvSpPr>
        <p:spPr>
          <a:xfrm>
            <a:off x="1379520" y="1422360"/>
            <a:ext cx="8997840" cy="393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0360"/>
                <a:tab algn="l" pos="18108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Тыныс алу және тыныс шығару механизмдерін түсіндіреді.</a:t>
            </a:r>
            <a:endParaRPr b="0" lang="ru-RU" sz="2800" strike="noStrike" u="none">
              <a:solidFill>
                <a:srgbClr val="000000"/>
              </a:solidFill>
              <a:uFillTx/>
              <a:latin typeface="Calibri"/>
            </a:endParaRPr>
          </a:p>
          <a:p>
            <a:pPr>
              <a:lnSpc>
                <a:spcPct val="100000"/>
              </a:lnSpc>
              <a:tabLst>
                <a:tab algn="l" pos="0"/>
                <a:tab algn="l" pos="90360"/>
                <a:tab algn="l" pos="18108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800" strike="noStrike" u="none">
                <a:solidFill>
                  <a:srgbClr val="000000"/>
                </a:solidFill>
                <a:uFillTx/>
                <a:latin typeface="Times New Roman"/>
                <a:ea typeface="Calibri"/>
              </a:rPr>
              <a:t>Дескрипторлар:</a:t>
            </a:r>
            <a:endParaRPr b="0" lang="ru-RU" sz="2800" strike="noStrike" u="none">
              <a:solidFill>
                <a:srgbClr val="000000"/>
              </a:solidFill>
              <a:uFillTx/>
              <a:latin typeface="Calibri"/>
            </a:endParaRPr>
          </a:p>
          <a:p>
            <a:pPr>
              <a:lnSpc>
                <a:spcPct val="100000"/>
              </a:lnSpc>
              <a:buClr>
                <a:srgbClr val="000000"/>
              </a:buClr>
              <a:buFont typeface="Times New Roman"/>
              <a:buChar char="•"/>
              <a:tabLst>
                <a:tab algn="l" pos="90360"/>
                <a:tab algn="l" pos="18108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Тыныс алу мен тыныс шығаруға қатысатын бұлшықеттерді атайды. </a:t>
            </a:r>
            <a:endParaRPr b="0" lang="ru-RU" sz="2800" strike="noStrike" u="none">
              <a:solidFill>
                <a:srgbClr val="000000"/>
              </a:solidFill>
              <a:uFillTx/>
              <a:latin typeface="Calibri"/>
            </a:endParaRPr>
          </a:p>
          <a:p>
            <a:pPr>
              <a:lnSpc>
                <a:spcPct val="100000"/>
              </a:lnSpc>
              <a:buClr>
                <a:srgbClr val="000000"/>
              </a:buClr>
              <a:buFont typeface="Times New Roman"/>
              <a:buChar char="•"/>
              <a:tabLst>
                <a:tab algn="l" pos="90360"/>
                <a:tab algn="l" pos="18108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Тыныс алу мен тыныс шығару кезіндегі бұлшықеттердің қозғалыстарын салыстырады</a:t>
            </a:r>
            <a:endParaRPr b="0" lang="ru-RU" sz="2800" strike="noStrike" u="none">
              <a:solidFill>
                <a:srgbClr val="000000"/>
              </a:solidFill>
              <a:uFillTx/>
              <a:latin typeface="Calibri"/>
            </a:endParaRPr>
          </a:p>
          <a:p>
            <a:pPr>
              <a:lnSpc>
                <a:spcPct val="100000"/>
              </a:lnSpc>
              <a:buClr>
                <a:srgbClr val="000000"/>
              </a:buClr>
              <a:buFont typeface="Times New Roman"/>
              <a:buChar char="•"/>
              <a:tabLst>
                <a:tab algn="l" pos="90360"/>
                <a:tab algn="l" pos="18108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Тыныс алу қозғалыстарын ретімен сипаттайды</a:t>
            </a:r>
            <a:endParaRPr b="0" lang="ru-RU" sz="2800" strike="noStrike" u="none">
              <a:solidFill>
                <a:srgbClr val="000000"/>
              </a:solidFill>
              <a:uFillTx/>
              <a:latin typeface="Calibri"/>
            </a:endParaRPr>
          </a:p>
          <a:p>
            <a:pPr>
              <a:lnSpc>
                <a:spcPct val="100000"/>
              </a:lnSpc>
              <a:buClr>
                <a:srgbClr val="000000"/>
              </a:buClr>
              <a:buFont typeface="Times New Roman"/>
              <a:buChar char="•"/>
              <a:tabLst>
                <a:tab algn="l" pos="90360"/>
                <a:tab algn="l" pos="18108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Тыныс шығару </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Прямоугольник 5"/>
          <p:cNvSpPr/>
          <p:nvPr/>
        </p:nvSpPr>
        <p:spPr>
          <a:xfrm>
            <a:off x="2031840" y="246240"/>
            <a:ext cx="578196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Calibri"/>
              </a:rPr>
              <a:t>Тапсырма жауабы</a:t>
            </a:r>
            <a:endParaRPr b="0" lang="ru-RU" sz="2800" strike="noStrike" u="none">
              <a:solidFill>
                <a:srgbClr val="000000"/>
              </a:solidFill>
              <a:uFillTx/>
              <a:latin typeface="Calibri"/>
            </a:endParaRPr>
          </a:p>
        </p:txBody>
      </p:sp>
      <p:graphicFrame>
        <p:nvGraphicFramePr>
          <p:cNvPr id="77" name=""/>
          <p:cNvGraphicFramePr/>
          <p:nvPr/>
        </p:nvGraphicFramePr>
        <p:xfrm>
          <a:off x="1233360" y="812880"/>
          <a:ext cx="9964800" cy="4914720"/>
        </p:xfrm>
        <a:graphic>
          <a:graphicData uri="http://schemas.openxmlformats.org/drawingml/2006/table">
            <a:tbl>
              <a:tblPr/>
              <a:tblGrid>
                <a:gridCol w="3321000"/>
                <a:gridCol w="3322800"/>
                <a:gridCol w="3321000"/>
              </a:tblGrid>
              <a:tr h="428400">
                <a:tc gridSpan="3">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Тынысалу  қозғалыстары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ru-RU" sz="1800" strike="noStrike" u="none">
                        <a:solidFill>
                          <a:srgbClr val="000000"/>
                        </a:solidFill>
                        <a:uFillTx/>
                        <a:latin typeface="Calibri"/>
                      </a:endParaRPr>
                    </a:p>
                  </a:txBody>
                  <a:tcPr anchor="t" marL="90000" marR="90000">
                    <a:lnL>
                      <a:noFill/>
                    </a:lnL>
                    <a:lnR>
                      <a:noFill/>
                    </a:lnR>
                    <a:lnT>
                      <a:noFill/>
                    </a:lnT>
                    <a:lnB>
                      <a:noFill/>
                    </a:lnB>
                    <a:solidFill>
                      <a:srgbClr val="729fcf"/>
                    </a:solidFill>
                  </a:tcPr>
                </a:tc>
              </a:tr>
              <a:tr h="88596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Салыстыру белгілері</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Тыныс алу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Тыныс шығару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8596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Қабырғааралықбұлшықеттер</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Жиырылады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Босаңсиды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572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Көкет</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Жайпақтанады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Көтеріледі</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572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Кеуде қуысы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Көлемі артады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Көлемі кішіриеді</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572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Өкпенің көлемі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Кеңейеді</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Кішіриеді</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572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Өкпедегі қысым</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Азаяды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Артады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856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Атмосферадағы ауа</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Өкпеге барады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Өкпеден шығарылады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
          <p:cNvSpPr txBox="1"/>
          <p:nvPr/>
        </p:nvSpPr>
        <p:spPr>
          <a:xfrm>
            <a:off x="628560" y="1168560"/>
            <a:ext cx="11250720" cy="5162400"/>
          </a:xfrm>
          <a:prstGeom prst="rect">
            <a:avLst/>
          </a:prstGeom>
          <a:noFill/>
          <a:ln w="0">
            <a:noFill/>
          </a:ln>
        </p:spPr>
        <p:txBody>
          <a:bodyPr anchor="t">
            <a:normAutofit/>
          </a:bodyPr>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Calibri"/>
              </a:rPr>
              <a:t>Оқу мақсаты: </a:t>
            </a:r>
            <a:r>
              <a:rPr b="1" lang="en-US" sz="2400" strike="noStrike" u="none">
                <a:solidFill>
                  <a:srgbClr val="4472c4"/>
                </a:solidFill>
                <a:uFillTx/>
                <a:latin typeface="Times New Roman"/>
                <a:ea typeface="Calibri"/>
              </a:rPr>
              <a:t>8.1.4.2 </a:t>
            </a:r>
            <a:r>
              <a:rPr b="1" lang="kk-KZ" sz="2400" strike="noStrike" u="none">
                <a:solidFill>
                  <a:srgbClr val="4472c4"/>
                </a:solidFill>
                <a:uFillTx/>
                <a:latin typeface="Times New Roman"/>
                <a:ea typeface="Calibri"/>
              </a:rPr>
              <a:t>тыныс алу және тыныс шығару механизмін түсіндіру</a:t>
            </a: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Calibri"/>
              </a:rPr>
              <a:t>Бағалау критерийлері:</a:t>
            </a:r>
            <a:endParaRPr b="0" lang="ru-RU" sz="2400" strike="noStrike" u="none">
              <a:solidFill>
                <a:srgbClr val="000000"/>
              </a:solidFill>
              <a:uFillTx/>
              <a:latin typeface="Calibri"/>
            </a:endParaRPr>
          </a:p>
          <a:p>
            <a:pPr>
              <a:lnSpc>
                <a:spcPct val="115000"/>
              </a:lnSpc>
              <a:spcBef>
                <a:spcPts val="10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Calibri"/>
              </a:rPr>
              <a:t> </a:t>
            </a:r>
            <a:r>
              <a:rPr b="0" lang="kk-KZ" sz="2400" strike="noStrike" u="none">
                <a:solidFill>
                  <a:srgbClr val="4472c4"/>
                </a:solidFill>
                <a:uFillTx/>
                <a:latin typeface="Times New Roman"/>
                <a:ea typeface="Calibri"/>
              </a:rPr>
              <a:t>адамның тыныс алу және тыныс шығару жүйесінің құрылысы мен қызметтері арасындағы өзара байланысты анықтайды</a:t>
            </a:r>
            <a:endParaRPr b="0" lang="ru-RU" sz="2400" strike="noStrike" u="none">
              <a:solidFill>
                <a:srgbClr val="000000"/>
              </a:solidFill>
              <a:uFillTx/>
              <a:latin typeface="Calibri"/>
            </a:endParaRPr>
          </a:p>
        </p:txBody>
      </p:sp>
      <p:sp>
        <p:nvSpPr>
          <p:cNvPr id="17" name="Прямоугольник 3"/>
          <p:cNvSpPr/>
          <p:nvPr/>
        </p:nvSpPr>
        <p:spPr>
          <a:xfrm>
            <a:off x="0" y="128520"/>
            <a:ext cx="12192120" cy="687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Оқу ма.қсаты:</a:t>
            </a: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pic>
        <p:nvPicPr>
          <p:cNvPr id="18" name="Рисунок 1" descr=""/>
          <p:cNvPicPr/>
          <p:nvPr/>
        </p:nvPicPr>
        <p:blipFill>
          <a:blip r:embed="rId1"/>
          <a:stretch/>
        </p:blipFill>
        <p:spPr>
          <a:xfrm>
            <a:off x="312840" y="6499080"/>
            <a:ext cx="11566440" cy="1828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Прямоугольник 1"/>
          <p:cNvSpPr/>
          <p:nvPr/>
        </p:nvSpPr>
        <p:spPr>
          <a:xfrm>
            <a:off x="19080" y="212760"/>
            <a:ext cx="12192120" cy="7509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Адамның тыныс алу және тыныс шығару жүйесінің құрылысы</a:t>
            </a:r>
            <a:endParaRPr b="0" lang="ru-RU" sz="2400" strike="noStrike" u="none">
              <a:solidFill>
                <a:srgbClr val="000000"/>
              </a:solidFill>
              <a:uFillTx/>
              <a:latin typeface="Calibri"/>
            </a:endParaRPr>
          </a:p>
        </p:txBody>
      </p:sp>
      <p:sp>
        <p:nvSpPr>
          <p:cNvPr id="20" name="Прямоугольник 3"/>
          <p:cNvSpPr/>
          <p:nvPr/>
        </p:nvSpPr>
        <p:spPr>
          <a:xfrm>
            <a:off x="1442880" y="1003320"/>
            <a:ext cx="9661680" cy="1008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Arial"/>
              </a:rPr>
              <a:t> </a:t>
            </a:r>
            <a:endParaRPr b="0" lang="ru-RU" sz="1800" strike="noStrike" u="none">
              <a:solidFill>
                <a:srgbClr val="000000"/>
              </a:solidFill>
              <a:uFillTx/>
              <a:latin typeface="Calibri"/>
            </a:endParaRPr>
          </a:p>
        </p:txBody>
      </p:sp>
      <p:pic>
        <p:nvPicPr>
          <p:cNvPr id="21" name="Picture 5" descr=""/>
          <p:cNvPicPr/>
          <p:nvPr/>
        </p:nvPicPr>
        <p:blipFill>
          <a:blip r:embed="rId1"/>
          <a:stretch/>
        </p:blipFill>
        <p:spPr>
          <a:xfrm>
            <a:off x="1098720" y="6283440"/>
            <a:ext cx="9308880" cy="109440"/>
          </a:xfrm>
          <a:prstGeom prst="rect">
            <a:avLst/>
          </a:prstGeom>
          <a:ln w="0">
            <a:noFill/>
          </a:ln>
        </p:spPr>
      </p:pic>
      <p:pic>
        <p:nvPicPr>
          <p:cNvPr id="22" name="Picture 7" descr=""/>
          <p:cNvPicPr/>
          <p:nvPr/>
        </p:nvPicPr>
        <p:blipFill>
          <a:blip r:embed="rId2"/>
          <a:stretch/>
        </p:blipFill>
        <p:spPr>
          <a:xfrm>
            <a:off x="1098720" y="6432480"/>
            <a:ext cx="9308880" cy="115920"/>
          </a:xfrm>
          <a:prstGeom prst="rect">
            <a:avLst/>
          </a:prstGeom>
          <a:ln w="0">
            <a:noFill/>
          </a:ln>
        </p:spPr>
      </p:pic>
      <p:pic>
        <p:nvPicPr>
          <p:cNvPr id="23" name="uc_b4_l001_07_01a (1).mp4" descr=""/>
          <p:cNvPicPr/>
          <p:nvPr/>
        </p:nvPicPr>
        <p:blipFill>
          <a:blip r:embed="rId3"/>
          <a:stretch/>
        </p:blipFill>
        <p:spPr>
          <a:xfrm>
            <a:off x="6076800" y="3414600"/>
            <a:ext cx="38160" cy="28800"/>
          </a:xfrm>
          <a:prstGeom prst="rect">
            <a:avLst/>
          </a:prstGeom>
          <a:ln w="0">
            <a:noFill/>
          </a:ln>
        </p:spPr>
      </p:pic>
      <p:sp>
        <p:nvSpPr>
          <p:cNvPr id="24" name="PlaceHolder 1"/>
          <p:cNvSpPr>
            <a:spLocks noGrp="1"/>
          </p:cNvSpPr>
          <p:nvPr>
            <p:ph type="title"/>
          </p:nvPr>
        </p:nvSpPr>
        <p:spPr>
          <a:xfrm>
            <a:off x="352080" y="1449000"/>
            <a:ext cx="11248920" cy="479412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000"/>
            </a:br>
            <a:br>
              <a:rPr sz="2000"/>
            </a:br>
            <a:endParaRPr b="0" lang="ru-RU" sz="2000" strike="noStrike" u="none">
              <a:solidFill>
                <a:srgbClr val="000000"/>
              </a:solidFill>
              <a:uFillTx/>
              <a:latin typeface="Calibri Light"/>
            </a:endParaRPr>
          </a:p>
        </p:txBody>
      </p:sp>
      <p:pic>
        <p:nvPicPr>
          <p:cNvPr id="25" name="Picture 2" descr=""/>
          <p:cNvPicPr/>
          <p:nvPr/>
        </p:nvPicPr>
        <p:blipFill>
          <a:blip r:embed="rId4"/>
          <a:stretch/>
        </p:blipFill>
        <p:spPr>
          <a:xfrm>
            <a:off x="487440" y="1185840"/>
            <a:ext cx="10809360" cy="52038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 name="Прямоугольник 4"/>
          <p:cNvSpPr/>
          <p:nvPr/>
        </p:nvSpPr>
        <p:spPr>
          <a:xfrm>
            <a:off x="0" y="324000"/>
            <a:ext cx="12173040" cy="7300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27" name="uc_b4_l001_07_01a (1).mp4" descr=""/>
          <p:cNvPicPr/>
          <p:nvPr/>
        </p:nvPicPr>
        <p:blipFill>
          <a:blip r:embed="rId1"/>
          <a:stretch/>
        </p:blipFill>
        <p:spPr>
          <a:xfrm>
            <a:off x="6076800" y="3414600"/>
            <a:ext cx="38160" cy="28800"/>
          </a:xfrm>
          <a:prstGeom prst="rect">
            <a:avLst/>
          </a:prstGeom>
          <a:ln w="0">
            <a:noFill/>
          </a:ln>
        </p:spPr>
      </p:pic>
      <p:sp>
        <p:nvSpPr>
          <p:cNvPr id="28" name="Прямоугольник 1"/>
          <p:cNvSpPr/>
          <p:nvPr/>
        </p:nvSpPr>
        <p:spPr>
          <a:xfrm>
            <a:off x="5511960" y="3166920"/>
            <a:ext cx="1412640" cy="825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Тапсырма 2</a:t>
            </a:r>
            <a:r>
              <a:rPr b="0" lang="kk-KZ" sz="2800" strike="noStrike" u="none">
                <a:solidFill>
                  <a:srgbClr val="ffffff"/>
                </a:solidFill>
                <a:uFillTx/>
                <a:latin typeface="Times New Roman"/>
                <a:ea typeface="Times New Roman"/>
              </a:rPr>
              <a:t>.</a:t>
            </a:r>
            <a:endParaRPr b="0" lang="ru-RU" sz="2800" strike="noStrike" u="none">
              <a:solidFill>
                <a:srgbClr val="000000"/>
              </a:solidFill>
              <a:uFillTx/>
              <a:latin typeface="Calibri"/>
            </a:endParaRPr>
          </a:p>
        </p:txBody>
      </p:sp>
      <p:sp>
        <p:nvSpPr>
          <p:cNvPr id="29" name="Прямоугольник 2"/>
          <p:cNvSpPr/>
          <p:nvPr/>
        </p:nvSpPr>
        <p:spPr>
          <a:xfrm>
            <a:off x="4038480" y="1996920"/>
            <a:ext cx="717228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30" name="Рисунок 2" descr=""/>
          <p:cNvPicPr/>
          <p:nvPr/>
        </p:nvPicPr>
        <p:blipFill>
          <a:blip r:embed="rId2"/>
          <a:stretch/>
        </p:blipFill>
        <p:spPr>
          <a:xfrm>
            <a:off x="331920" y="6548400"/>
            <a:ext cx="11566440" cy="182520"/>
          </a:xfrm>
          <a:prstGeom prst="rect">
            <a:avLst/>
          </a:prstGeom>
          <a:ln w="0">
            <a:noFill/>
          </a:ln>
        </p:spPr>
      </p:pic>
      <p:sp>
        <p:nvSpPr>
          <p:cNvPr id="31" name="Заголовок 1"/>
          <p:cNvSpPr/>
          <p:nvPr/>
        </p:nvSpPr>
        <p:spPr>
          <a:xfrm>
            <a:off x="7694640" y="1154160"/>
            <a:ext cx="3770280" cy="4317840"/>
          </a:xfrm>
          <a:prstGeom prst="rect">
            <a:avLst/>
          </a:prstGeom>
          <a:noFill/>
          <a:ln w="0">
            <a:noFill/>
          </a:ln>
        </p:spPr>
        <p:style>
          <a:lnRef idx="0"/>
          <a:fillRef idx="0"/>
          <a:effectRef idx="0"/>
          <a:fontRef idx="minor"/>
        </p:style>
        <p:txBody>
          <a:bodyPr lIns="90000" rIns="90000" tIns="46800" bIns="46800" anchor="ctr">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br>
              <a:rPr sz="2400"/>
            </a:br>
            <a:br>
              <a:rPr sz="2000"/>
            </a:br>
            <a:br>
              <a:rPr sz="2400"/>
            </a:br>
            <a:r>
              <a:rPr b="0" lang="kk-KZ" sz="2400" strike="noStrike" u="none">
                <a:solidFill>
                  <a:srgbClr val="0070c0"/>
                </a:solidFill>
                <a:uFillTx/>
                <a:latin typeface="Times New Roman"/>
                <a:ea typeface="Times New Roman"/>
              </a:rPr>
              <a:t> </a:t>
            </a:r>
            <a:endParaRPr b="0" lang="ru-RU" sz="2400" strike="noStrike" u="none">
              <a:solidFill>
                <a:srgbClr val="000000"/>
              </a:solidFill>
              <a:uFillTx/>
              <a:latin typeface="Calibri"/>
            </a:endParaRPr>
          </a:p>
        </p:txBody>
      </p:sp>
      <p:sp>
        <p:nvSpPr>
          <p:cNvPr id="32" name="Прямоугольник 12"/>
          <p:cNvSpPr/>
          <p:nvPr/>
        </p:nvSpPr>
        <p:spPr>
          <a:xfrm>
            <a:off x="549360" y="1238400"/>
            <a:ext cx="11642760" cy="3751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Тыныс алу және тыныс шығару механизмдері </a:t>
            </a:r>
            <a:r>
              <a:rPr b="1" i="1" lang="ru-RU" sz="2400" strike="noStrike" u="none">
                <a:solidFill>
                  <a:srgbClr val="000000"/>
                </a:solidFill>
                <a:uFillTx/>
                <a:latin typeface="Times New Roman"/>
                <a:ea typeface="Times New Roman"/>
              </a:rPr>
              <a:t>нейрогуморальды жолмен реттеледі.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Тыныс алудың өзі орталық жүйке жүйесі арқылы реттеледі. Тыныс алу және тыныс шығарудың ырғақты ауысымын сопақша мида орналасқан тыныс орталығы қамтамасыз етеді. Қолқа мен ірі артерияларда қанда СО2 концентрациясы артқан кезде қозатын арнайы жасушалар – </a:t>
            </a:r>
            <a:r>
              <a:rPr b="0" i="1" lang="ru-RU" sz="2400" strike="noStrike" u="none">
                <a:solidFill>
                  <a:srgbClr val="000000"/>
                </a:solidFill>
                <a:uFillTx/>
                <a:latin typeface="Times New Roman"/>
                <a:ea typeface="Times New Roman"/>
              </a:rPr>
              <a:t>хеморецепторлар бар. </a:t>
            </a:r>
            <a:r>
              <a:rPr b="0" lang="ru-RU" sz="2400" strike="noStrike" u="none">
                <a:solidFill>
                  <a:srgbClr val="000000"/>
                </a:solidFill>
                <a:uFillTx/>
                <a:latin typeface="Times New Roman"/>
                <a:ea typeface="Times New Roman"/>
              </a:rPr>
              <a:t>Бұл қозу сезімтал жүйкелер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бойынша тыныс орталығына беріледі. Алған ақпаратты өңдеген соң тыныс орталығы қозғалғыш нейрондар бойынша қабырғааралық бұлшық ет пен көкетке (диафрагмаға) команда береді. Бұл бұлшық еттер жиырылады да, кеуде жасушаларының көлемі ұлғаяды. Өкпедегі қысым төмендейді де, ауа айдалады – тыныс алады.</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 name="Picture 2" descr="C:\Users\user\Desktop\Рисунок1.jpg"/>
          <p:cNvPicPr/>
          <p:nvPr/>
        </p:nvPicPr>
        <p:blipFill>
          <a:blip r:embed="rId1"/>
          <a:stretch/>
        </p:blipFill>
        <p:spPr>
          <a:xfrm>
            <a:off x="1758960" y="239760"/>
            <a:ext cx="8674200" cy="6180120"/>
          </a:xfrm>
          <a:prstGeom prst="rect">
            <a:avLst/>
          </a:prstGeom>
          <a:ln w="0">
            <a:noFill/>
          </a:ln>
        </p:spPr>
      </p:pic>
      <p:sp>
        <p:nvSpPr>
          <p:cNvPr id="34" name="TextBox 4"/>
          <p:cNvSpPr/>
          <p:nvPr/>
        </p:nvSpPr>
        <p:spPr>
          <a:xfrm>
            <a:off x="2505240" y="576360"/>
            <a:ext cx="1600200" cy="368280"/>
          </a:xfrm>
          <a:prstGeom prst="rect">
            <a:avLst/>
          </a:prstGeom>
          <a:solidFill>
            <a:srgbClr val="7f7f7f"/>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Тыныс алу</a:t>
            </a:r>
            <a:endParaRPr b="0" lang="ru-RU" sz="1800" strike="noStrike" u="none">
              <a:solidFill>
                <a:srgbClr val="000000"/>
              </a:solidFill>
              <a:uFillTx/>
              <a:latin typeface="Calibri"/>
            </a:endParaRPr>
          </a:p>
        </p:txBody>
      </p:sp>
      <p:sp>
        <p:nvSpPr>
          <p:cNvPr id="35" name="TextBox 6"/>
          <p:cNvSpPr/>
          <p:nvPr/>
        </p:nvSpPr>
        <p:spPr>
          <a:xfrm>
            <a:off x="2214720" y="1844640"/>
            <a:ext cx="1603080" cy="642600"/>
          </a:xfrm>
          <a:prstGeom prst="rect">
            <a:avLst/>
          </a:prstGeom>
          <a:solidFill>
            <a:srgbClr val="7f7f7f"/>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Кеуде қуысы кеңейеді</a:t>
            </a:r>
            <a:endParaRPr b="0" lang="ru-RU" sz="1800" strike="noStrike" u="none">
              <a:solidFill>
                <a:srgbClr val="000000"/>
              </a:solidFill>
              <a:uFillTx/>
              <a:latin typeface="Calibri"/>
            </a:endParaRPr>
          </a:p>
        </p:txBody>
      </p:sp>
      <p:sp>
        <p:nvSpPr>
          <p:cNvPr id="36" name="TextBox 7"/>
          <p:cNvSpPr/>
          <p:nvPr/>
        </p:nvSpPr>
        <p:spPr>
          <a:xfrm>
            <a:off x="2095560" y="2982960"/>
            <a:ext cx="1590480" cy="368280"/>
          </a:xfrm>
          <a:prstGeom prst="rect">
            <a:avLst/>
          </a:prstGeom>
          <a:solidFill>
            <a:srgbClr val="7f7f7f"/>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қабырғалар</a:t>
            </a:r>
            <a:endParaRPr b="0" lang="ru-RU" sz="1800" strike="noStrike" u="none">
              <a:solidFill>
                <a:srgbClr val="000000"/>
              </a:solidFill>
              <a:uFillTx/>
              <a:latin typeface="Calibri"/>
            </a:endParaRPr>
          </a:p>
        </p:txBody>
      </p:sp>
      <p:sp>
        <p:nvSpPr>
          <p:cNvPr id="37" name="TextBox 8"/>
          <p:cNvSpPr/>
          <p:nvPr/>
        </p:nvSpPr>
        <p:spPr>
          <a:xfrm>
            <a:off x="1884240" y="4065480"/>
            <a:ext cx="1857600" cy="368280"/>
          </a:xfrm>
          <a:prstGeom prst="rect">
            <a:avLst/>
          </a:prstGeom>
          <a:solidFill>
            <a:srgbClr val="7f7f7f"/>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диафрагма</a:t>
            </a:r>
            <a:endParaRPr b="0" lang="ru-RU" sz="1800" strike="noStrike" u="none">
              <a:solidFill>
                <a:srgbClr val="000000"/>
              </a:solidFill>
              <a:uFillTx/>
              <a:latin typeface="Calibri"/>
            </a:endParaRPr>
          </a:p>
        </p:txBody>
      </p:sp>
      <p:sp>
        <p:nvSpPr>
          <p:cNvPr id="38" name="TextBox 10"/>
          <p:cNvSpPr/>
          <p:nvPr/>
        </p:nvSpPr>
        <p:spPr>
          <a:xfrm>
            <a:off x="2138400" y="5500800"/>
            <a:ext cx="1843200" cy="642600"/>
          </a:xfrm>
          <a:prstGeom prst="rect">
            <a:avLst/>
          </a:prstGeom>
          <a:solidFill>
            <a:srgbClr val="7f7f7f"/>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Диафрагма жиырылады</a:t>
            </a:r>
            <a:endParaRPr b="0" lang="ru-RU" sz="1800" strike="noStrike" u="none">
              <a:solidFill>
                <a:srgbClr val="000000"/>
              </a:solidFill>
              <a:uFillTx/>
              <a:latin typeface="Calibri"/>
            </a:endParaRPr>
          </a:p>
        </p:txBody>
      </p:sp>
      <p:sp>
        <p:nvSpPr>
          <p:cNvPr id="39" name="TextBox 13"/>
          <p:cNvSpPr/>
          <p:nvPr/>
        </p:nvSpPr>
        <p:spPr>
          <a:xfrm>
            <a:off x="5810400" y="549360"/>
            <a:ext cx="1687320" cy="368280"/>
          </a:xfrm>
          <a:prstGeom prst="rect">
            <a:avLst/>
          </a:prstGeom>
          <a:solidFill>
            <a:srgbClr val="7f7f7f"/>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Тыныс шығару</a:t>
            </a:r>
            <a:endParaRPr b="0" lang="ru-RU" sz="1800" strike="noStrike" u="none">
              <a:solidFill>
                <a:srgbClr val="000000"/>
              </a:solidFill>
              <a:uFillTx/>
              <a:latin typeface="Calibri"/>
            </a:endParaRPr>
          </a:p>
        </p:txBody>
      </p:sp>
      <p:sp>
        <p:nvSpPr>
          <p:cNvPr id="40" name="TextBox 14"/>
          <p:cNvSpPr/>
          <p:nvPr/>
        </p:nvSpPr>
        <p:spPr>
          <a:xfrm>
            <a:off x="5726160" y="1758960"/>
            <a:ext cx="1603440" cy="642600"/>
          </a:xfrm>
          <a:prstGeom prst="rect">
            <a:avLst/>
          </a:prstGeom>
          <a:solidFill>
            <a:srgbClr val="7f7f7f"/>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Кеуде қуысы тарылады</a:t>
            </a:r>
            <a:endParaRPr b="0" lang="ru-RU" sz="1800" strike="noStrike" u="none">
              <a:solidFill>
                <a:srgbClr val="000000"/>
              </a:solidFill>
              <a:uFillTx/>
              <a:latin typeface="Calibri"/>
            </a:endParaRPr>
          </a:p>
        </p:txBody>
      </p:sp>
      <p:sp>
        <p:nvSpPr>
          <p:cNvPr id="41" name="TextBox 15"/>
          <p:cNvSpPr/>
          <p:nvPr/>
        </p:nvSpPr>
        <p:spPr>
          <a:xfrm>
            <a:off x="5851440" y="3009960"/>
            <a:ext cx="1463760" cy="368280"/>
          </a:xfrm>
          <a:prstGeom prst="rect">
            <a:avLst/>
          </a:prstGeom>
          <a:solidFill>
            <a:srgbClr val="7f7f7f"/>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қабырғалар</a:t>
            </a:r>
            <a:endParaRPr b="0" lang="ru-RU" sz="1800" strike="noStrike" u="none">
              <a:solidFill>
                <a:srgbClr val="000000"/>
              </a:solidFill>
              <a:uFillTx/>
              <a:latin typeface="Calibri"/>
            </a:endParaRPr>
          </a:p>
        </p:txBody>
      </p:sp>
      <p:sp>
        <p:nvSpPr>
          <p:cNvPr id="42" name="TextBox 16"/>
          <p:cNvSpPr/>
          <p:nvPr/>
        </p:nvSpPr>
        <p:spPr>
          <a:xfrm>
            <a:off x="5654520" y="5767560"/>
            <a:ext cx="1646280" cy="642600"/>
          </a:xfrm>
          <a:prstGeom prst="rect">
            <a:avLst/>
          </a:prstGeom>
          <a:solidFill>
            <a:srgbClr val="7f7f7f"/>
          </a:solid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Диафрагма босаңсиды</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Прямоугольник 3"/>
          <p:cNvSpPr/>
          <p:nvPr/>
        </p:nvSpPr>
        <p:spPr>
          <a:xfrm>
            <a:off x="0" y="150840"/>
            <a:ext cx="12192120" cy="8413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44" name="Picture 6" descr=""/>
          <p:cNvPicPr/>
          <p:nvPr/>
        </p:nvPicPr>
        <p:blipFill>
          <a:blip r:embed="rId1"/>
          <a:stretch/>
        </p:blipFill>
        <p:spPr>
          <a:xfrm>
            <a:off x="1500120" y="6408720"/>
            <a:ext cx="9309240" cy="109440"/>
          </a:xfrm>
          <a:prstGeom prst="rect">
            <a:avLst/>
          </a:prstGeom>
          <a:ln w="0">
            <a:noFill/>
          </a:ln>
        </p:spPr>
      </p:pic>
      <p:pic>
        <p:nvPicPr>
          <p:cNvPr id="45" name="Picture 7" descr=""/>
          <p:cNvPicPr/>
          <p:nvPr/>
        </p:nvPicPr>
        <p:blipFill>
          <a:blip r:embed="rId2"/>
          <a:stretch/>
        </p:blipFill>
        <p:spPr>
          <a:xfrm>
            <a:off x="1500120" y="6318360"/>
            <a:ext cx="9223560" cy="36360"/>
          </a:xfrm>
          <a:prstGeom prst="rect">
            <a:avLst/>
          </a:prstGeom>
          <a:ln w="0">
            <a:noFill/>
          </a:ln>
        </p:spPr>
      </p:pic>
      <p:sp>
        <p:nvSpPr>
          <p:cNvPr id="46" name="Прямоугольник 2"/>
          <p:cNvSpPr/>
          <p:nvPr/>
        </p:nvSpPr>
        <p:spPr>
          <a:xfrm>
            <a:off x="7962840" y="4505400"/>
            <a:ext cx="35625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 </a:t>
            </a:r>
            <a:endParaRPr b="0" lang="ru-RU" sz="1800" strike="noStrike" u="none">
              <a:solidFill>
                <a:srgbClr val="000000"/>
              </a:solidFill>
              <a:uFillTx/>
              <a:latin typeface="Calibri"/>
            </a:endParaRPr>
          </a:p>
        </p:txBody>
      </p:sp>
      <p:sp>
        <p:nvSpPr>
          <p:cNvPr id="47" name="Прямоугольник 1"/>
          <p:cNvSpPr/>
          <p:nvPr/>
        </p:nvSpPr>
        <p:spPr>
          <a:xfrm>
            <a:off x="4378320" y="1368360"/>
            <a:ext cx="625968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endParaRPr b="0" lang="ru-RU" sz="2400" strike="noStrike" u="none">
              <a:solidFill>
                <a:srgbClr val="000000"/>
              </a:solidFill>
              <a:uFillTx/>
              <a:latin typeface="Calibri"/>
            </a:endParaRPr>
          </a:p>
        </p:txBody>
      </p:sp>
      <p:sp>
        <p:nvSpPr>
          <p:cNvPr id="48" name="Прямоугольник 1"/>
          <p:cNvSpPr/>
          <p:nvPr/>
        </p:nvSpPr>
        <p:spPr>
          <a:xfrm>
            <a:off x="585720" y="5430960"/>
            <a:ext cx="4321080" cy="9781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1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1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9" name="Прямоугольник 1"/>
          <p:cNvSpPr/>
          <p:nvPr/>
        </p:nvSpPr>
        <p:spPr>
          <a:xfrm>
            <a:off x="3629160" y="304920"/>
            <a:ext cx="44053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 </a:t>
            </a:r>
            <a:endParaRPr b="0" lang="ru-RU" sz="2400" strike="noStrike" u="none">
              <a:solidFill>
                <a:srgbClr val="000000"/>
              </a:solidFill>
              <a:uFillTx/>
              <a:latin typeface="Calibri"/>
            </a:endParaRPr>
          </a:p>
        </p:txBody>
      </p:sp>
      <p:sp>
        <p:nvSpPr>
          <p:cNvPr id="50" name="Прямоугольник 11"/>
          <p:cNvSpPr/>
          <p:nvPr/>
        </p:nvSpPr>
        <p:spPr>
          <a:xfrm>
            <a:off x="477720" y="1365120"/>
            <a:ext cx="11212560" cy="2655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2800" strike="noStrike" u="none">
                <a:solidFill>
                  <a:srgbClr val="000000"/>
                </a:solidFill>
                <a:uFillTx/>
                <a:latin typeface="Times New Roman"/>
                <a:ea typeface="Times New Roman"/>
              </a:rPr>
              <a:t>Көкет (диафрагма) – кеуде қуысын құрсақ қуысынан бөліп тұратын</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күмбез тәрізді бұлшық ет. Жиырылған кезде көкет төмен түседі (басы-</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лады) де, құрсақ қуысының мүшелерін төмен қарай итереді. Ол өкпені</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төмен қарай тартады. Бұл кезде кеуде қуысының көлемі артады және</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өкпедегі қысым төмендейді. Нәтижесінде өкпе созылады да ауамен тола</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ды.</a:t>
            </a:r>
            <a:endParaRPr b="0" lang="ru-RU" sz="28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Прямоугольник 3"/>
          <p:cNvSpPr/>
          <p:nvPr/>
        </p:nvSpPr>
        <p:spPr>
          <a:xfrm>
            <a:off x="0" y="189000"/>
            <a:ext cx="12192120" cy="6490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                                                                  </a:t>
            </a:r>
            <a:endParaRPr b="0" lang="ru-RU" sz="2400" strike="noStrike" u="none">
              <a:solidFill>
                <a:srgbClr val="000000"/>
              </a:solidFill>
              <a:uFillTx/>
              <a:latin typeface="Calibri"/>
            </a:endParaRPr>
          </a:p>
        </p:txBody>
      </p:sp>
      <p:pic>
        <p:nvPicPr>
          <p:cNvPr id="52" name="Picture 6" descr=""/>
          <p:cNvPicPr/>
          <p:nvPr/>
        </p:nvPicPr>
        <p:blipFill>
          <a:blip r:embed="rId1"/>
          <a:stretch/>
        </p:blipFill>
        <p:spPr>
          <a:xfrm>
            <a:off x="1679400" y="6159600"/>
            <a:ext cx="9309240" cy="115920"/>
          </a:xfrm>
          <a:prstGeom prst="rect">
            <a:avLst/>
          </a:prstGeom>
          <a:ln w="0">
            <a:noFill/>
          </a:ln>
        </p:spPr>
      </p:pic>
      <p:pic>
        <p:nvPicPr>
          <p:cNvPr id="53" name="Picture 7" descr=""/>
          <p:cNvPicPr/>
          <p:nvPr/>
        </p:nvPicPr>
        <p:blipFill>
          <a:blip r:embed="rId2"/>
          <a:stretch/>
        </p:blipFill>
        <p:spPr>
          <a:xfrm>
            <a:off x="1679400" y="6292800"/>
            <a:ext cx="9309240" cy="109440"/>
          </a:xfrm>
          <a:prstGeom prst="rect">
            <a:avLst/>
          </a:prstGeom>
          <a:ln w="0">
            <a:noFill/>
          </a:ln>
        </p:spPr>
      </p:pic>
      <p:sp>
        <p:nvSpPr>
          <p:cNvPr id="54" name="Прямоугольник 6"/>
          <p:cNvSpPr/>
          <p:nvPr/>
        </p:nvSpPr>
        <p:spPr>
          <a:xfrm>
            <a:off x="6010200" y="1133640"/>
            <a:ext cx="485784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endParaRPr b="0" lang="ru-RU" sz="2400" strike="noStrike" u="none">
              <a:solidFill>
                <a:srgbClr val="000000"/>
              </a:solidFill>
              <a:uFillTx/>
              <a:latin typeface="Calibri"/>
            </a:endParaRPr>
          </a:p>
        </p:txBody>
      </p:sp>
      <p:sp>
        <p:nvSpPr>
          <p:cNvPr id="55" name="Прямоугольник 7"/>
          <p:cNvSpPr/>
          <p:nvPr/>
        </p:nvSpPr>
        <p:spPr>
          <a:xfrm>
            <a:off x="450720" y="787320"/>
            <a:ext cx="11491920" cy="1922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Егер тыныс алу кезінде қабырғааралық бұлшық еттер едәуір белсенді болса, мұндай тыныс алу типі </a:t>
            </a:r>
            <a:r>
              <a:rPr b="1" i="1" lang="ru-RU" sz="2400" strike="noStrike" u="none">
                <a:solidFill>
                  <a:srgbClr val="000000"/>
                </a:solidFill>
                <a:uFillTx/>
                <a:latin typeface="Times New Roman"/>
                <a:ea typeface="Times New Roman"/>
              </a:rPr>
              <a:t>кеуделік деп аталады.</a:t>
            </a:r>
            <a:r>
              <a:rPr b="0" i="1" lang="ru-RU" sz="2400" strike="noStrike" u="none">
                <a:solidFill>
                  <a:srgbClr val="000000"/>
                </a:solidFill>
                <a:uFillTx/>
                <a:latin typeface="Times New Roman"/>
                <a:ea typeface="Times New Roman"/>
              </a:rPr>
              <a:t> </a:t>
            </a:r>
            <a:r>
              <a:rPr b="0" lang="ru-RU" sz="2400" strike="noStrike" u="none">
                <a:solidFill>
                  <a:srgbClr val="000000"/>
                </a:solidFill>
                <a:uFillTx/>
                <a:latin typeface="Times New Roman"/>
                <a:ea typeface="Times New Roman"/>
              </a:rPr>
              <a:t>Тыныс</a:t>
            </a:r>
            <a:r>
              <a:rPr b="0" i="1" lang="ru-RU" sz="2400" strike="noStrike" u="none">
                <a:solidFill>
                  <a:srgbClr val="000000"/>
                </a:solidFill>
                <a:uFillTx/>
                <a:latin typeface="Times New Roman"/>
                <a:ea typeface="Times New Roman"/>
              </a:rPr>
              <a:t> </a:t>
            </a:r>
            <a:r>
              <a:rPr b="0" lang="ru-RU" sz="2400" strike="noStrike" u="none">
                <a:solidFill>
                  <a:srgbClr val="000000"/>
                </a:solidFill>
                <a:uFillTx/>
                <a:latin typeface="Times New Roman"/>
                <a:ea typeface="Times New Roman"/>
              </a:rPr>
              <a:t>алудың бұл типі әйелдерде жиі кездеседі. Ер адамдарда</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көбінесе </a:t>
            </a:r>
            <a:r>
              <a:rPr b="1" i="1" lang="ru-RU" sz="2400" strike="noStrike" u="none">
                <a:solidFill>
                  <a:srgbClr val="000000"/>
                </a:solidFill>
                <a:uFillTx/>
                <a:latin typeface="Times New Roman"/>
                <a:ea typeface="Times New Roman"/>
              </a:rPr>
              <a:t>құрсақтық тыныс алу болады</a:t>
            </a:r>
            <a:r>
              <a:rPr b="0" i="1" lang="ru-RU" sz="2400" strike="noStrike" u="none">
                <a:solidFill>
                  <a:srgbClr val="000000"/>
                </a:solidFill>
                <a:uFillTx/>
                <a:latin typeface="Times New Roman"/>
                <a:ea typeface="Times New Roman"/>
              </a:rPr>
              <a:t>. </a:t>
            </a:r>
            <a:r>
              <a:rPr b="0" lang="ru-RU" sz="2400" strike="noStrike" u="none">
                <a:solidFill>
                  <a:srgbClr val="000000"/>
                </a:solidFill>
                <a:uFillTx/>
                <a:latin typeface="Times New Roman"/>
                <a:ea typeface="Times New Roman"/>
              </a:rPr>
              <a:t>Оларда тыныс алу кезінде көкет едәуір белсенді болады.</a:t>
            </a:r>
            <a:endParaRPr b="0" lang="ru-RU" sz="2400" strike="noStrike" u="none">
              <a:solidFill>
                <a:srgbClr val="000000"/>
              </a:solidFill>
              <a:uFillTx/>
              <a:latin typeface="Calibri"/>
            </a:endParaRPr>
          </a:p>
        </p:txBody>
      </p:sp>
      <p:pic>
        <p:nvPicPr>
          <p:cNvPr id="56" name="Picture 9" descr=""/>
          <p:cNvPicPr/>
          <p:nvPr/>
        </p:nvPicPr>
        <p:blipFill>
          <a:blip r:embed="rId3"/>
          <a:stretch/>
        </p:blipFill>
        <p:spPr>
          <a:xfrm>
            <a:off x="2546280" y="2673360"/>
            <a:ext cx="5529240" cy="390996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r>
              <a:rPr b="0" i="1" lang="kk-KZ" sz="2000" strike="noStrike" u="none">
                <a:solidFill>
                  <a:srgbClr val="000000"/>
                </a:solidFill>
                <a:uFillTx/>
                <a:latin typeface="Times New Roman"/>
                <a:ea typeface="Times New Roman"/>
              </a:rPr>
              <a:t>                        </a:t>
            </a:r>
            <a:br>
              <a:rPr sz="2000"/>
            </a:br>
            <a:br>
              <a:rPr sz="2000"/>
            </a:br>
            <a:endParaRPr b="0" lang="ru-RU" sz="2000" strike="noStrike" u="none">
              <a:solidFill>
                <a:srgbClr val="000000"/>
              </a:solidFill>
              <a:uFillTx/>
              <a:latin typeface="Calibri Light"/>
            </a:endParaRPr>
          </a:p>
        </p:txBody>
      </p:sp>
      <p:sp>
        <p:nvSpPr>
          <p:cNvPr id="58" name="Прямоугольник 8"/>
          <p:cNvSpPr/>
          <p:nvPr/>
        </p:nvSpPr>
        <p:spPr>
          <a:xfrm>
            <a:off x="6572160" y="1720800"/>
            <a:ext cx="51627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Aft>
                <a:spcPts val="52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4472c4"/>
                </a:solidFill>
                <a:uFillTx/>
                <a:latin typeface="Times New Roman"/>
                <a:ea typeface="Times New Roman"/>
              </a:rPr>
              <a:t> </a:t>
            </a:r>
            <a:endParaRPr b="0" lang="ru-RU" sz="1800" strike="noStrike" u="none">
              <a:solidFill>
                <a:srgbClr val="000000"/>
              </a:solidFill>
              <a:uFillTx/>
              <a:latin typeface="Calibri"/>
            </a:endParaRPr>
          </a:p>
        </p:txBody>
      </p:sp>
      <p:sp>
        <p:nvSpPr>
          <p:cNvPr id="59" name="Прямоугольник 14"/>
          <p:cNvSpPr/>
          <p:nvPr/>
        </p:nvSpPr>
        <p:spPr>
          <a:xfrm>
            <a:off x="0" y="179280"/>
            <a:ext cx="12192120" cy="8478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Тыныс алу</a:t>
            </a:r>
            <a:endParaRPr b="0" lang="ru-RU" sz="2400" strike="noStrike" u="none">
              <a:solidFill>
                <a:srgbClr val="000000"/>
              </a:solidFill>
              <a:uFillTx/>
              <a:latin typeface="Calibri"/>
            </a:endParaRPr>
          </a:p>
        </p:txBody>
      </p:sp>
      <p:sp>
        <p:nvSpPr>
          <p:cNvPr id="60" name="Прямоугольник 2"/>
          <p:cNvSpPr/>
          <p:nvPr/>
        </p:nvSpPr>
        <p:spPr>
          <a:xfrm>
            <a:off x="5838840" y="2263680"/>
            <a:ext cx="5410080" cy="461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61" name="Рисунок 2" descr=""/>
          <p:cNvPicPr/>
          <p:nvPr/>
        </p:nvPicPr>
        <p:blipFill>
          <a:blip r:embed="rId1"/>
          <a:stretch/>
        </p:blipFill>
        <p:spPr>
          <a:xfrm>
            <a:off x="482760" y="6392880"/>
            <a:ext cx="11566440" cy="182520"/>
          </a:xfrm>
          <a:prstGeom prst="rect">
            <a:avLst/>
          </a:prstGeom>
          <a:ln w="0">
            <a:noFill/>
          </a:ln>
        </p:spPr>
      </p:pic>
      <p:sp>
        <p:nvSpPr>
          <p:cNvPr id="62" name="Содержимое 2"/>
          <p:cNvSpPr/>
          <p:nvPr/>
        </p:nvSpPr>
        <p:spPr>
          <a:xfrm>
            <a:off x="468360" y="1413000"/>
            <a:ext cx="8280360" cy="4752720"/>
          </a:xfrm>
          <a:prstGeom prst="rect">
            <a:avLst/>
          </a:prstGeom>
          <a:noFill/>
          <a:ln w="0">
            <a:noFill/>
          </a:ln>
        </p:spPr>
        <p:style>
          <a:lnRef idx="0"/>
          <a:fillRef idx="0"/>
          <a:effectRef idx="0"/>
          <a:fontRef idx="minor"/>
        </p:style>
        <p:txBody>
          <a:bodyPr lIns="90000" rIns="90000" tIns="46800" bIns="46800" anchor="t">
            <a:normAutofit/>
          </a:bodyPr>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Қабырғааралық бұлшықеттер мен диафрагма жиырылады</a:t>
            </a:r>
            <a:endParaRPr b="0" lang="ru-RU" sz="2800" strike="noStrike" u="none">
              <a:solidFill>
                <a:srgbClr val="000000"/>
              </a:solidFill>
              <a:uFillTx/>
              <a:latin typeface="Calibri"/>
            </a:endParaRPr>
          </a:p>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Қабырға көтеріледі, диафрагма төмен түседі, тегістеледі</a:t>
            </a:r>
            <a:endParaRPr b="0" lang="ru-RU" sz="2800" strike="noStrike" u="none">
              <a:solidFill>
                <a:srgbClr val="000000"/>
              </a:solidFill>
              <a:uFillTx/>
              <a:latin typeface="Calibri"/>
            </a:endParaRPr>
          </a:p>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Кеуде қуысының көлемі артады</a:t>
            </a:r>
            <a:endParaRPr b="0" lang="ru-RU" sz="2800" strike="noStrike" u="none">
              <a:solidFill>
                <a:srgbClr val="000000"/>
              </a:solidFill>
              <a:uFillTx/>
              <a:latin typeface="Calibri"/>
            </a:endParaRPr>
          </a:p>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Өкпе үлкейеді</a:t>
            </a:r>
            <a:endParaRPr b="0" lang="ru-RU" sz="2800" strike="noStrike" u="none">
              <a:solidFill>
                <a:srgbClr val="000000"/>
              </a:solidFill>
              <a:uFillTx/>
              <a:latin typeface="Calibri"/>
            </a:endParaRPr>
          </a:p>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Ауа өкпеге өтеді</a:t>
            </a:r>
            <a:endParaRPr b="0" lang="ru-RU" sz="2800" strike="noStrike" u="none">
              <a:solidFill>
                <a:srgbClr val="000000"/>
              </a:solidFill>
              <a:uFillTx/>
              <a:latin typeface="Calibri"/>
            </a:endParaRPr>
          </a:p>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Тыныс  алынады</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Прямоугольник 1"/>
          <p:cNvSpPr/>
          <p:nvPr/>
        </p:nvSpPr>
        <p:spPr>
          <a:xfrm>
            <a:off x="-74520" y="157320"/>
            <a:ext cx="12191760" cy="7617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Тыныс шығару</a:t>
            </a:r>
            <a:endParaRPr b="0" lang="ru-RU" sz="2800" strike="noStrike" u="none">
              <a:solidFill>
                <a:srgbClr val="000000"/>
              </a:solidFill>
              <a:uFillTx/>
              <a:latin typeface="Calibri"/>
            </a:endParaRPr>
          </a:p>
        </p:txBody>
      </p:sp>
      <p:pic>
        <p:nvPicPr>
          <p:cNvPr id="64" name="Рисунок 2" descr=""/>
          <p:cNvPicPr/>
          <p:nvPr/>
        </p:nvPicPr>
        <p:blipFill>
          <a:blip r:embed="rId1"/>
          <a:stretch/>
        </p:blipFill>
        <p:spPr>
          <a:xfrm>
            <a:off x="312840" y="6400800"/>
            <a:ext cx="11566440" cy="184320"/>
          </a:xfrm>
          <a:prstGeom prst="rect">
            <a:avLst/>
          </a:prstGeom>
          <a:ln w="0">
            <a:noFill/>
          </a:ln>
        </p:spPr>
      </p:pic>
      <p:sp>
        <p:nvSpPr>
          <p:cNvPr id="65" name="TextBox 3"/>
          <p:cNvSpPr/>
          <p:nvPr/>
        </p:nvSpPr>
        <p:spPr>
          <a:xfrm>
            <a:off x="1527120" y="4168800"/>
            <a:ext cx="184320" cy="36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6" name="Rectangle 26"/>
          <p:cNvSpPr/>
          <p:nvPr/>
        </p:nvSpPr>
        <p:spPr>
          <a:xfrm>
            <a:off x="3048120" y="1720800"/>
            <a:ext cx="8251560" cy="370080"/>
          </a:xfrm>
          <a:prstGeom prst="rect">
            <a:avLst/>
          </a:prstGeom>
          <a:noFill/>
          <a:ln w="0">
            <a:noFill/>
          </a:ln>
        </p:spPr>
        <p:style>
          <a:lnRef idx="0"/>
          <a:fillRef idx="0"/>
          <a:effectRef idx="0"/>
          <a:fontRef idx="minor"/>
        </p:style>
        <p:txBody>
          <a:bodyPr lIns="90000" rIns="90000" tIns="46800" bIns="46800" anchor="ctr">
            <a:spAutoFit/>
          </a:bodyPr>
          <a:p>
            <a:pPr marL="3240">
              <a:lnSpc>
                <a:spcPct val="100000"/>
              </a:lnSpc>
              <a:tabLst>
                <a:tab algn="l" pos="0"/>
                <a:tab algn="l" pos="21924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7" name="Прямоугольник 6"/>
          <p:cNvSpPr/>
          <p:nvPr/>
        </p:nvSpPr>
        <p:spPr>
          <a:xfrm>
            <a:off x="1208160" y="5021280"/>
            <a:ext cx="10983960" cy="3999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8" name="Содержимое 2"/>
          <p:cNvSpPr/>
          <p:nvPr/>
        </p:nvSpPr>
        <p:spPr>
          <a:xfrm>
            <a:off x="468360" y="1413000"/>
            <a:ext cx="8280360" cy="4752720"/>
          </a:xfrm>
          <a:prstGeom prst="rect">
            <a:avLst/>
          </a:prstGeom>
          <a:noFill/>
          <a:ln w="0">
            <a:noFill/>
          </a:ln>
        </p:spPr>
        <p:style>
          <a:lnRef idx="0"/>
          <a:fillRef idx="0"/>
          <a:effectRef idx="0"/>
          <a:fontRef idx="minor"/>
        </p:style>
        <p:txBody>
          <a:bodyPr lIns="90000" rIns="90000" tIns="46800" bIns="46800" anchor="t">
            <a:normAutofit/>
          </a:bodyPr>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Қабырғааралық бұлшықеттер мен диафрагма босаңсиды</a:t>
            </a:r>
            <a:endParaRPr b="0" lang="ru-RU" sz="2800" strike="noStrike" u="none">
              <a:solidFill>
                <a:srgbClr val="000000"/>
              </a:solidFill>
              <a:uFillTx/>
              <a:latin typeface="Calibri"/>
            </a:endParaRPr>
          </a:p>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Қабырға түседі, диафрагма көтеріледі, дөңестенеді</a:t>
            </a:r>
            <a:endParaRPr b="0" lang="ru-RU" sz="2800" strike="noStrike" u="none">
              <a:solidFill>
                <a:srgbClr val="000000"/>
              </a:solidFill>
              <a:uFillTx/>
              <a:latin typeface="Calibri"/>
            </a:endParaRPr>
          </a:p>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Кеуде қуысының көлемі кемиді</a:t>
            </a:r>
            <a:endParaRPr b="0" lang="ru-RU" sz="2800" strike="noStrike" u="none">
              <a:solidFill>
                <a:srgbClr val="000000"/>
              </a:solidFill>
              <a:uFillTx/>
              <a:latin typeface="Calibri"/>
            </a:endParaRPr>
          </a:p>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Өкпе кішірейеді</a:t>
            </a:r>
            <a:endParaRPr b="0" lang="ru-RU" sz="2800" strike="noStrike" u="none">
              <a:solidFill>
                <a:srgbClr val="000000"/>
              </a:solidFill>
              <a:uFillTx/>
              <a:latin typeface="Calibri"/>
            </a:endParaRPr>
          </a:p>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Ауа өкпеден шығады</a:t>
            </a:r>
            <a:endParaRPr b="0" lang="ru-RU" sz="2800" strike="noStrike" u="none">
              <a:solidFill>
                <a:srgbClr val="000000"/>
              </a:solidFill>
              <a:uFillTx/>
              <a:latin typeface="Calibri"/>
            </a:endParaRPr>
          </a:p>
          <a:p>
            <a:pPr marL="514440" indent="-514440">
              <a:lnSpc>
                <a:spcPct val="90000"/>
              </a:lnSpc>
              <a:spcBef>
                <a:spcPts val="1001"/>
              </a:spcBef>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Тыныс  шығарылады</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8399</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Huawei</cp:lastModifiedBy>
  <dcterms:modified xsi:type="dcterms:W3CDTF">2024-10-31T19:50:36Z</dcterms:modified>
  <cp:revision>514</cp:revision>
  <dc:subject/>
  <dc:title>Презентация PowerPoint</dc:title>
</cp:coreProperties>
</file>