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png" ContentType="image/png"/>
  <Override PartName="/ppt/media/image12.png" ContentType="image/png"/>
  <Override PartName="/ppt/media/image5.png" ContentType="image/png"/>
  <Override PartName="/ppt/media/image13.png" ContentType="image/png"/>
  <Override PartName="/ppt/media/image6.png" ContentType="image/png"/>
  <Override PartName="/ppt/media/image14.png" ContentType="image/png"/>
  <Override PartName="/ppt/media/image15.png" ContentType="image/png"/>
  <Override PartName="/ppt/media/image7.png" ContentType="image/png"/>
  <Override PartName="/ppt/media/image8.png" ContentType="image/png"/>
  <Override PartName="/ppt/media/image9.jpeg" ContentType="image/jpeg"/>
  <Override PartName="/ppt/media/image10.png" ContentType="image/png"/>
  <Override PartName="/ppt/media/image2.png" ContentType="image/png"/>
  <Override PartName="/ppt/media/image16.jpeg" ContentType="image/jpeg"/>
  <Override PartName="/ppt/media/image11.png" ContentType="image/png"/>
  <Override PartName="/ppt/media/image3.png" ContentType="image/png"/>
  <Override PartName="/ppt/media/image18.jpeg" ContentType="image/jpeg"/>
  <Override PartName="/ppt/media/image17.png" ContentType="image/png"/>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notesSlides/_rels/notesSlide9.xml.rels" ContentType="application/vnd.openxmlformats-package.relationships+xml"/>
  <Override PartName="/ppt/notesSlides/_rels/notesSlide4.xml.rels" ContentType="application/vnd.openxmlformats-package.relationships+xml"/>
  <Override PartName="/ppt/notesSlides/_rels/notesSlide6.xml.rels" ContentType="application/vnd.openxmlformats-package.relationships+xml"/>
  <Override PartName="/ppt/notesSlides/_rels/notesSlide8.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 name=""/>
          <p:cNvSpPr/>
          <p:nvPr/>
        </p:nvSpPr>
        <p:spPr>
          <a:xfrm>
            <a:off x="0" y="0"/>
            <a:ext cx="6858000" cy="91440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000000"/>
              </a:solidFill>
              <a:uFillTx/>
              <a:latin typeface="Calibri"/>
            </a:endParaRPr>
          </a:p>
        </p:txBody>
      </p:sp>
      <p:sp>
        <p:nvSpPr>
          <p:cNvPr id="6" name="PlaceHolder 1"/>
          <p:cNvSpPr>
            <a:spLocks noGrp="1"/>
          </p:cNvSpPr>
          <p:nvPr>
            <p:ph type="hdr"/>
          </p:nvPr>
        </p:nvSpPr>
        <p:spPr>
          <a:xfrm>
            <a:off x="-360" y="0"/>
            <a:ext cx="2971800" cy="45720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 name="PlaceHolder 2"/>
          <p:cNvSpPr>
            <a:spLocks noGrp="1"/>
          </p:cNvSpPr>
          <p:nvPr>
            <p:ph type="dt" idx="4"/>
          </p:nvPr>
        </p:nvSpPr>
        <p:spPr>
          <a:xfrm>
            <a:off x="3884400" y="0"/>
            <a:ext cx="2971800" cy="457200"/>
          </a:xfrm>
          <a:prstGeom prst="rect">
            <a:avLst/>
          </a:prstGeom>
          <a:noFill/>
          <a:ln w="0">
            <a:noFill/>
          </a:ln>
        </p:spPr>
        <p:txBody>
          <a:bodyPr lIns="90000" rIns="90000" tIns="46800" bIns="46800" anchor="t">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Calibri"/>
              </a:rPr>
              <a:t>&lt;date/time&gt;</a:t>
            </a:r>
            <a:endParaRPr b="0" lang="ru-RU" sz="1200" strike="noStrike" u="none">
              <a:solidFill>
                <a:srgbClr val="000000"/>
              </a:solidFill>
              <a:uFillTx/>
              <a:latin typeface="Calibri"/>
            </a:endParaRPr>
          </a:p>
        </p:txBody>
      </p:sp>
      <p:sp>
        <p:nvSpPr>
          <p:cNvPr id="8" name="PlaceHolder 3"/>
          <p:cNvSpPr>
            <a:spLocks noGrp="1"/>
          </p:cNvSpPr>
          <p:nvPr>
            <p:ph type="sldImg"/>
          </p:nvPr>
        </p:nvSpPr>
        <p:spPr>
          <a:xfrm>
            <a:off x="380880" y="685440"/>
            <a:ext cx="6096240" cy="3429000"/>
          </a:xfrm>
          <a:prstGeom prst="rect">
            <a:avLst/>
          </a:prstGeom>
          <a:noFill/>
          <a:ln w="12600">
            <a:solidFill>
              <a:srgbClr val="000000"/>
            </a:solidFill>
            <a:miter/>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move the slide</a:t>
            </a:r>
            <a:endParaRPr b="0" lang="ru-RU" sz="4400" strike="noStrike" u="none">
              <a:solidFill>
                <a:srgbClr val="000000"/>
              </a:solidFill>
              <a:uFillTx/>
              <a:latin typeface="Calibri Light"/>
            </a:endParaRPr>
          </a:p>
        </p:txBody>
      </p:sp>
      <p:sp>
        <p:nvSpPr>
          <p:cNvPr id="9" name="PlaceHolder 4"/>
          <p:cNvSpPr>
            <a:spLocks noGrp="1"/>
          </p:cNvSpPr>
          <p:nvPr>
            <p:ph type="body"/>
          </p:nvPr>
        </p:nvSpPr>
        <p:spPr>
          <a:xfrm>
            <a:off x="685800" y="4343400"/>
            <a:ext cx="5486400" cy="4114800"/>
          </a:xfrm>
          <a:prstGeom prst="rect">
            <a:avLst/>
          </a:prstGeom>
          <a:noFill/>
          <a:ln w="0">
            <a:noFill/>
          </a:ln>
        </p:spPr>
        <p:txBody>
          <a:bodyPr lIns="90000" rIns="90000" tIns="46800" bIns="4680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Calibri"/>
              </a:rPr>
              <a:t>Click to edit the notes format</a:t>
            </a:r>
            <a:endParaRPr b="0" lang="ru-RU" sz="1200" strike="noStrike" u="none">
              <a:solidFill>
                <a:srgbClr val="000000"/>
              </a:solidFill>
              <a:uFillTx/>
              <a:latin typeface="Calibri"/>
            </a:endParaRPr>
          </a:p>
        </p:txBody>
      </p:sp>
      <p:sp>
        <p:nvSpPr>
          <p:cNvPr id="10" name="PlaceHolder 5"/>
          <p:cNvSpPr>
            <a:spLocks noGrp="1"/>
          </p:cNvSpPr>
          <p:nvPr>
            <p:ph type="ftr" idx="5"/>
          </p:nvPr>
        </p:nvSpPr>
        <p:spPr>
          <a:xfrm>
            <a:off x="-360" y="8685360"/>
            <a:ext cx="2971800" cy="45720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1" name="PlaceHolder 6"/>
          <p:cNvSpPr>
            <a:spLocks noGrp="1"/>
          </p:cNvSpPr>
          <p:nvPr>
            <p:ph type="sldNum" idx="6"/>
          </p:nvPr>
        </p:nvSpPr>
        <p:spPr>
          <a:xfrm>
            <a:off x="3884400" y="8685360"/>
            <a:ext cx="2971800" cy="457200"/>
          </a:xfrm>
          <a:prstGeom prst="rect">
            <a:avLst/>
          </a:prstGeom>
          <a:noFill/>
          <a:ln w="0">
            <a:noFill/>
          </a:ln>
        </p:spPr>
        <p:txBody>
          <a:bodyPr lIns="90000" rIns="90000" tIns="46800" bIns="46800" anchor="b">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67D5F3D-4F8E-441A-B42B-77075FE0AB6F}"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type="sldImg"/>
          </p:nvPr>
        </p:nvSpPr>
        <p:spPr>
          <a:xfrm>
            <a:off x="380880" y="685800"/>
            <a:ext cx="6096240" cy="3429000"/>
          </a:xfrm>
          <a:prstGeom prst="rect">
            <a:avLst/>
          </a:prstGeom>
          <a:ln w="0">
            <a:noFill/>
          </a:ln>
        </p:spPr>
      </p:sp>
      <p:sp>
        <p:nvSpPr>
          <p:cNvPr id="112"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13"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76AC07AC-7748-47D8-B59D-3AC2E723FB8F}"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sldImg"/>
          </p:nvPr>
        </p:nvSpPr>
        <p:spPr>
          <a:xfrm>
            <a:off x="380880" y="685800"/>
            <a:ext cx="6096240" cy="3429000"/>
          </a:xfrm>
          <a:prstGeom prst="rect">
            <a:avLst/>
          </a:prstGeom>
          <a:ln w="0">
            <a:noFill/>
          </a:ln>
        </p:spPr>
      </p:sp>
      <p:sp>
        <p:nvSpPr>
          <p:cNvPr id="115"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16"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F11164F-5BCE-4CBE-91E6-9B7C545B1652}"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sldImg"/>
          </p:nvPr>
        </p:nvSpPr>
        <p:spPr>
          <a:xfrm>
            <a:off x="380880" y="685800"/>
            <a:ext cx="6096240" cy="3429000"/>
          </a:xfrm>
          <a:prstGeom prst="rect">
            <a:avLst/>
          </a:prstGeom>
          <a:ln w="0">
            <a:noFill/>
          </a:ln>
        </p:spPr>
      </p:sp>
      <p:sp>
        <p:nvSpPr>
          <p:cNvPr id="118"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19"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E81AA11A-9C49-434C-BDF1-3F2FC394C4A8}"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sldImg"/>
          </p:nvPr>
        </p:nvSpPr>
        <p:spPr>
          <a:xfrm>
            <a:off x="380880" y="685800"/>
            <a:ext cx="6096240" cy="3429000"/>
          </a:xfrm>
          <a:prstGeom prst="rect">
            <a:avLst/>
          </a:prstGeom>
          <a:ln w="0">
            <a:noFill/>
          </a:ln>
        </p:spPr>
      </p:sp>
      <p:sp>
        <p:nvSpPr>
          <p:cNvPr id="121"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22"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4951881-243C-4B55-BF54-A6D4E5D47FAE}"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380880" y="685800"/>
            <a:ext cx="6096240" cy="3429000"/>
          </a:xfrm>
          <a:prstGeom prst="rect">
            <a:avLst/>
          </a:prstGeom>
          <a:ln w="0">
            <a:noFill/>
          </a:ln>
        </p:spPr>
      </p:sp>
      <p:sp>
        <p:nvSpPr>
          <p:cNvPr id="124" name="PlaceHolder 2"/>
          <p:cNvSpPr>
            <a:spLocks noGrp="1"/>
          </p:cNvSpPr>
          <p:nvPr>
            <p:ph type="body"/>
          </p:nvPr>
        </p:nvSpPr>
        <p:spPr>
          <a:xfrm>
            <a:off x="685800" y="4343400"/>
            <a:ext cx="5486400" cy="411480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25"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D68606B-BD95-474E-B68E-1010012FFA50}"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380880" y="685800"/>
            <a:ext cx="6096240" cy="3429000"/>
          </a:xfrm>
          <a:prstGeom prst="rect">
            <a:avLst/>
          </a:prstGeom>
          <a:ln w="0">
            <a:noFill/>
          </a:ln>
        </p:spPr>
      </p:sp>
      <p:sp>
        <p:nvSpPr>
          <p:cNvPr id="127" name="PlaceHolder 2"/>
          <p:cNvSpPr>
            <a:spLocks noGrp="1"/>
          </p:cNvSpPr>
          <p:nvPr>
            <p:ph type="body"/>
          </p:nvPr>
        </p:nvSpPr>
        <p:spPr>
          <a:xfrm>
            <a:off x="685800" y="4343400"/>
            <a:ext cx="5486400" cy="4114800"/>
          </a:xfrm>
          <a:prstGeom prst="rect">
            <a:avLst/>
          </a:prstGeom>
          <a:noFill/>
          <a:ln w="0">
            <a:noFill/>
          </a:ln>
        </p:spPr>
        <p:txBody>
          <a:bodyPr lIns="91440" rIns="91440" tIns="45720" bIns="4572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28" name="Номер слайда 3"/>
          <p:cNvSpPr/>
          <p:nvPr/>
        </p:nvSpPr>
        <p:spPr>
          <a:xfrm>
            <a:off x="3884760" y="8685360"/>
            <a:ext cx="2971800" cy="45720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6FA5FF3D-64C7-4AC1-98F2-F857416DD871}" type="slidenum">
              <a:rPr b="0" lang="ru-RU" sz="1200" strike="noStrike" u="none">
                <a:solidFill>
                  <a:srgbClr val="000000"/>
                </a:solidFill>
                <a:uFillTx/>
                <a:latin typeface="Calibri"/>
              </a:rPr>
              <a:t>&lt;number&gt;</a:t>
            </a:fld>
            <a:endParaRPr b="0" lang="ru-RU" sz="1200" strike="noStrike" u="none">
              <a:solidFill>
                <a:srgbClr val="000000"/>
              </a:solidFill>
              <a:uFillTx/>
              <a:latin typeface="Calibri"/>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F61CB75-308A-4C8A-99C3-CD5E1B31F9A9}"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7084924F-56FB-46A0-A368-59B45F86329A}"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image" Target="../media/image1.png"/><Relationship Id="rId3" Type="http://schemas.openxmlformats.org/officeDocument/2006/relationships/image" Target="../media/image16.jpeg"/><Relationship Id="rId4"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png"/><Relationship Id="rId3"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png"/><Relationship Id="rId3"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8.jpeg"/><Relationship Id="rId3"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8.jpeg"/><Relationship Id="rId3"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slideLayout" Target="../slideLayouts/slideLayout1.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7.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8.png"/><Relationship Id="rId8" Type="http://schemas.openxmlformats.org/officeDocument/2006/relationships/slideLayout" Target="../slideLayouts/slideLayout1.xml"/><Relationship Id="rId9"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9.jpe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slideLayout" Target="../slideLayouts/slideLayout1.xml"/><Relationship Id="rId5"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3.png"/><Relationship Id="rId3" Type="http://schemas.openxmlformats.org/officeDocument/2006/relationships/image" Target="../media/image14.png"/><Relationship Id="rId4" Type="http://schemas.openxmlformats.org/officeDocument/2006/relationships/slideLayout" Target="../slideLayouts/slideLayout1.xml"/><Relationship Id="rId5"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 name="Прямоугольник 2"/>
          <p:cNvSpPr/>
          <p:nvPr/>
        </p:nvSpPr>
        <p:spPr>
          <a:xfrm>
            <a:off x="3193920" y="3218040"/>
            <a:ext cx="6096240" cy="36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cxnSp>
        <p:nvCxnSpPr>
          <p:cNvPr id="13" name="Google Shape;78;p1"/>
          <p:cNvCxnSpPr/>
          <p:nvPr/>
        </p:nvCxnSpPr>
        <p:spPr>
          <a:xfrm flipV="1">
            <a:off x="1785960" y="6075000"/>
            <a:ext cx="9300240" cy="69120"/>
          </a:xfrm>
          <a:prstGeom prst="straightConnector1">
            <a:avLst/>
          </a:prstGeom>
          <a:ln w="38160">
            <a:solidFill>
              <a:srgbClr val="00b050"/>
            </a:solidFill>
            <a:miter/>
          </a:ln>
        </p:spPr>
      </p:cxnSp>
      <p:cxnSp>
        <p:nvCxnSpPr>
          <p:cNvPr id="14" name="Google Shape;77;p1"/>
          <p:cNvCxnSpPr/>
          <p:nvPr/>
        </p:nvCxnSpPr>
        <p:spPr>
          <a:xfrm flipV="1">
            <a:off x="1785960" y="5935680"/>
            <a:ext cx="9300240" cy="76680"/>
          </a:xfrm>
          <a:prstGeom prst="straightConnector1">
            <a:avLst/>
          </a:prstGeom>
          <a:ln w="38160">
            <a:solidFill>
              <a:srgbClr val="090f78"/>
            </a:solidFill>
            <a:miter/>
          </a:ln>
        </p:spPr>
      </p:cxnSp>
      <p:sp>
        <p:nvSpPr>
          <p:cNvPr id="15" name="Прямоугольник 1"/>
          <p:cNvSpPr/>
          <p:nvPr/>
        </p:nvSpPr>
        <p:spPr>
          <a:xfrm>
            <a:off x="380880" y="2521080"/>
            <a:ext cx="11330280" cy="21668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e75b6"/>
                </a:solidFill>
                <a:uFillTx/>
                <a:latin typeface="Times New Roman"/>
                <a:ea typeface="Times New Roman"/>
              </a:rPr>
              <a:t>Бөліп шығару</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2800"/>
            </a:br>
            <a:r>
              <a:rPr b="1" lang="ru-RU" sz="2800" strike="noStrike" u="none">
                <a:solidFill>
                  <a:srgbClr val="2e75b6"/>
                </a:solidFill>
                <a:uFillTx/>
                <a:latin typeface="Times New Roman"/>
                <a:ea typeface="Times New Roman"/>
              </a:rPr>
              <a:t>       </a:t>
            </a:r>
            <a:r>
              <a:rPr b="1" lang="ru-RU" sz="2400" strike="noStrike" u="none">
                <a:solidFill>
                  <a:srgbClr val="2e75b6"/>
                </a:solidFill>
                <a:uFillTx/>
                <a:latin typeface="Times New Roman"/>
                <a:ea typeface="Times New Roman"/>
              </a:rPr>
              <a:t>Та</a:t>
            </a:r>
            <a:r>
              <a:rPr b="1" lang="kk-KZ" sz="2400" strike="noStrike" u="none">
                <a:solidFill>
                  <a:srgbClr val="2e75b6"/>
                </a:solidFill>
                <a:uFillTx/>
                <a:latin typeface="Times New Roman"/>
                <a:ea typeface="Times New Roman"/>
              </a:rPr>
              <a:t>қырып: Зәр шығару жүйесі мүшелерінің құрылысы (бүйрек, несепағар, қуық, несеп жолы) мен қызметі. Бөліп шығару және сүзу мүшелері. </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600" strike="noStrike" u="none">
                <a:solidFill>
                  <a:srgbClr val="2e75b6"/>
                </a:solidFill>
                <a:uFillTx/>
                <a:latin typeface="Times New Roman"/>
                <a:ea typeface="Times New Roman"/>
              </a:rPr>
              <a:t>8</a:t>
            </a:r>
            <a:r>
              <a:rPr b="1" lang="kk-KZ" sz="1600" strike="noStrike" u="none">
                <a:solidFill>
                  <a:srgbClr val="2e75b6"/>
                </a:solidFill>
                <a:uFillTx/>
                <a:latin typeface="Times New Roman"/>
                <a:ea typeface="Times New Roman"/>
              </a:rPr>
              <a:t> сынып биология</a:t>
            </a:r>
            <a:endParaRPr b="0" lang="ru-RU" sz="16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9" name="Picture 3" descr=""/>
          <p:cNvPicPr/>
          <p:nvPr/>
        </p:nvPicPr>
        <p:blipFill>
          <a:blip r:embed="rId1"/>
          <a:stretch/>
        </p:blipFill>
        <p:spPr>
          <a:xfrm>
            <a:off x="0" y="0"/>
            <a:ext cx="12192120" cy="792000"/>
          </a:xfrm>
          <a:prstGeom prst="rect">
            <a:avLst/>
          </a:prstGeom>
          <a:ln w="0">
            <a:noFill/>
          </a:ln>
        </p:spPr>
      </p:pic>
      <p:sp>
        <p:nvSpPr>
          <p:cNvPr id="80" name="Прямоугольник 4"/>
          <p:cNvSpPr/>
          <p:nvPr/>
        </p:nvSpPr>
        <p:spPr>
          <a:xfrm>
            <a:off x="9464040" y="1989000"/>
            <a:ext cx="232560" cy="3682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ea typeface="Arial"/>
              </a:rPr>
              <a:t> </a:t>
            </a:r>
            <a:endParaRPr b="0" lang="ru-RU" sz="1800" strike="noStrike" u="none">
              <a:solidFill>
                <a:srgbClr val="000000"/>
              </a:solidFill>
              <a:uFillTx/>
              <a:latin typeface="Calibri"/>
            </a:endParaRPr>
          </a:p>
        </p:txBody>
      </p:sp>
      <p:pic>
        <p:nvPicPr>
          <p:cNvPr id="81" name="Рисунок 1" descr=""/>
          <p:cNvPicPr/>
          <p:nvPr/>
        </p:nvPicPr>
        <p:blipFill>
          <a:blip r:embed="rId2"/>
          <a:stretch/>
        </p:blipFill>
        <p:spPr>
          <a:xfrm>
            <a:off x="506520" y="6404040"/>
            <a:ext cx="11559960" cy="712800"/>
          </a:xfrm>
          <a:prstGeom prst="rect">
            <a:avLst/>
          </a:prstGeom>
          <a:ln w="0">
            <a:noFill/>
          </a:ln>
        </p:spPr>
      </p:pic>
      <p:sp>
        <p:nvSpPr>
          <p:cNvPr id="82" name="Прямоугольник 1"/>
          <p:cNvSpPr/>
          <p:nvPr/>
        </p:nvSpPr>
        <p:spPr>
          <a:xfrm>
            <a:off x="2049120" y="210960"/>
            <a:ext cx="8093520" cy="52092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ea typeface="Times New Roman"/>
              </a:rPr>
              <a:t>Нефронның  құрылысы мен атқаратын қызметі </a:t>
            </a:r>
            <a:endParaRPr b="0" lang="ru-RU" sz="2800" strike="noStrike" u="none">
              <a:solidFill>
                <a:srgbClr val="000000"/>
              </a:solidFill>
              <a:uFillTx/>
              <a:latin typeface="Calibri"/>
            </a:endParaRPr>
          </a:p>
        </p:txBody>
      </p:sp>
      <p:sp>
        <p:nvSpPr>
          <p:cNvPr id="83" name="Rectangle 5"/>
          <p:cNvSpPr/>
          <p:nvPr/>
        </p:nvSpPr>
        <p:spPr>
          <a:xfrm>
            <a:off x="217440" y="2173320"/>
            <a:ext cx="6858000" cy="3438360"/>
          </a:xfrm>
          <a:prstGeom prst="rect">
            <a:avLst/>
          </a:prstGeom>
          <a:noFill/>
          <a:ln w="0">
            <a:noFill/>
          </a:ln>
        </p:spPr>
        <p:style>
          <a:lnRef idx="0"/>
          <a:fillRef idx="0"/>
          <a:effectRef idx="0"/>
          <a:fontRef idx="minor"/>
        </p:style>
        <p:txBody>
          <a:bodyPr lIns="90000" rIns="90000" tIns="46800" bIns="46800" anchor="t">
            <a:normAutofit/>
          </a:bodyPr>
          <a:p>
            <a:pPr marL="34920" algn="just">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Нефрон - бүйректің негізгі қызметін атқаратын бірлігі болып табылады. Бүйректе 1млн дай нефрон болады. Нефрон капсуладан капилляр түйнегінен және иілген өзекшеден (түтікте) тұрады. Нефронда қаннан зиянды заттар, артық су, тұздар, дәрумендер шығарылатын процестер  жүреді.</a:t>
            </a:r>
            <a:endParaRPr b="0" lang="ru-RU" sz="2400" strike="noStrike" u="none">
              <a:solidFill>
                <a:srgbClr val="000000"/>
              </a:solidFill>
              <a:uFillTx/>
              <a:latin typeface="Calibri"/>
            </a:endParaRPr>
          </a:p>
        </p:txBody>
      </p:sp>
      <p:pic>
        <p:nvPicPr>
          <p:cNvPr id="84" name="Picture 7" descr="res8563DE97-156D-4BFC-A3AA-94D53028EB29"/>
          <p:cNvPicPr/>
          <p:nvPr/>
        </p:nvPicPr>
        <p:blipFill>
          <a:blip r:embed="rId3"/>
          <a:srcRect l="54515" t="1684" r="4856" b="39396"/>
          <a:stretch/>
        </p:blipFill>
        <p:spPr>
          <a:xfrm>
            <a:off x="7075440" y="1295280"/>
            <a:ext cx="3262320" cy="388620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5" name="uc_b4_l001_07_01a (1).mp4" descr=""/>
          <p:cNvPicPr/>
          <p:nvPr/>
        </p:nvPicPr>
        <p:blipFill>
          <a:blip r:embed="rId1"/>
          <a:stretch/>
        </p:blipFill>
        <p:spPr>
          <a:xfrm>
            <a:off x="6076800" y="3414600"/>
            <a:ext cx="38160" cy="28800"/>
          </a:xfrm>
          <a:prstGeom prst="rect">
            <a:avLst/>
          </a:prstGeom>
          <a:ln w="0">
            <a:noFill/>
          </a:ln>
        </p:spPr>
      </p:pic>
      <p:sp>
        <p:nvSpPr>
          <p:cNvPr id="86" name="Прямоугольник 4"/>
          <p:cNvSpPr/>
          <p:nvPr/>
        </p:nvSpPr>
        <p:spPr>
          <a:xfrm>
            <a:off x="-9360" y="57240"/>
            <a:ext cx="12172680" cy="1015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Зәр түзілу</a:t>
            </a:r>
            <a:endParaRPr b="0" lang="ru-RU" sz="3200" strike="noStrike" u="none">
              <a:solidFill>
                <a:srgbClr val="000000"/>
              </a:solidFill>
              <a:uFillTx/>
              <a:latin typeface="Calibri"/>
            </a:endParaRPr>
          </a:p>
        </p:txBody>
      </p:sp>
      <p:sp>
        <p:nvSpPr>
          <p:cNvPr id="87" name="Прямоугольник 6"/>
          <p:cNvSpPr/>
          <p:nvPr/>
        </p:nvSpPr>
        <p:spPr>
          <a:xfrm>
            <a:off x="3164040" y="1073160"/>
            <a:ext cx="4028760" cy="5842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88" name="Рисунок 1" descr=""/>
          <p:cNvPicPr/>
          <p:nvPr/>
        </p:nvPicPr>
        <p:blipFill>
          <a:blip r:embed="rId2"/>
          <a:stretch/>
        </p:blipFill>
        <p:spPr>
          <a:xfrm>
            <a:off x="316080" y="6500880"/>
            <a:ext cx="11559960" cy="714240"/>
          </a:xfrm>
          <a:prstGeom prst="rect">
            <a:avLst/>
          </a:prstGeom>
          <a:ln w="0">
            <a:noFill/>
          </a:ln>
        </p:spPr>
      </p:pic>
      <p:sp>
        <p:nvSpPr>
          <p:cNvPr id="89" name="Rectangle 3"/>
          <p:cNvSpPr/>
          <p:nvPr/>
        </p:nvSpPr>
        <p:spPr>
          <a:xfrm>
            <a:off x="1560600" y="1211400"/>
            <a:ext cx="8686800" cy="5184720"/>
          </a:xfrm>
          <a:prstGeom prst="rect">
            <a:avLst/>
          </a:prstGeom>
          <a:noFill/>
          <a:ln w="0">
            <a:noFill/>
          </a:ln>
        </p:spPr>
        <p:style>
          <a:lnRef idx="0"/>
          <a:fillRef idx="0"/>
          <a:effectRef idx="0"/>
          <a:fontRef idx="minor"/>
        </p:style>
        <p:txBody>
          <a:bodyPr lIns="90000" rIns="90000" tIns="46800" bIns="46800" anchor="t">
            <a:normAutofit/>
          </a:bodyPr>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2400" strike="noStrike" u="none">
                <a:solidFill>
                  <a:srgbClr val="0000ff"/>
                </a:solidFill>
                <a:uFillTx/>
                <a:latin typeface="Times New Roman"/>
                <a:ea typeface="Times New Roman"/>
              </a:rPr>
              <a:t>      </a:t>
            </a:r>
            <a:r>
              <a:rPr b="0" lang="ru-RU" sz="2400" strike="noStrike" u="none">
                <a:solidFill>
                  <a:srgbClr val="000000"/>
                </a:solidFill>
                <a:uFillTx/>
                <a:latin typeface="Times New Roman"/>
                <a:ea typeface="Times New Roman"/>
              </a:rPr>
              <a:t>Зәрдің пайда болуы 2 құбылыстан тұрады. </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1)Алғашқы зәр түзілу фильтрация (сүзілу)</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2) Соңғы зәр түзілу реабсорбция (кері сіңіру)</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Алғашқы зәр бүйрек шумақтарында фильтрация қылтамырлар арқылы өтеді. Алғашқы зәрдің құрамында қан плазмасының нәруыздары жоқ.</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Бір тәуліктің ішінде 150 – 170л алғашқы зәр пайда болады.</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Соңғы зәр ( реабсорбция) түзілу құбылысы бүйрек</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түтікшелерінде өтеді. Глюкоза, амин қышқылдары,</a:t>
            </a:r>
            <a:endParaRPr b="0" lang="ru-RU" sz="2400" strike="noStrike" u="none">
              <a:solidFill>
                <a:srgbClr val="000000"/>
              </a:solidFill>
              <a:uFillTx/>
              <a:latin typeface="Calibri"/>
            </a:endParaRPr>
          </a:p>
          <a:p>
            <a:pPr marL="272880" indent="-272880" algn="ctr">
              <a:lnSpc>
                <a:spcPct val="8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витаминдер, су, тұздар кері қанға өтеді. Осыдан 150 л алғашқы зәрден 1,5 л соңғы зәр пайда болады.</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0" name="uc_b4_l001_07_01a (1).mp4" descr=""/>
          <p:cNvPicPr/>
          <p:nvPr/>
        </p:nvPicPr>
        <p:blipFill>
          <a:blip r:embed="rId1"/>
          <a:stretch/>
        </p:blipFill>
        <p:spPr>
          <a:xfrm>
            <a:off x="6076800" y="3414600"/>
            <a:ext cx="38160" cy="28800"/>
          </a:xfrm>
          <a:prstGeom prst="rect">
            <a:avLst/>
          </a:prstGeom>
          <a:ln w="0">
            <a:noFill/>
          </a:ln>
        </p:spPr>
      </p:pic>
      <p:sp>
        <p:nvSpPr>
          <p:cNvPr id="91" name="Прямоугольник 1"/>
          <p:cNvSpPr/>
          <p:nvPr/>
        </p:nvSpPr>
        <p:spPr>
          <a:xfrm>
            <a:off x="19080" y="71280"/>
            <a:ext cx="12173040" cy="974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     </a:t>
            </a:r>
            <a:endParaRPr b="0" lang="ru-RU" sz="2400" strike="noStrike" u="none">
              <a:solidFill>
                <a:srgbClr val="000000"/>
              </a:solidFill>
              <a:uFillTx/>
              <a:latin typeface="Calibri"/>
            </a:endParaRPr>
          </a:p>
        </p:txBody>
      </p:sp>
      <p:sp>
        <p:nvSpPr>
          <p:cNvPr id="92" name="Прямоугольник 7"/>
          <p:cNvSpPr/>
          <p:nvPr/>
        </p:nvSpPr>
        <p:spPr>
          <a:xfrm>
            <a:off x="3164040" y="1073160"/>
            <a:ext cx="4028760" cy="5842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3" name="TextBox 9"/>
          <p:cNvSpPr/>
          <p:nvPr/>
        </p:nvSpPr>
        <p:spPr>
          <a:xfrm>
            <a:off x="293760" y="57240"/>
            <a:ext cx="1079640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Зәр түзілу</a:t>
            </a:r>
            <a:endParaRPr b="0" lang="ru-RU" sz="3200" strike="noStrike" u="none">
              <a:solidFill>
                <a:srgbClr val="000000"/>
              </a:solidFill>
              <a:uFillTx/>
              <a:latin typeface="Calibri"/>
            </a:endParaRPr>
          </a:p>
        </p:txBody>
      </p:sp>
      <p:pic>
        <p:nvPicPr>
          <p:cNvPr id="94" name="Рисунок 2" descr=""/>
          <p:cNvPicPr/>
          <p:nvPr/>
        </p:nvPicPr>
        <p:blipFill>
          <a:blip r:embed="rId2"/>
          <a:stretch/>
        </p:blipFill>
        <p:spPr>
          <a:xfrm>
            <a:off x="711360" y="6002280"/>
            <a:ext cx="11239200" cy="704880"/>
          </a:xfrm>
          <a:prstGeom prst="rect">
            <a:avLst/>
          </a:prstGeom>
          <a:ln w="0">
            <a:noFill/>
          </a:ln>
        </p:spPr>
      </p:pic>
      <p:graphicFrame>
        <p:nvGraphicFramePr>
          <p:cNvPr id="95" name=""/>
          <p:cNvGraphicFramePr/>
          <p:nvPr/>
        </p:nvGraphicFramePr>
        <p:xfrm>
          <a:off x="1646280" y="1365120"/>
          <a:ext cx="8937720" cy="4645080"/>
        </p:xfrm>
        <a:graphic>
          <a:graphicData uri="http://schemas.openxmlformats.org/drawingml/2006/table">
            <a:tbl>
              <a:tblPr/>
              <a:tblGrid>
                <a:gridCol w="2948040"/>
                <a:gridCol w="3136680"/>
                <a:gridCol w="2853000"/>
              </a:tblGrid>
              <a:tr h="764280">
                <a:tc>
                  <a:txBody>
                    <a:bodyPr tIns="46800" bIns="46800" anchor="t">
                      <a:noAutofit/>
                    </a:bodyPr>
                    <a:p>
                      <a:pPr algn="ctr">
                        <a:lnSpc>
                          <a:spcPct val="100000"/>
                        </a:lnSpc>
                        <a:spcBef>
                          <a:spcPts val="55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200" strike="noStrike" u="none">
                          <a:solidFill>
                            <a:srgbClr val="000000"/>
                          </a:solidFill>
                          <a:uFillTx/>
                          <a:latin typeface="Times New Roman"/>
                          <a:ea typeface="Times New Roman"/>
                        </a:rPr>
                        <a:t>Зәр түзілудің кезеңдері</a:t>
                      </a:r>
                      <a:endParaRPr b="0" lang="ru-RU" sz="22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18720">
                      <a:solidFill>
                        <a:srgbClr val="800000"/>
                      </a:solidFill>
                      <a:prstDash val="solid"/>
                    </a:lnT>
                    <a:lnB w="18720">
                      <a:solidFill>
                        <a:srgbClr val="800000"/>
                      </a:solidFill>
                      <a:prstDash val="solid"/>
                    </a:lnB>
                    <a:noFill/>
                  </a:tcPr>
                </a:tc>
                <a:tc>
                  <a:txBody>
                    <a:bodyPr tIns="46800" bIns="46800" anchor="t">
                      <a:noAutofit/>
                    </a:bodyPr>
                    <a:p>
                      <a:pPr algn="ctr">
                        <a:lnSpc>
                          <a:spcPct val="100000"/>
                        </a:lnSpc>
                        <a:spcBef>
                          <a:spcPts val="55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200" strike="noStrike" u="none">
                          <a:solidFill>
                            <a:srgbClr val="000000"/>
                          </a:solidFill>
                          <a:uFillTx/>
                          <a:latin typeface="Times New Roman"/>
                          <a:ea typeface="Times New Roman"/>
                        </a:rPr>
                        <a:t>Құбылысы</a:t>
                      </a:r>
                      <a:endParaRPr b="0" lang="ru-RU" sz="22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18720">
                      <a:solidFill>
                        <a:srgbClr val="800000"/>
                      </a:solidFill>
                      <a:prstDash val="solid"/>
                    </a:lnT>
                    <a:lnB w="18720">
                      <a:solidFill>
                        <a:srgbClr val="800000"/>
                      </a:solidFill>
                      <a:prstDash val="solid"/>
                    </a:lnB>
                    <a:noFill/>
                  </a:tcPr>
                </a:tc>
                <a:tc>
                  <a:txBody>
                    <a:bodyPr tIns="46800" bIns="46800" anchor="t">
                      <a:noAutofit/>
                    </a:bodyPr>
                    <a:p>
                      <a:pPr algn="ctr">
                        <a:lnSpc>
                          <a:spcPct val="100000"/>
                        </a:lnSpc>
                        <a:spcBef>
                          <a:spcPts val="550"/>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200" strike="noStrike" u="none">
                          <a:solidFill>
                            <a:srgbClr val="000000"/>
                          </a:solidFill>
                          <a:uFillTx/>
                          <a:latin typeface="Times New Roman"/>
                          <a:ea typeface="Times New Roman"/>
                        </a:rPr>
                        <a:t>Қайда түзіледі</a:t>
                      </a:r>
                      <a:endParaRPr b="0" lang="ru-RU" sz="22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18720">
                      <a:solidFill>
                        <a:srgbClr val="800000"/>
                      </a:solidFill>
                      <a:prstDash val="solid"/>
                    </a:lnT>
                    <a:lnB w="18720">
                      <a:solidFill>
                        <a:srgbClr val="800000"/>
                      </a:solidFill>
                      <a:prstDash val="solid"/>
                    </a:lnB>
                    <a:noFill/>
                  </a:tcPr>
                </a:tc>
              </a:tr>
              <a:tr h="1940400">
                <a:tc>
                  <a:txBody>
                    <a:bodyPr tIns="46800" bIns="46800" anchor="t">
                      <a:noAutofit/>
                    </a:bodyPr>
                    <a:p>
                      <a:pPr algn="ctr">
                        <a:lnSpc>
                          <a:spcPct val="100000"/>
                        </a:lnSpc>
                        <a:spcBef>
                          <a:spcPts val="64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600" strike="noStrike" u="none">
                          <a:solidFill>
                            <a:srgbClr val="000000"/>
                          </a:solidFill>
                          <a:uFillTx/>
                          <a:latin typeface="Times New Roman"/>
                          <a:ea typeface="Times New Roman"/>
                        </a:rPr>
                        <a:t>I.</a:t>
                      </a:r>
                      <a:r>
                        <a:rPr b="0" lang="ru-RU" sz="2600" strike="noStrike" u="none">
                          <a:solidFill>
                            <a:srgbClr val="000000"/>
                          </a:solidFill>
                          <a:uFillTx/>
                          <a:latin typeface="Times New Roman"/>
                          <a:ea typeface="Times New Roman"/>
                        </a:rPr>
                        <a:t> Бірінші реттік зәр</a:t>
                      </a:r>
                      <a:endParaRPr b="0" lang="ru-RU" sz="26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18720">
                      <a:solidFill>
                        <a:srgbClr val="800000"/>
                      </a:solidFill>
                      <a:prstDash val="solid"/>
                    </a:lnT>
                    <a:lnB w="5760">
                      <a:solidFill>
                        <a:srgbClr val="800000"/>
                      </a:solidFill>
                      <a:prstDash val="solid"/>
                    </a:lnB>
                    <a:noFill/>
                  </a:tcPr>
                </a:tc>
                <a:tc>
                  <a:txBody>
                    <a:bodyPr tIns="46800" bIns="46800" anchor="t">
                      <a:noAutofit/>
                    </a:bodyPr>
                    <a:p>
                      <a:pPr algn="ctr">
                        <a:lnSpc>
                          <a:spcPct val="10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Фильтрация </a:t>
                      </a:r>
                      <a:r>
                        <a:rPr b="0" lang="ru-RU" sz="2400" strike="noStrike" u="none">
                          <a:solidFill>
                            <a:srgbClr val="000000"/>
                          </a:solidFill>
                          <a:uFillTx/>
                          <a:latin typeface="Times New Roman"/>
                          <a:ea typeface="Times New Roman"/>
                        </a:rPr>
                        <a:t>(</a:t>
                      </a:r>
                      <a:r>
                        <a:rPr b="0" lang="kk-KZ" sz="2400" strike="noStrike" u="none">
                          <a:solidFill>
                            <a:srgbClr val="000000"/>
                          </a:solidFill>
                          <a:uFillTx/>
                          <a:latin typeface="Times New Roman"/>
                          <a:ea typeface="Times New Roman"/>
                        </a:rPr>
                        <a:t>сүзу</a:t>
                      </a:r>
                      <a:r>
                        <a:rPr b="0" lang="ru-RU" sz="2400" strike="noStrike" u="none">
                          <a:solidFill>
                            <a:srgbClr val="000000"/>
                          </a:solidFill>
                          <a:uFillTx/>
                          <a:latin typeface="Times New Roman"/>
                          <a:ea typeface="Times New Roman"/>
                        </a:rPr>
                        <a:t>)</a:t>
                      </a:r>
                      <a:endParaRPr b="0" lang="ru-RU" sz="24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18720">
                      <a:solidFill>
                        <a:srgbClr val="800000"/>
                      </a:solidFill>
                      <a:prstDash val="solid"/>
                    </a:lnT>
                    <a:lnB w="5760">
                      <a:solidFill>
                        <a:srgbClr val="800000"/>
                      </a:solidFill>
                      <a:prstDash val="solid"/>
                    </a:lnB>
                    <a:noFill/>
                  </a:tcPr>
                </a:tc>
                <a:tc>
                  <a:txBody>
                    <a:bodyPr tIns="46800" bIns="46800" anchor="t">
                      <a:noAutofit/>
                    </a:bodyPr>
                    <a:p>
                      <a:pPr algn="ctr">
                        <a:lnSpc>
                          <a:spcPct val="10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Бүрек капсуласында</a:t>
                      </a:r>
                      <a:endParaRPr b="0" lang="ru-RU" sz="24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18720">
                      <a:solidFill>
                        <a:srgbClr val="800000"/>
                      </a:solidFill>
                      <a:prstDash val="solid"/>
                    </a:lnT>
                    <a:lnB w="5760">
                      <a:solidFill>
                        <a:srgbClr val="800000"/>
                      </a:solidFill>
                      <a:prstDash val="solid"/>
                    </a:lnB>
                    <a:noFill/>
                  </a:tcPr>
                </a:tc>
              </a:tr>
              <a:tr h="1940400">
                <a:tc>
                  <a:txBody>
                    <a:bodyPr tIns="46800" bIns="46800" anchor="t">
                      <a:noAutofit/>
                    </a:bodyPr>
                    <a:p>
                      <a:pPr algn="ctr">
                        <a:lnSpc>
                          <a:spcPct val="100000"/>
                        </a:lnSpc>
                        <a:spcBef>
                          <a:spcPts val="649"/>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600" strike="noStrike" u="none">
                          <a:solidFill>
                            <a:srgbClr val="000000"/>
                          </a:solidFill>
                          <a:uFillTx/>
                          <a:latin typeface="Times New Roman"/>
                          <a:ea typeface="Times New Roman"/>
                        </a:rPr>
                        <a:t>II.</a:t>
                      </a:r>
                      <a:r>
                        <a:rPr b="0" lang="kk-KZ" sz="2600" strike="noStrike" u="none">
                          <a:solidFill>
                            <a:srgbClr val="000000"/>
                          </a:solidFill>
                          <a:uFillTx/>
                          <a:latin typeface="Times New Roman"/>
                          <a:ea typeface="Times New Roman"/>
                        </a:rPr>
                        <a:t> Екінші реттік зәр</a:t>
                      </a:r>
                      <a:endParaRPr b="0" lang="ru-RU" sz="26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5760">
                      <a:solidFill>
                        <a:srgbClr val="800000"/>
                      </a:solidFill>
                      <a:prstDash val="solid"/>
                    </a:lnT>
                    <a:lnB w="18720">
                      <a:solidFill>
                        <a:srgbClr val="800000"/>
                      </a:solidFill>
                      <a:prstDash val="solid"/>
                    </a:lnB>
                    <a:noFill/>
                  </a:tcPr>
                </a:tc>
                <a:tc>
                  <a:txBody>
                    <a:bodyPr tIns="46800" bIns="46800" anchor="t">
                      <a:noAutofit/>
                    </a:bodyPr>
                    <a:p>
                      <a:pPr algn="ctr">
                        <a:lnSpc>
                          <a:spcPct val="10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Кері сіңіру</a:t>
                      </a:r>
                      <a:endParaRPr b="0" lang="ru-RU" sz="2400" strike="noStrike" u="none">
                        <a:solidFill>
                          <a:srgbClr val="000000"/>
                        </a:solidFill>
                        <a:uFillTx/>
                        <a:latin typeface="Calibri"/>
                      </a:endParaRPr>
                    </a:p>
                    <a:p>
                      <a:pPr algn="ctr">
                        <a:lnSpc>
                          <a:spcPct val="10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(реабсорбция)</a:t>
                      </a:r>
                      <a:endParaRPr b="0" lang="ru-RU" sz="24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5760">
                      <a:solidFill>
                        <a:srgbClr val="800000"/>
                      </a:solidFill>
                      <a:prstDash val="solid"/>
                    </a:lnT>
                    <a:lnB w="18720">
                      <a:solidFill>
                        <a:srgbClr val="800000"/>
                      </a:solidFill>
                      <a:prstDash val="solid"/>
                    </a:lnB>
                    <a:noFill/>
                  </a:tcPr>
                </a:tc>
                <a:tc>
                  <a:txBody>
                    <a:bodyPr tIns="46800" bIns="46800" anchor="t">
                      <a:noAutofit/>
                    </a:bodyPr>
                    <a:p>
                      <a:pPr algn="ctr">
                        <a:lnSpc>
                          <a:spcPct val="10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Иілген өзегінде</a:t>
                      </a:r>
                      <a:endParaRPr b="0" lang="ru-RU" sz="2400" strike="noStrike" u="none">
                        <a:solidFill>
                          <a:srgbClr val="000000"/>
                        </a:solidFill>
                        <a:uFillTx/>
                        <a:latin typeface="Calibri"/>
                      </a:endParaRPr>
                    </a:p>
                  </a:txBody>
                  <a:tcPr anchor="t" marL="91440" marR="91440">
                    <a:lnL w="18720">
                      <a:solidFill>
                        <a:srgbClr val="800000"/>
                      </a:solidFill>
                      <a:prstDash val="solid"/>
                    </a:lnL>
                    <a:lnR w="18720">
                      <a:solidFill>
                        <a:srgbClr val="800000"/>
                      </a:solidFill>
                      <a:prstDash val="solid"/>
                    </a:lnR>
                    <a:lnT w="5760">
                      <a:solidFill>
                        <a:srgbClr val="800000"/>
                      </a:solidFill>
                      <a:prstDash val="solid"/>
                    </a:lnT>
                    <a:lnB w="18720">
                      <a:solidFill>
                        <a:srgbClr val="8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
          <p:cNvSpPr txBox="1"/>
          <p:nvPr/>
        </p:nvSpPr>
        <p:spPr>
          <a:xfrm>
            <a:off x="341280" y="944640"/>
            <a:ext cx="11368080" cy="5572080"/>
          </a:xfrm>
          <a:prstGeom prst="rect">
            <a:avLst/>
          </a:prstGeom>
          <a:noFill/>
          <a:ln w="0">
            <a:noFill/>
          </a:ln>
        </p:spPr>
        <p:txBody>
          <a:bodyPr anchor="t">
            <a:normAutofit lnSpcReduction="9999"/>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Дескриптор:</a:t>
            </a:r>
            <a:r>
              <a:rPr b="0" lang="kk-KZ" sz="2400" strike="noStrike" u="none">
                <a:solidFill>
                  <a:srgbClr val="000000"/>
                </a:solidFill>
                <a:uFillTx/>
                <a:latin typeface="Times New Roman"/>
                <a:ea typeface="Times New Roman"/>
              </a:rPr>
              <a:t>суреттен зәр шығару жүйесінің құрылымдарын атайды.</a:t>
            </a:r>
            <a:endParaRPr b="0" lang="ru-RU" sz="2400" strike="noStrike" u="none">
              <a:solidFill>
                <a:srgbClr val="000000"/>
              </a:solidFill>
              <a:uFillTx/>
              <a:latin typeface="Calibri"/>
            </a:endParaRPr>
          </a:p>
          <a:p>
            <a:pPr algn="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4472c4"/>
                </a:solidFill>
                <a:uFillTx/>
                <a:latin typeface="Times New Roman"/>
                <a:ea typeface="Times New Roman"/>
              </a:rPr>
              <a:t>.</a:t>
            </a:r>
            <a:r>
              <a:rPr b="1" lang="kk-KZ" sz="2800" strike="noStrike" u="none">
                <a:solidFill>
                  <a:srgbClr val="4472c4"/>
                </a:solidFill>
                <a:uFillTx/>
                <a:latin typeface="Times New Roman"/>
                <a:ea typeface="Times New Roman"/>
              </a:rPr>
              <a:t> </a:t>
            </a:r>
            <a:endParaRPr b="0" lang="ru-RU" sz="2800" strike="noStrike" u="none">
              <a:solidFill>
                <a:srgbClr val="000000"/>
              </a:solidFill>
              <a:uFillTx/>
              <a:latin typeface="Calibri"/>
            </a:endParaRPr>
          </a:p>
        </p:txBody>
      </p:sp>
      <p:sp>
        <p:nvSpPr>
          <p:cNvPr id="97" name="Прямоугольник 3"/>
          <p:cNvSpPr/>
          <p:nvPr/>
        </p:nvSpPr>
        <p:spPr>
          <a:xfrm>
            <a:off x="0" y="295200"/>
            <a:ext cx="10720440" cy="1109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  </a:t>
            </a: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1-тапсырма.</a:t>
            </a:r>
            <a:r>
              <a:rPr b="1" lang="en-US" sz="2800" strike="noStrike" u="none">
                <a:solidFill>
                  <a:srgbClr val="000000"/>
                </a:solidFill>
                <a:uFillTx/>
                <a:latin typeface="Times New Roman"/>
                <a:ea typeface="Times New Roman"/>
              </a:rPr>
              <a:t> </a:t>
            </a:r>
            <a:r>
              <a:rPr b="1" lang="ru-RU" sz="2800" strike="noStrike" u="none">
                <a:solidFill>
                  <a:srgbClr val="000000"/>
                </a:solidFill>
                <a:uFillTx/>
                <a:latin typeface="Times New Roman"/>
                <a:ea typeface="Times New Roman"/>
              </a:rPr>
              <a:t>Суреттен зәр шығару жүйесінің құрылымдарын атаңыз.</a:t>
            </a: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br>
              <a:rPr sz="2800"/>
            </a:br>
            <a:endParaRPr b="0" lang="ru-RU" sz="2800" strike="noStrike" u="none">
              <a:solidFill>
                <a:srgbClr val="000000"/>
              </a:solidFill>
              <a:uFillTx/>
              <a:latin typeface="Calibri"/>
            </a:endParaRPr>
          </a:p>
        </p:txBody>
      </p:sp>
      <p:pic>
        <p:nvPicPr>
          <p:cNvPr id="98" name="Рисунок 1" descr=""/>
          <p:cNvPicPr/>
          <p:nvPr/>
        </p:nvPicPr>
        <p:blipFill>
          <a:blip r:embed="rId1"/>
          <a:stretch/>
        </p:blipFill>
        <p:spPr>
          <a:xfrm>
            <a:off x="290520" y="6453360"/>
            <a:ext cx="11558520" cy="712440"/>
          </a:xfrm>
          <a:prstGeom prst="rect">
            <a:avLst/>
          </a:prstGeom>
          <a:ln w="0">
            <a:noFill/>
          </a:ln>
        </p:spPr>
      </p:pic>
      <p:pic>
        <p:nvPicPr>
          <p:cNvPr id="99" name="Рисунок 6" descr=""/>
          <p:cNvPicPr/>
          <p:nvPr/>
        </p:nvPicPr>
        <p:blipFill>
          <a:blip r:embed="rId2"/>
          <a:stretch/>
        </p:blipFill>
        <p:spPr>
          <a:xfrm>
            <a:off x="2459160" y="1405080"/>
            <a:ext cx="6448320" cy="3985920"/>
          </a:xfrm>
          <a:prstGeom prst="rect">
            <a:avLst/>
          </a:prstGeom>
          <a:ln w="0">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Прямоугольник 4"/>
          <p:cNvSpPr/>
          <p:nvPr/>
        </p:nvSpPr>
        <p:spPr>
          <a:xfrm>
            <a:off x="0" y="181080"/>
            <a:ext cx="12192120" cy="988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        </a:t>
            </a:r>
            <a:endParaRPr b="0" lang="ru-RU" sz="2400" strike="noStrike" u="none">
              <a:solidFill>
                <a:srgbClr val="000000"/>
              </a:solidFill>
              <a:uFillTx/>
              <a:latin typeface="Calibri"/>
            </a:endParaRPr>
          </a:p>
        </p:txBody>
      </p:sp>
      <p:pic>
        <p:nvPicPr>
          <p:cNvPr id="101" name="Рисунок 1" descr=""/>
          <p:cNvPicPr/>
          <p:nvPr/>
        </p:nvPicPr>
        <p:blipFill>
          <a:blip r:embed="rId1"/>
          <a:stretch/>
        </p:blipFill>
        <p:spPr>
          <a:xfrm>
            <a:off x="415800" y="6516720"/>
            <a:ext cx="11558880" cy="712800"/>
          </a:xfrm>
          <a:prstGeom prst="rect">
            <a:avLst/>
          </a:prstGeom>
          <a:ln w="0">
            <a:noFill/>
          </a:ln>
        </p:spPr>
      </p:pic>
      <p:pic>
        <p:nvPicPr>
          <p:cNvPr id="102" name="Рисунок 7" descr=""/>
          <p:cNvPicPr/>
          <p:nvPr/>
        </p:nvPicPr>
        <p:blipFill>
          <a:blip r:embed="rId2"/>
          <a:stretch/>
        </p:blipFill>
        <p:spPr>
          <a:xfrm>
            <a:off x="415800" y="1606680"/>
            <a:ext cx="5967360" cy="3975120"/>
          </a:xfrm>
          <a:prstGeom prst="rect">
            <a:avLst/>
          </a:prstGeom>
          <a:ln w="0">
            <a:noFill/>
          </a:ln>
        </p:spPr>
      </p:pic>
      <p:sp>
        <p:nvSpPr>
          <p:cNvPr id="103" name="Прямоугольник 1"/>
          <p:cNvSpPr/>
          <p:nvPr/>
        </p:nvSpPr>
        <p:spPr>
          <a:xfrm>
            <a:off x="6966720" y="2739960"/>
            <a:ext cx="3108240" cy="18018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1-бүйрек</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2-несепағар</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3- қуық</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4- зәр шығару өзегі</a:t>
            </a: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Прямоугольник 3"/>
          <p:cNvSpPr/>
          <p:nvPr/>
        </p:nvSpPr>
        <p:spPr>
          <a:xfrm>
            <a:off x="-6480" y="219240"/>
            <a:ext cx="10821960" cy="8380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1" lang="kk-KZ" sz="2400" strike="noStrike" u="none">
                <a:solidFill>
                  <a:srgbClr val="000000"/>
                </a:solidFill>
                <a:uFillTx/>
                <a:latin typeface="Times New Roman"/>
                <a:ea typeface="Times New Roman"/>
              </a:rPr>
              <a:t>2-тапсырма. Берілген зәр мүшелерін қызметімен  сәйкестендіріңіз</a:t>
            </a:r>
            <a:endParaRPr b="0" lang="ru-RU" sz="2400" strike="noStrike" u="none">
              <a:solidFill>
                <a:srgbClr val="000000"/>
              </a:solidFill>
              <a:uFillTx/>
              <a:latin typeface="Calibri"/>
            </a:endParaRPr>
          </a:p>
        </p:txBody>
      </p:sp>
      <p:pic>
        <p:nvPicPr>
          <p:cNvPr id="105" name="Рисунок 1" descr=""/>
          <p:cNvPicPr/>
          <p:nvPr/>
        </p:nvPicPr>
        <p:blipFill>
          <a:blip r:embed="rId1"/>
          <a:stretch/>
        </p:blipFill>
        <p:spPr>
          <a:xfrm>
            <a:off x="779400" y="6500880"/>
            <a:ext cx="11214000" cy="714240"/>
          </a:xfrm>
          <a:prstGeom prst="rect">
            <a:avLst/>
          </a:prstGeom>
          <a:ln w="0">
            <a:noFill/>
          </a:ln>
        </p:spPr>
      </p:pic>
      <p:sp>
        <p:nvSpPr>
          <p:cNvPr id="106" name="Прямоугольник 1"/>
          <p:cNvSpPr/>
          <p:nvPr/>
        </p:nvSpPr>
        <p:spPr>
          <a:xfrm>
            <a:off x="2332800" y="5815080"/>
            <a:ext cx="7433280" cy="39888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Дескриптор</a:t>
            </a:r>
            <a:r>
              <a:rPr b="0" lang="ru-RU" sz="2000" strike="noStrike" u="none">
                <a:solidFill>
                  <a:srgbClr val="000000"/>
                </a:solidFill>
                <a:uFillTx/>
                <a:latin typeface="Times New Roman"/>
                <a:ea typeface="Times New Roman"/>
              </a:rPr>
              <a:t>: Берілген зәр мүшелерін қызметімен сәйкестендіреді.</a:t>
            </a:r>
            <a:endParaRPr b="0" lang="ru-RU" sz="2000" strike="noStrike" u="none">
              <a:solidFill>
                <a:srgbClr val="000000"/>
              </a:solidFill>
              <a:uFillTx/>
              <a:latin typeface="Calibri"/>
            </a:endParaRPr>
          </a:p>
        </p:txBody>
      </p:sp>
      <p:graphicFrame>
        <p:nvGraphicFramePr>
          <p:cNvPr id="107" name=""/>
          <p:cNvGraphicFramePr/>
          <p:nvPr/>
        </p:nvGraphicFramePr>
        <p:xfrm>
          <a:off x="236520" y="1252440"/>
          <a:ext cx="11477520" cy="4560840"/>
        </p:xfrm>
        <a:graphic>
          <a:graphicData uri="http://schemas.openxmlformats.org/drawingml/2006/table">
            <a:tbl>
              <a:tblPr/>
              <a:tblGrid>
                <a:gridCol w="824040"/>
                <a:gridCol w="7950240"/>
                <a:gridCol w="2703240"/>
              </a:tblGrid>
              <a:tr h="51768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Қызметі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Мүшелер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732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1</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бүйректе түзілген зәр екі несепағар арқылы ... құйылады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a) бүйрек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768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2</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бүйректен бүйрек венасы арқылы төменгі қуыс ...  келеді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b) зәр шығару өзегі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768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3</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қуықта зәр ... арқылы шығарылғанша дейін сақталады.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c) венаға</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732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4</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бүйрекке қан ...  арқылы келеді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d) зәр</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768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5</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22222"/>
                          </a:solidFill>
                          <a:uFillTx/>
                          <a:latin typeface="Times New Roman"/>
                          <a:ea typeface="Times New Roman"/>
                        </a:rPr>
                        <a:t>Зат алмасудың соңғы өнімдері болатын ашық сары мөлдір сұйықтық</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trike="noStrike" u="none">
                          <a:solidFill>
                            <a:srgbClr val="000000"/>
                          </a:solidFill>
                          <a:uFillTx/>
                          <a:latin typeface="Times New Roman"/>
                          <a:ea typeface="Times New Roman"/>
                        </a:rPr>
                        <a:t>e</a:t>
                      </a:r>
                      <a:r>
                        <a:rPr b="0" lang="kk-KZ" sz="2000" strike="noStrike" u="none">
                          <a:solidFill>
                            <a:srgbClr val="000000"/>
                          </a:solidFill>
                          <a:uFillTx/>
                          <a:latin typeface="Times New Roman"/>
                          <a:ea typeface="Times New Roman"/>
                        </a:rPr>
                        <a:t>) қуыққа</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93816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6</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адамда құрсақ қуысының артқы жағында, бел аймағында орналасқан  жұп мүше</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trike="noStrike" u="none">
                          <a:solidFill>
                            <a:srgbClr val="000000"/>
                          </a:solidFill>
                          <a:uFillTx/>
                          <a:latin typeface="Times New Roman"/>
                          <a:ea typeface="Times New Roman"/>
                        </a:rPr>
                        <a:t>f)</a:t>
                      </a:r>
                      <a:r>
                        <a:rPr b="0" lang="kk-KZ" sz="2000" strike="noStrike" u="none">
                          <a:solidFill>
                            <a:srgbClr val="000000"/>
                          </a:solidFill>
                          <a:uFillTx/>
                          <a:latin typeface="Times New Roman"/>
                          <a:ea typeface="Times New Roman"/>
                        </a:rPr>
                        <a:t> сфинкстер</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1732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7</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қуықтан шығар жерде екі ... орналасқан</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trike="noStrike" u="none">
                          <a:solidFill>
                            <a:srgbClr val="000000"/>
                          </a:solidFill>
                          <a:uFillTx/>
                          <a:latin typeface="Times New Roman"/>
                          <a:ea typeface="Times New Roman"/>
                        </a:rPr>
                        <a:t>g</a:t>
                      </a:r>
                      <a:r>
                        <a:rPr b="0" lang="kk-KZ" sz="2000" strike="noStrike" u="none">
                          <a:solidFill>
                            <a:srgbClr val="000000"/>
                          </a:solidFill>
                          <a:uFillTx/>
                          <a:latin typeface="Times New Roman"/>
                          <a:ea typeface="Times New Roman"/>
                        </a:rPr>
                        <a:t>) бүйрек артериясы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Прямоугольник 3"/>
          <p:cNvSpPr/>
          <p:nvPr/>
        </p:nvSpPr>
        <p:spPr>
          <a:xfrm>
            <a:off x="-6480" y="219240"/>
            <a:ext cx="10821960" cy="8380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pic>
        <p:nvPicPr>
          <p:cNvPr id="109" name="Рисунок 1" descr=""/>
          <p:cNvPicPr/>
          <p:nvPr/>
        </p:nvPicPr>
        <p:blipFill>
          <a:blip r:embed="rId1"/>
          <a:stretch/>
        </p:blipFill>
        <p:spPr>
          <a:xfrm>
            <a:off x="779400" y="6500880"/>
            <a:ext cx="11214000" cy="714240"/>
          </a:xfrm>
          <a:prstGeom prst="rect">
            <a:avLst/>
          </a:prstGeom>
          <a:ln w="0">
            <a:noFill/>
          </a:ln>
        </p:spPr>
      </p:pic>
      <p:graphicFrame>
        <p:nvGraphicFramePr>
          <p:cNvPr id="110" name=""/>
          <p:cNvGraphicFramePr/>
          <p:nvPr/>
        </p:nvGraphicFramePr>
        <p:xfrm>
          <a:off x="779400" y="1308240"/>
          <a:ext cx="10812600" cy="4609800"/>
        </p:xfrm>
        <a:graphic>
          <a:graphicData uri="http://schemas.openxmlformats.org/drawingml/2006/table">
            <a:tbl>
              <a:tblPr/>
              <a:tblGrid>
                <a:gridCol w="776520"/>
                <a:gridCol w="7489800"/>
                <a:gridCol w="2546280"/>
              </a:tblGrid>
              <a:tr h="36972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Қызметі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Мүшелер </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4620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1</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бүйректе түзілген зәр екі несепағар арқылы ... құйылады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trike="noStrike" u="none">
                          <a:solidFill>
                            <a:srgbClr val="000000"/>
                          </a:solidFill>
                          <a:uFillTx/>
                          <a:latin typeface="Times New Roman"/>
                          <a:ea typeface="Times New Roman"/>
                        </a:rPr>
                        <a:t>e</a:t>
                      </a:r>
                      <a:r>
                        <a:rPr b="0" lang="kk-KZ" sz="2000" strike="noStrike" u="none">
                          <a:solidFill>
                            <a:srgbClr val="000000"/>
                          </a:solidFill>
                          <a:uFillTx/>
                          <a:latin typeface="Times New Roman"/>
                          <a:ea typeface="Times New Roman"/>
                        </a:rPr>
                        <a:t>) қуыққа</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3108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2</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бүйректен бүйрек венасы арқылы төменгі қуыс ...  келеді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trike="noStrike" u="none">
                          <a:solidFill>
                            <a:srgbClr val="000000"/>
                          </a:solidFill>
                          <a:uFillTx/>
                          <a:latin typeface="Calibri"/>
                          <a:ea typeface="Calibri"/>
                        </a:rPr>
                        <a:t>c) </a:t>
                      </a:r>
                      <a:r>
                        <a:rPr b="0" lang="ru-RU" sz="1800" strike="noStrike" u="none">
                          <a:solidFill>
                            <a:srgbClr val="000000"/>
                          </a:solidFill>
                          <a:uFillTx/>
                          <a:latin typeface="Calibri"/>
                          <a:ea typeface="Calibri"/>
                        </a:rPr>
                        <a:t>венаға</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7008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3</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қуықта зәр ... арқылы шығарылғанша дейін сақталады.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b) зәр шығару өзегі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6972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4</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бүйрекке қан ...  арқылы келеді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trike="noStrike" u="none">
                          <a:solidFill>
                            <a:srgbClr val="000000"/>
                          </a:solidFill>
                          <a:uFillTx/>
                          <a:latin typeface="Times New Roman"/>
                          <a:ea typeface="Times New Roman"/>
                        </a:rPr>
                        <a:t>g</a:t>
                      </a:r>
                      <a:r>
                        <a:rPr b="0" lang="kk-KZ" sz="2000" strike="noStrike" u="none">
                          <a:solidFill>
                            <a:srgbClr val="000000"/>
                          </a:solidFill>
                          <a:uFillTx/>
                          <a:latin typeface="Times New Roman"/>
                          <a:ea typeface="Times New Roman"/>
                        </a:rPr>
                        <a:t>) бүйрек артериясы</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4160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5</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22222"/>
                          </a:solidFill>
                          <a:uFillTx/>
                          <a:latin typeface="Times New Roman"/>
                          <a:ea typeface="Times New Roman"/>
                        </a:rPr>
                        <a:t>Зат алмасудың соңғы өнімдері болатын ашық сары мөлдір сұйықтық</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trike="noStrike" u="none">
                          <a:solidFill>
                            <a:srgbClr val="000000"/>
                          </a:solidFill>
                          <a:uFillTx/>
                          <a:latin typeface="Calibri"/>
                          <a:ea typeface="Calibri"/>
                        </a:rPr>
                        <a:t>d) </a:t>
                      </a:r>
                      <a:r>
                        <a:rPr b="0" lang="ru-RU" sz="1800" strike="noStrike" u="none">
                          <a:solidFill>
                            <a:srgbClr val="000000"/>
                          </a:solidFill>
                          <a:uFillTx/>
                          <a:latin typeface="Calibri"/>
                          <a:ea typeface="Calibri"/>
                        </a:rPr>
                        <a:t>зәр</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4124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6</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адамда құрсақ қуысының артқы жағында, бел аймағында орналасқан  жұп мүше</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marL="457200" indent="-457200">
                        <a:lnSpc>
                          <a:spcPct val="115000"/>
                        </a:lnSpc>
                        <a:buClr>
                          <a:srgbClr val="000000"/>
                        </a:buClr>
                        <a:buFont typeface="Times New Roman"/>
                        <a:buAutoNum type="alphaLcParen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бүйрек </a:t>
                      </a:r>
                      <a:endParaRPr b="0" lang="ru-RU" sz="2000" strike="noStrike" u="none">
                        <a:solidFill>
                          <a:srgbClr val="000000"/>
                        </a:solidFill>
                        <a:uFillTx/>
                        <a:latin typeface="Calibri"/>
                      </a:endParaRPr>
                    </a:p>
                    <a:p>
                      <a:pPr marL="457200" indent="-457200">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40160">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7</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қуықтан шығар жерде екі ... орналасқан</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trike="noStrike" u="none">
                          <a:solidFill>
                            <a:srgbClr val="000000"/>
                          </a:solidFill>
                          <a:uFillTx/>
                          <a:latin typeface="Calibri"/>
                          <a:ea typeface="Calibri"/>
                        </a:rPr>
                        <a:t>f) </a:t>
                      </a:r>
                      <a:r>
                        <a:rPr b="0" lang="ru-RU" sz="1800" strike="noStrike" u="none">
                          <a:solidFill>
                            <a:srgbClr val="000000"/>
                          </a:solidFill>
                          <a:uFillTx/>
                          <a:latin typeface="Calibri"/>
                          <a:ea typeface="Calibri"/>
                        </a:rPr>
                        <a:t>сфинкстер</a:t>
                      </a:r>
                      <a:endParaRPr b="0" lang="ru-RU" sz="18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 name=""/>
          <p:cNvSpPr txBox="1"/>
          <p:nvPr/>
        </p:nvSpPr>
        <p:spPr>
          <a:xfrm>
            <a:off x="875880" y="2114640"/>
            <a:ext cx="10566360" cy="4062240"/>
          </a:xfrm>
          <a:prstGeom prst="rect">
            <a:avLst/>
          </a:prstGeom>
          <a:noFill/>
          <a:ln w="0">
            <a:noFill/>
          </a:ln>
        </p:spPr>
        <p:txBody>
          <a:bodyPr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4472c4"/>
                </a:solidFill>
                <a:uFillTx/>
                <a:latin typeface="Times New Roman"/>
                <a:ea typeface="Times New Roman"/>
              </a:rPr>
              <a:t>Бағалау критерийлері:</a:t>
            </a:r>
            <a:r>
              <a:rPr b="1" lang="kk-KZ" sz="2400" strike="noStrike" u="none">
                <a:solidFill>
                  <a:srgbClr val="4472c4"/>
                </a:solidFill>
                <a:uFillTx/>
                <a:latin typeface="Times New Roman"/>
                <a:ea typeface="Times New Roman"/>
              </a:rPr>
              <a:t> </a:t>
            </a:r>
            <a:endParaRPr b="0" lang="ru-RU" sz="2400" strike="noStrike" u="none">
              <a:solidFill>
                <a:srgbClr val="000000"/>
              </a:solidFill>
              <a:uFillTx/>
              <a:latin typeface="Calibri"/>
            </a:endParaRPr>
          </a:p>
          <a:p>
            <a:pPr>
              <a:lnSpc>
                <a:spcPct val="100000"/>
              </a:lnSpc>
              <a:spcBef>
                <a:spcPts val="601"/>
              </a:spcBef>
              <a:buClr>
                <a:srgbClr val="4472c4"/>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4472c4"/>
                </a:solidFill>
                <a:uFillTx/>
                <a:latin typeface="Times New Roman"/>
                <a:ea typeface="Times New Roman"/>
              </a:rPr>
              <a:t> </a:t>
            </a:r>
            <a:r>
              <a:rPr b="0" lang="kk-KZ" sz="2400" strike="noStrike" u="none">
                <a:solidFill>
                  <a:srgbClr val="4472c4"/>
                </a:solidFill>
                <a:uFillTx/>
                <a:latin typeface="Times New Roman"/>
                <a:ea typeface="Times New Roman"/>
              </a:rPr>
              <a:t>адамның зәр шығару жүйесі мүшелерінің құрылысын біледі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7" name="Прямоугольник 3"/>
          <p:cNvSpPr/>
          <p:nvPr/>
        </p:nvSpPr>
        <p:spPr>
          <a:xfrm>
            <a:off x="0" y="152280"/>
            <a:ext cx="12192120" cy="76860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Оқу мақсаты:</a:t>
            </a:r>
            <a:endParaRPr b="0" lang="ru-RU" sz="28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ct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2400" strike="noStrike" u="none">
                <a:solidFill>
                  <a:srgbClr val="4472c4"/>
                </a:solidFill>
                <a:uFillTx/>
                <a:latin typeface="Times New Roman"/>
                <a:ea typeface="Times New Roman"/>
              </a:rPr>
              <a:t>         </a:t>
            </a:r>
            <a:r>
              <a:rPr b="1" lang="ru-RU" sz="2400" strike="noStrike" u="none">
                <a:solidFill>
                  <a:srgbClr val="4472c4"/>
                </a:solidFill>
                <a:uFillTx/>
                <a:latin typeface="Times New Roman"/>
                <a:ea typeface="Times New Roman"/>
              </a:rPr>
              <a:t>8.1.5.1 адамның зәр шығару жүйесі мүшелерінің құрылысы мен қызметін сипаттау </a:t>
            </a:r>
            <a:endParaRPr b="0" lang="ru-RU" sz="2400" strike="noStrike" u="none">
              <a:solidFill>
                <a:srgbClr val="000000"/>
              </a:solidFill>
              <a:uFillTx/>
              <a:latin typeface="Calibri"/>
            </a:endParaRPr>
          </a:p>
        </p:txBody>
      </p:sp>
      <p:pic>
        <p:nvPicPr>
          <p:cNvPr id="18" name="Рисунок 1" descr=""/>
          <p:cNvPicPr/>
          <p:nvPr/>
        </p:nvPicPr>
        <p:blipFill>
          <a:blip r:embed="rId1"/>
          <a:stretch/>
        </p:blipFill>
        <p:spPr>
          <a:xfrm>
            <a:off x="316080" y="5979960"/>
            <a:ext cx="11559960" cy="7146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 name="Прямоугольник 1"/>
          <p:cNvSpPr/>
          <p:nvPr/>
        </p:nvSpPr>
        <p:spPr>
          <a:xfrm>
            <a:off x="0" y="0"/>
            <a:ext cx="12192120" cy="628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0" name="Прямоугольник 3"/>
          <p:cNvSpPr/>
          <p:nvPr/>
        </p:nvSpPr>
        <p:spPr>
          <a:xfrm>
            <a:off x="1442880" y="1003320"/>
            <a:ext cx="9661680" cy="36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21" name="Picture 5" descr=""/>
          <p:cNvPicPr/>
          <p:nvPr/>
        </p:nvPicPr>
        <p:blipFill>
          <a:blip r:embed="rId1"/>
          <a:stretch/>
        </p:blipFill>
        <p:spPr>
          <a:xfrm>
            <a:off x="1098720" y="6283440"/>
            <a:ext cx="9308880" cy="109440"/>
          </a:xfrm>
          <a:prstGeom prst="rect">
            <a:avLst/>
          </a:prstGeom>
          <a:ln w="0">
            <a:noFill/>
          </a:ln>
        </p:spPr>
      </p:pic>
      <p:pic>
        <p:nvPicPr>
          <p:cNvPr id="22" name="Picture 7" descr=""/>
          <p:cNvPicPr/>
          <p:nvPr/>
        </p:nvPicPr>
        <p:blipFill>
          <a:blip r:embed="rId2"/>
          <a:stretch/>
        </p:blipFill>
        <p:spPr>
          <a:xfrm>
            <a:off x="1098720" y="6432480"/>
            <a:ext cx="9308880" cy="115920"/>
          </a:xfrm>
          <a:prstGeom prst="rect">
            <a:avLst/>
          </a:prstGeom>
          <a:ln w="0">
            <a:noFill/>
          </a:ln>
        </p:spPr>
      </p:pic>
      <p:sp>
        <p:nvSpPr>
          <p:cNvPr id="23" name="Прямоугольник 8"/>
          <p:cNvSpPr/>
          <p:nvPr/>
        </p:nvSpPr>
        <p:spPr>
          <a:xfrm>
            <a:off x="8191440" y="3346560"/>
            <a:ext cx="184320" cy="5238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4" name="Прямоугольник 9"/>
          <p:cNvSpPr/>
          <p:nvPr/>
        </p:nvSpPr>
        <p:spPr>
          <a:xfrm>
            <a:off x="5324400" y="3166920"/>
            <a:ext cx="184320" cy="5241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5" name="Прямоугольник 2"/>
          <p:cNvSpPr/>
          <p:nvPr/>
        </p:nvSpPr>
        <p:spPr>
          <a:xfrm>
            <a:off x="1442880" y="1658880"/>
            <a:ext cx="9325080" cy="2228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Бөліп шығару-</a:t>
            </a:r>
            <a:r>
              <a:rPr b="0" lang="kk-KZ" sz="2800" strike="noStrike" u="none">
                <a:solidFill>
                  <a:srgbClr val="000000"/>
                </a:solidFill>
                <a:uFillTx/>
                <a:latin typeface="Times New Roman"/>
                <a:ea typeface="Times New Roman"/>
              </a:rPr>
              <a:t> адамның ағзасында, қанда болатын зат алмасу процесі кезінде бөліп шыққан сұйық күйдегі соңғы қалдық заттарды сыртқа бөліп шығарып, ағзадағы су мен тұздың балансын (қалыпты жағдайда болуын)  қадағалайтын жүйе.</a:t>
            </a: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 name="Прямоугольник 1"/>
          <p:cNvSpPr/>
          <p:nvPr/>
        </p:nvSpPr>
        <p:spPr>
          <a:xfrm>
            <a:off x="0" y="0"/>
            <a:ext cx="12192120" cy="628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7" name="Прямоугольник 3"/>
          <p:cNvSpPr/>
          <p:nvPr/>
        </p:nvSpPr>
        <p:spPr>
          <a:xfrm>
            <a:off x="1442880" y="1003320"/>
            <a:ext cx="9661680" cy="36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28" name="Picture 5" descr=""/>
          <p:cNvPicPr/>
          <p:nvPr/>
        </p:nvPicPr>
        <p:blipFill>
          <a:blip r:embed="rId1"/>
          <a:stretch/>
        </p:blipFill>
        <p:spPr>
          <a:xfrm>
            <a:off x="1098720" y="6283440"/>
            <a:ext cx="9308880" cy="109440"/>
          </a:xfrm>
          <a:prstGeom prst="rect">
            <a:avLst/>
          </a:prstGeom>
          <a:ln w="0">
            <a:noFill/>
          </a:ln>
        </p:spPr>
      </p:pic>
      <p:pic>
        <p:nvPicPr>
          <p:cNvPr id="29" name="Picture 7" descr=""/>
          <p:cNvPicPr/>
          <p:nvPr/>
        </p:nvPicPr>
        <p:blipFill>
          <a:blip r:embed="rId2"/>
          <a:stretch/>
        </p:blipFill>
        <p:spPr>
          <a:xfrm>
            <a:off x="1098720" y="6432480"/>
            <a:ext cx="9308880" cy="115920"/>
          </a:xfrm>
          <a:prstGeom prst="rect">
            <a:avLst/>
          </a:prstGeom>
          <a:ln w="0">
            <a:noFill/>
          </a:ln>
        </p:spPr>
      </p:pic>
      <p:sp>
        <p:nvSpPr>
          <p:cNvPr id="30" name="Прямоугольник 8"/>
          <p:cNvSpPr/>
          <p:nvPr/>
        </p:nvSpPr>
        <p:spPr>
          <a:xfrm>
            <a:off x="8191440" y="3346560"/>
            <a:ext cx="184320" cy="5238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1" name="Прямоугольник 9"/>
          <p:cNvSpPr/>
          <p:nvPr/>
        </p:nvSpPr>
        <p:spPr>
          <a:xfrm>
            <a:off x="5324400" y="3166920"/>
            <a:ext cx="184320" cy="5241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2" name="Rectangle 2"/>
          <p:cNvSpPr/>
          <p:nvPr/>
        </p:nvSpPr>
        <p:spPr>
          <a:xfrm>
            <a:off x="833400" y="39600"/>
            <a:ext cx="10877760" cy="549360"/>
          </a:xfrm>
          <a:prstGeom prst="rect">
            <a:avLst/>
          </a:prstGeom>
          <a:noFill/>
          <a:ln w="0">
            <a:noFill/>
          </a:ln>
        </p:spPr>
        <p:style>
          <a:lnRef idx="0"/>
          <a:fillRef idx="0"/>
          <a:effectRef idx="0"/>
          <a:fontRef idx="minor"/>
        </p:style>
        <p:txBody>
          <a:bodyPr lIns="90000" rIns="90000" tIns="46800" bIns="46800" anchor="t">
            <a:noAutofit/>
          </a:bodyPr>
          <a:p>
            <a:pPr algn="ctr">
              <a:lnSpc>
                <a:spcPct val="93000"/>
              </a:lnSpc>
              <a:tabLst>
                <a:tab algn="l" pos="0"/>
                <a:tab algn="l" pos="406440"/>
                <a:tab algn="l" pos="812880"/>
                <a:tab algn="l" pos="1219320"/>
                <a:tab algn="l" pos="1625760"/>
                <a:tab algn="l" pos="2031840"/>
                <a:tab algn="l" pos="2438280"/>
                <a:tab algn="l" pos="2844720"/>
                <a:tab algn="l" pos="3251160"/>
                <a:tab algn="l" pos="3657600"/>
                <a:tab algn="l" pos="4064040"/>
                <a:tab algn="l" pos="4470480"/>
                <a:tab algn="l" pos="4876920"/>
                <a:tab algn="l" pos="5283360"/>
                <a:tab algn="l" pos="5689440"/>
                <a:tab algn="l" pos="6095880"/>
                <a:tab algn="l" pos="6502320"/>
                <a:tab algn="l" pos="6908760"/>
                <a:tab algn="l" pos="7315200"/>
                <a:tab algn="l" pos="7721640"/>
                <a:tab algn="l" pos="8128080"/>
              </a:tabLst>
            </a:pPr>
            <a:r>
              <a:rPr b="1" lang="kk-KZ" sz="4000" strike="noStrike" u="none">
                <a:solidFill>
                  <a:srgbClr val="000000"/>
                </a:solidFill>
                <a:uFillTx/>
                <a:latin typeface="Times New Roman"/>
                <a:ea typeface="Times New Roman"/>
              </a:rPr>
              <a:t>Зәршығару жүйесі</a:t>
            </a:r>
            <a:endParaRPr b="0" lang="ru-RU" sz="4000" strike="noStrike" u="none">
              <a:solidFill>
                <a:srgbClr val="000000"/>
              </a:solidFill>
              <a:uFillTx/>
              <a:latin typeface="Calibri"/>
            </a:endParaRPr>
          </a:p>
        </p:txBody>
      </p:sp>
      <p:pic>
        <p:nvPicPr>
          <p:cNvPr id="33" name="Рисунок 4" descr="Без имени-1.png"/>
          <p:cNvPicPr/>
          <p:nvPr/>
        </p:nvPicPr>
        <p:blipFill>
          <a:blip r:embed="rId3"/>
          <a:stretch/>
        </p:blipFill>
        <p:spPr>
          <a:xfrm>
            <a:off x="3619440" y="1071720"/>
            <a:ext cx="4757760" cy="4733640"/>
          </a:xfrm>
          <a:prstGeom prst="rect">
            <a:avLst/>
          </a:prstGeom>
          <a:ln w="0">
            <a:noFill/>
          </a:ln>
        </p:spPr>
      </p:pic>
      <p:sp>
        <p:nvSpPr>
          <p:cNvPr id="34" name="Скругленный прямоугольник 22"/>
          <p:cNvSpPr/>
          <p:nvPr/>
        </p:nvSpPr>
        <p:spPr>
          <a:xfrm>
            <a:off x="8383680" y="2827440"/>
            <a:ext cx="3429000" cy="571320"/>
          </a:xfrm>
          <a:prstGeom prst="roundRect">
            <a:avLst>
              <a:gd name="adj" fmla="val 16667"/>
            </a:avLst>
          </a:prstGeom>
          <a:gradFill rotWithShape="0">
            <a:gsLst>
              <a:gs pos="0">
                <a:srgbClr val="71a6db"/>
              </a:gs>
              <a:gs pos="100000">
                <a:srgbClr val="438ac9"/>
              </a:gs>
            </a:gsLst>
            <a:lin ang="5400000"/>
          </a:gradFill>
          <a:ln w="0">
            <a:noFill/>
          </a:ln>
          <a:effectLst>
            <a:outerShdw dist="19080" dir="5400000" blurRad="0" rotWithShape="0">
              <a:srgbClr val="000000">
                <a:alpha val="63000"/>
              </a:srgbClr>
            </a:outerShdw>
          </a:effectLst>
        </p:spPr>
        <p:style>
          <a:lnRef idx="0"/>
          <a:fillRef idx="0"/>
          <a:effectRef idx="0"/>
          <a:fontRef idx="minor"/>
        </p:style>
        <p:txBody>
          <a:bodyPr lIns="90000" rIns="90000" tIns="46800" bIns="46800" anchor="t">
            <a:noAutofit/>
          </a:bodyPr>
          <a:p>
            <a:pPr algn="ctr">
              <a:lnSpc>
                <a:spcPct val="93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000000"/>
                </a:solidFill>
                <a:uFillTx/>
                <a:latin typeface="Times New Roman"/>
                <a:ea typeface="Times New Roman"/>
              </a:rPr>
              <a:t>несепағар</a:t>
            </a:r>
            <a:endParaRPr b="0" lang="ru-RU" sz="2800" strike="noStrike" u="none">
              <a:solidFill>
                <a:srgbClr val="000000"/>
              </a:solidFill>
              <a:uFillTx/>
              <a:latin typeface="Calibri"/>
            </a:endParaRPr>
          </a:p>
        </p:txBody>
      </p:sp>
      <p:sp>
        <p:nvSpPr>
          <p:cNvPr id="35" name="Скругленный прямоугольник 20"/>
          <p:cNvSpPr/>
          <p:nvPr/>
        </p:nvSpPr>
        <p:spPr>
          <a:xfrm>
            <a:off x="8370720" y="3914640"/>
            <a:ext cx="3429000" cy="571680"/>
          </a:xfrm>
          <a:prstGeom prst="roundRect">
            <a:avLst>
              <a:gd name="adj" fmla="val 16667"/>
            </a:avLst>
          </a:prstGeom>
          <a:gradFill rotWithShape="0">
            <a:gsLst>
              <a:gs pos="0">
                <a:srgbClr val="71a6db"/>
              </a:gs>
              <a:gs pos="100000">
                <a:srgbClr val="438ac9"/>
              </a:gs>
            </a:gsLst>
            <a:lin ang="5400000"/>
          </a:gradFill>
          <a:ln w="0">
            <a:noFill/>
          </a:ln>
          <a:effectLst>
            <a:outerShdw dist="19080" dir="5400000" blurRad="0" rotWithShape="0">
              <a:srgbClr val="000000">
                <a:alpha val="63000"/>
              </a:srgbClr>
            </a:outerShdw>
          </a:effectLst>
        </p:spPr>
        <p:style>
          <a:lnRef idx="0"/>
          <a:fillRef idx="0"/>
          <a:effectRef idx="0"/>
          <a:fontRef idx="minor"/>
        </p:style>
        <p:txBody>
          <a:bodyPr lIns="90000" rIns="90000" tIns="46800" bIns="46800" anchor="t">
            <a:noAutofit/>
          </a:bodyPr>
          <a:p>
            <a:pPr algn="ctr">
              <a:lnSpc>
                <a:spcPct val="93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000000"/>
                </a:solidFill>
                <a:uFillTx/>
                <a:latin typeface="Times New Roman"/>
                <a:ea typeface="Times New Roman"/>
              </a:rPr>
              <a:t>қуық</a:t>
            </a:r>
            <a:endParaRPr b="0" lang="ru-RU" sz="2800" strike="noStrike" u="none">
              <a:solidFill>
                <a:srgbClr val="000000"/>
              </a:solidFill>
              <a:uFillTx/>
              <a:latin typeface="Calibri"/>
            </a:endParaRPr>
          </a:p>
        </p:txBody>
      </p:sp>
      <p:sp>
        <p:nvSpPr>
          <p:cNvPr id="36" name="Скругленный прямоугольник 21"/>
          <p:cNvSpPr/>
          <p:nvPr/>
        </p:nvSpPr>
        <p:spPr>
          <a:xfrm>
            <a:off x="8381880" y="4643280"/>
            <a:ext cx="3429000" cy="784440"/>
          </a:xfrm>
          <a:prstGeom prst="roundRect">
            <a:avLst>
              <a:gd name="adj" fmla="val 16667"/>
            </a:avLst>
          </a:prstGeom>
          <a:gradFill rotWithShape="0">
            <a:gsLst>
              <a:gs pos="0">
                <a:srgbClr val="71a6db"/>
              </a:gs>
              <a:gs pos="100000">
                <a:srgbClr val="438ac9"/>
              </a:gs>
            </a:gsLst>
            <a:lin ang="5400000"/>
          </a:gradFill>
          <a:ln w="0">
            <a:noFill/>
          </a:ln>
          <a:effectLst>
            <a:outerShdw dist="19080" dir="5400000" blurRad="0" rotWithShape="0">
              <a:srgbClr val="000000">
                <a:alpha val="63000"/>
              </a:srgbClr>
            </a:outerShdw>
          </a:effectLst>
        </p:spPr>
        <p:style>
          <a:lnRef idx="0"/>
          <a:fillRef idx="0"/>
          <a:effectRef idx="0"/>
          <a:fontRef idx="minor"/>
        </p:style>
        <p:txBody>
          <a:bodyPr lIns="90000" rIns="90000" tIns="46800" bIns="46800" anchor="t">
            <a:noAutofit/>
          </a:bodyPr>
          <a:p>
            <a:pPr algn="ctr">
              <a:lnSpc>
                <a:spcPct val="93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000000"/>
                </a:solidFill>
                <a:uFillTx/>
                <a:latin typeface="Times New Roman"/>
                <a:ea typeface="Times New Roman"/>
              </a:rPr>
              <a:t>зәр шығару өзегі</a:t>
            </a:r>
            <a:endParaRPr b="0" lang="ru-RU" sz="2800" strike="noStrike" u="none">
              <a:solidFill>
                <a:srgbClr val="000000"/>
              </a:solidFill>
              <a:uFillTx/>
              <a:latin typeface="Calibri"/>
            </a:endParaRPr>
          </a:p>
        </p:txBody>
      </p:sp>
      <p:cxnSp>
        <p:nvCxnSpPr>
          <p:cNvPr id="37" name="Прямая со стрелкой 19"/>
          <p:cNvCxnSpPr/>
          <p:nvPr/>
        </p:nvCxnSpPr>
        <p:spPr>
          <a:xfrm flipV="1">
            <a:off x="3809880" y="2498400"/>
            <a:ext cx="2953440" cy="1178640"/>
          </a:xfrm>
          <a:prstGeom prst="straightConnector1">
            <a:avLst/>
          </a:prstGeom>
          <a:ln w="28440">
            <a:solidFill>
              <a:srgbClr val="000000"/>
            </a:solidFill>
            <a:miter/>
            <a:tailEnd len="med" type="arrow" w="med"/>
          </a:ln>
        </p:spPr>
      </p:cxnSp>
      <p:cxnSp>
        <p:nvCxnSpPr>
          <p:cNvPr id="38" name="Прямая со стрелкой 17"/>
          <p:cNvCxnSpPr/>
          <p:nvPr/>
        </p:nvCxnSpPr>
        <p:spPr>
          <a:xfrm flipV="1">
            <a:off x="3809880" y="2998080"/>
            <a:ext cx="953280" cy="678600"/>
          </a:xfrm>
          <a:prstGeom prst="straightConnector1">
            <a:avLst/>
          </a:prstGeom>
          <a:ln w="28440">
            <a:solidFill>
              <a:srgbClr val="000000"/>
            </a:solidFill>
            <a:miter/>
            <a:tailEnd len="med" type="arrow" w="med"/>
          </a:ln>
        </p:spPr>
      </p:cxnSp>
      <p:sp>
        <p:nvSpPr>
          <p:cNvPr id="39" name="Скругленный прямоугольник 3"/>
          <p:cNvSpPr/>
          <p:nvPr/>
        </p:nvSpPr>
        <p:spPr>
          <a:xfrm>
            <a:off x="833400" y="3166920"/>
            <a:ext cx="2976480" cy="914400"/>
          </a:xfrm>
          <a:prstGeom prst="roundRect">
            <a:avLst>
              <a:gd name="adj" fmla="val 16667"/>
            </a:avLst>
          </a:prstGeom>
          <a:gradFill rotWithShape="0">
            <a:gsLst>
              <a:gs pos="0">
                <a:srgbClr val="71a6db"/>
              </a:gs>
              <a:gs pos="100000">
                <a:srgbClr val="438ac9"/>
              </a:gs>
            </a:gsLst>
            <a:lin ang="5400000"/>
          </a:gradFill>
          <a:ln w="0">
            <a:noFill/>
          </a:ln>
          <a:effectLst>
            <a:outerShdw dist="19080" dir="5400000" blurRad="0" rotWithShape="0">
              <a:srgbClr val="000000">
                <a:alpha val="63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бүйректер</a:t>
            </a:r>
            <a:endParaRPr b="0" lang="ru-RU" sz="2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Прямоугольник 6"/>
          <p:cNvSpPr/>
          <p:nvPr/>
        </p:nvSpPr>
        <p:spPr>
          <a:xfrm>
            <a:off x="0" y="1440"/>
            <a:ext cx="12192120" cy="66060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41" name="Рисунок 5" descr=""/>
          <p:cNvPicPr/>
          <p:nvPr/>
        </p:nvPicPr>
        <p:blipFill>
          <a:blip r:embed="rId1"/>
          <a:stretch/>
        </p:blipFill>
        <p:spPr>
          <a:xfrm>
            <a:off x="316080" y="6599160"/>
            <a:ext cx="11559960" cy="712800"/>
          </a:xfrm>
          <a:prstGeom prst="rect">
            <a:avLst/>
          </a:prstGeom>
          <a:ln w="0">
            <a:noFill/>
          </a:ln>
        </p:spPr>
      </p:pic>
      <p:sp>
        <p:nvSpPr>
          <p:cNvPr id="42" name="Text Box 6"/>
          <p:cNvSpPr/>
          <p:nvPr/>
        </p:nvSpPr>
        <p:spPr>
          <a:xfrm>
            <a:off x="2135160" y="722160"/>
            <a:ext cx="7620120" cy="581760"/>
          </a:xfrm>
          <a:prstGeom prst="rect">
            <a:avLst/>
          </a:prstGeom>
          <a:noFill/>
          <a:ln w="28440">
            <a:solidFill>
              <a:srgbClr val="a50021"/>
            </a:solidFill>
            <a:miter/>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cc"/>
                </a:solidFill>
                <a:uFillTx/>
                <a:latin typeface="Times New Roman"/>
                <a:ea typeface="Times New Roman"/>
              </a:rPr>
              <a:t>ЗӘР ШЫҒАРУ ЖҮЙЕСІ</a:t>
            </a:r>
            <a:endParaRPr b="0" lang="ru-RU" sz="3200" strike="noStrike" u="none">
              <a:solidFill>
                <a:srgbClr val="000000"/>
              </a:solidFill>
              <a:uFillTx/>
              <a:latin typeface="Calibri"/>
            </a:endParaRPr>
          </a:p>
        </p:txBody>
      </p:sp>
      <p:sp>
        <p:nvSpPr>
          <p:cNvPr id="43" name="Text Box 7"/>
          <p:cNvSpPr/>
          <p:nvPr/>
        </p:nvSpPr>
        <p:spPr>
          <a:xfrm>
            <a:off x="1432800" y="2590920"/>
            <a:ext cx="2518920" cy="459720"/>
          </a:xfrm>
          <a:prstGeom prst="rect">
            <a:avLst/>
          </a:prstGeom>
          <a:noFill/>
          <a:ln w="28440">
            <a:solidFill>
              <a:srgbClr val="a50021"/>
            </a:solidFill>
            <a:miter/>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cc"/>
                </a:solidFill>
                <a:uFillTx/>
                <a:latin typeface="Times New Roman"/>
                <a:ea typeface="Times New Roman"/>
              </a:rPr>
              <a:t>Зәр  түзуші  мүше</a:t>
            </a:r>
            <a:endParaRPr b="0" lang="ru-RU" sz="2400" strike="noStrike" u="none">
              <a:solidFill>
                <a:srgbClr val="000000"/>
              </a:solidFill>
              <a:uFillTx/>
              <a:latin typeface="Calibri"/>
            </a:endParaRPr>
          </a:p>
        </p:txBody>
      </p:sp>
      <p:sp>
        <p:nvSpPr>
          <p:cNvPr id="44" name="Text Box 9"/>
          <p:cNvSpPr/>
          <p:nvPr/>
        </p:nvSpPr>
        <p:spPr>
          <a:xfrm>
            <a:off x="1965240" y="3581280"/>
            <a:ext cx="1095480" cy="459720"/>
          </a:xfrm>
          <a:prstGeom prst="rect">
            <a:avLst/>
          </a:prstGeom>
          <a:noFill/>
          <a:ln w="28440">
            <a:solidFill>
              <a:srgbClr val="a50021"/>
            </a:solidFill>
            <a:miter/>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400" strike="noStrike" u="none">
                <a:solidFill>
                  <a:srgbClr val="0000cc"/>
                </a:solidFill>
                <a:uFillTx/>
                <a:latin typeface="Times New Roman"/>
                <a:ea typeface="Times New Roman"/>
              </a:rPr>
              <a:t>Бүйрек</a:t>
            </a:r>
            <a:endParaRPr b="0" lang="ru-RU" sz="2400" strike="noStrike" u="none">
              <a:solidFill>
                <a:srgbClr val="000000"/>
              </a:solidFill>
              <a:uFillTx/>
              <a:latin typeface="Calibri"/>
            </a:endParaRPr>
          </a:p>
        </p:txBody>
      </p:sp>
      <p:sp>
        <p:nvSpPr>
          <p:cNvPr id="45" name="Text Box 8"/>
          <p:cNvSpPr/>
          <p:nvPr/>
        </p:nvSpPr>
        <p:spPr>
          <a:xfrm>
            <a:off x="6719400" y="2590920"/>
            <a:ext cx="2932920" cy="459720"/>
          </a:xfrm>
          <a:prstGeom prst="rect">
            <a:avLst/>
          </a:prstGeom>
          <a:noFill/>
          <a:ln w="28440">
            <a:solidFill>
              <a:srgbClr val="a50021"/>
            </a:solidFill>
            <a:miter/>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cc"/>
                </a:solidFill>
                <a:uFillTx/>
                <a:latin typeface="Times New Roman"/>
                <a:ea typeface="Times New Roman"/>
              </a:rPr>
              <a:t>Зәр шығарушы мүше</a:t>
            </a:r>
            <a:endParaRPr b="0" lang="ru-RU" sz="2400" strike="noStrike" u="none">
              <a:solidFill>
                <a:srgbClr val="000000"/>
              </a:solidFill>
              <a:uFillTx/>
              <a:latin typeface="Calibri"/>
            </a:endParaRPr>
          </a:p>
        </p:txBody>
      </p:sp>
      <p:sp>
        <p:nvSpPr>
          <p:cNvPr id="46" name="Text Box 10"/>
          <p:cNvSpPr/>
          <p:nvPr/>
        </p:nvSpPr>
        <p:spPr>
          <a:xfrm>
            <a:off x="8234280" y="3505320"/>
            <a:ext cx="1535040" cy="459720"/>
          </a:xfrm>
          <a:prstGeom prst="rect">
            <a:avLst/>
          </a:prstGeom>
          <a:noFill/>
          <a:ln w="28440">
            <a:solidFill>
              <a:srgbClr val="a50021"/>
            </a:solidFill>
            <a:miter/>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400" strike="noStrike" u="none">
                <a:solidFill>
                  <a:srgbClr val="0000cc"/>
                </a:solidFill>
                <a:uFillTx/>
                <a:latin typeface="Times New Roman"/>
                <a:ea typeface="Times New Roman"/>
              </a:rPr>
              <a:t>Несепағар</a:t>
            </a:r>
            <a:endParaRPr b="0" lang="ru-RU" sz="2400" strike="noStrike" u="none">
              <a:solidFill>
                <a:srgbClr val="000000"/>
              </a:solidFill>
              <a:uFillTx/>
              <a:latin typeface="Calibri"/>
            </a:endParaRPr>
          </a:p>
        </p:txBody>
      </p:sp>
      <p:sp>
        <p:nvSpPr>
          <p:cNvPr id="47" name="Text Box 11"/>
          <p:cNvSpPr/>
          <p:nvPr/>
        </p:nvSpPr>
        <p:spPr>
          <a:xfrm>
            <a:off x="8438760" y="4419720"/>
            <a:ext cx="867240" cy="459720"/>
          </a:xfrm>
          <a:prstGeom prst="rect">
            <a:avLst/>
          </a:prstGeom>
          <a:noFill/>
          <a:ln w="28440">
            <a:solidFill>
              <a:srgbClr val="a50021"/>
            </a:solidFill>
            <a:miter/>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400" strike="noStrike" u="none">
                <a:solidFill>
                  <a:srgbClr val="0000cc"/>
                </a:solidFill>
                <a:uFillTx/>
                <a:latin typeface="Times New Roman"/>
                <a:ea typeface="Times New Roman"/>
              </a:rPr>
              <a:t>Қуық</a:t>
            </a:r>
            <a:endParaRPr b="0" lang="ru-RU" sz="2400" strike="noStrike" u="none">
              <a:solidFill>
                <a:srgbClr val="000000"/>
              </a:solidFill>
              <a:uFillTx/>
              <a:latin typeface="Calibri"/>
            </a:endParaRPr>
          </a:p>
        </p:txBody>
      </p:sp>
      <p:sp>
        <p:nvSpPr>
          <p:cNvPr id="48" name="Text Box 12"/>
          <p:cNvSpPr/>
          <p:nvPr/>
        </p:nvSpPr>
        <p:spPr>
          <a:xfrm>
            <a:off x="7308720" y="5410080"/>
            <a:ext cx="3765600" cy="459720"/>
          </a:xfrm>
          <a:prstGeom prst="rect">
            <a:avLst/>
          </a:prstGeom>
          <a:noFill/>
          <a:ln w="28440">
            <a:solidFill>
              <a:srgbClr val="a50021"/>
            </a:solidFill>
            <a:miter/>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400" strike="noStrike" u="none">
                <a:solidFill>
                  <a:srgbClr val="0000cc"/>
                </a:solidFill>
                <a:uFillTx/>
                <a:latin typeface="Times New Roman"/>
                <a:ea typeface="Times New Roman"/>
              </a:rPr>
              <a:t>Зәр шығару өзегі</a:t>
            </a:r>
            <a:endParaRPr b="0" lang="ru-RU" sz="2400" strike="noStrike" u="none">
              <a:solidFill>
                <a:srgbClr val="000000"/>
              </a:solidFill>
              <a:uFillTx/>
              <a:latin typeface="Calibri"/>
            </a:endParaRPr>
          </a:p>
        </p:txBody>
      </p:sp>
      <p:sp>
        <p:nvSpPr>
          <p:cNvPr id="49" name="Line 14"/>
          <p:cNvSpPr/>
          <p:nvPr/>
        </p:nvSpPr>
        <p:spPr>
          <a:xfrm flipH="1">
            <a:off x="3860280" y="1330200"/>
            <a:ext cx="1057320" cy="727200"/>
          </a:xfrm>
          <a:prstGeom prst="line">
            <a:avLst/>
          </a:prstGeom>
          <a:ln w="19080">
            <a:solidFill>
              <a:srgbClr val="5b9bd5"/>
            </a:solidFill>
            <a:miter/>
            <a:tailEnd len="med" type="triangle" w="med"/>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50" name="Line 14"/>
          <p:cNvSpPr/>
          <p:nvPr/>
        </p:nvSpPr>
        <p:spPr>
          <a:xfrm>
            <a:off x="5945040" y="1330200"/>
            <a:ext cx="1054080" cy="765360"/>
          </a:xfrm>
          <a:prstGeom prst="line">
            <a:avLst/>
          </a:prstGeom>
          <a:ln w="19080">
            <a:solidFill>
              <a:srgbClr val="5b9bd5"/>
            </a:solidFill>
            <a:miter/>
            <a:tailEnd len="med" type="triangle" w="med"/>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51" name="Line 19"/>
          <p:cNvSpPr/>
          <p:nvPr/>
        </p:nvSpPr>
        <p:spPr>
          <a:xfrm>
            <a:off x="2513160" y="3048120"/>
            <a:ext cx="0" cy="533160"/>
          </a:xfrm>
          <a:prstGeom prst="line">
            <a:avLst/>
          </a:prstGeom>
          <a:ln w="9360">
            <a:solidFill>
              <a:srgbClr val="a50021"/>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52" name="Line 19"/>
          <p:cNvSpPr/>
          <p:nvPr/>
        </p:nvSpPr>
        <p:spPr>
          <a:xfrm>
            <a:off x="8872560" y="3052800"/>
            <a:ext cx="0" cy="452520"/>
          </a:xfrm>
          <a:prstGeom prst="line">
            <a:avLst/>
          </a:prstGeom>
          <a:ln w="9360">
            <a:solidFill>
              <a:srgbClr val="a50021"/>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53" name="Line 19"/>
          <p:cNvSpPr/>
          <p:nvPr/>
        </p:nvSpPr>
        <p:spPr>
          <a:xfrm>
            <a:off x="8872560" y="3967200"/>
            <a:ext cx="0" cy="452520"/>
          </a:xfrm>
          <a:prstGeom prst="line">
            <a:avLst/>
          </a:prstGeom>
          <a:ln w="9360">
            <a:solidFill>
              <a:srgbClr val="a50021"/>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54" name="Line 19"/>
          <p:cNvSpPr/>
          <p:nvPr/>
        </p:nvSpPr>
        <p:spPr>
          <a:xfrm>
            <a:off x="8907480" y="4881600"/>
            <a:ext cx="0" cy="533520"/>
          </a:xfrm>
          <a:prstGeom prst="line">
            <a:avLst/>
          </a:prstGeom>
          <a:ln w="9360">
            <a:solidFill>
              <a:srgbClr val="a50021"/>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Прямоугольник 3"/>
          <p:cNvSpPr/>
          <p:nvPr/>
        </p:nvSpPr>
        <p:spPr>
          <a:xfrm>
            <a:off x="9360" y="17640"/>
            <a:ext cx="12192120" cy="6490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56" name="Picture 6" descr=""/>
          <p:cNvPicPr/>
          <p:nvPr/>
        </p:nvPicPr>
        <p:blipFill>
          <a:blip r:embed="rId1"/>
          <a:stretch/>
        </p:blipFill>
        <p:spPr>
          <a:xfrm>
            <a:off x="1679400" y="6458040"/>
            <a:ext cx="9309240" cy="115920"/>
          </a:xfrm>
          <a:prstGeom prst="rect">
            <a:avLst/>
          </a:prstGeom>
          <a:ln w="0">
            <a:noFill/>
          </a:ln>
        </p:spPr>
      </p:pic>
      <p:pic>
        <p:nvPicPr>
          <p:cNvPr id="57" name="Picture 7" descr=""/>
          <p:cNvPicPr/>
          <p:nvPr/>
        </p:nvPicPr>
        <p:blipFill>
          <a:blip r:embed="rId2"/>
          <a:stretch/>
        </p:blipFill>
        <p:spPr>
          <a:xfrm>
            <a:off x="1679400" y="6573960"/>
            <a:ext cx="9309240" cy="109440"/>
          </a:xfrm>
          <a:prstGeom prst="rect">
            <a:avLst/>
          </a:prstGeom>
          <a:ln w="0">
            <a:noFill/>
          </a:ln>
        </p:spPr>
      </p:pic>
      <p:sp>
        <p:nvSpPr>
          <p:cNvPr id="58" name="Прямоугольник 2"/>
          <p:cNvSpPr/>
          <p:nvPr/>
        </p:nvSpPr>
        <p:spPr>
          <a:xfrm>
            <a:off x="1679400" y="81000"/>
            <a:ext cx="8371080" cy="5209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БҮЙРЕКТІҢ ҚҰРЫЛЫСЫ МЕН ҚЫЗМЕТІ</a:t>
            </a:r>
            <a:endParaRPr b="0" lang="ru-RU" sz="2800" strike="noStrike" u="none">
              <a:solidFill>
                <a:srgbClr val="000000"/>
              </a:solidFill>
              <a:uFillTx/>
              <a:latin typeface="Calibri"/>
            </a:endParaRPr>
          </a:p>
        </p:txBody>
      </p:sp>
      <p:sp>
        <p:nvSpPr>
          <p:cNvPr id="59" name="Rectangle 3"/>
          <p:cNvSpPr/>
          <p:nvPr/>
        </p:nvSpPr>
        <p:spPr>
          <a:xfrm>
            <a:off x="0" y="1225440"/>
            <a:ext cx="5087880" cy="5372280"/>
          </a:xfrm>
          <a:prstGeom prst="rect">
            <a:avLst/>
          </a:prstGeom>
          <a:noFill/>
          <a:ln w="0">
            <a:noFill/>
          </a:ln>
        </p:spPr>
        <p:style>
          <a:lnRef idx="0"/>
          <a:fillRef idx="0"/>
          <a:effectRef idx="0"/>
          <a:fontRef idx="minor"/>
        </p:style>
        <p:txBody>
          <a:bodyPr lIns="90000" rIns="90000" tIns="46800" bIns="46800" anchor="t">
            <a:normAutofit/>
          </a:bodyPr>
          <a:p>
            <a:pPr marL="272880" indent="-272880" algn="ctr">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400" strike="noStrike" u="none">
                <a:solidFill>
                  <a:srgbClr val="000000"/>
                </a:solidFill>
                <a:uFillTx/>
                <a:latin typeface="Times New Roman"/>
                <a:ea typeface="Times New Roman"/>
              </a:rPr>
              <a:t>Зәр  түзуші  мүше –</a:t>
            </a:r>
            <a:endParaRPr b="0" lang="ru-RU" sz="2400" strike="noStrike" u="none">
              <a:solidFill>
                <a:srgbClr val="000000"/>
              </a:solidFill>
              <a:uFillTx/>
              <a:latin typeface="Calibri"/>
            </a:endParaRPr>
          </a:p>
          <a:p>
            <a:pPr marL="272880" indent="-272880" algn="ctr">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2400" strike="noStrike" u="none">
                <a:solidFill>
                  <a:srgbClr val="000000"/>
                </a:solidFill>
                <a:uFillTx/>
                <a:latin typeface="Times New Roman"/>
                <a:ea typeface="Times New Roman"/>
              </a:rPr>
              <a:t>бүйрек</a:t>
            </a:r>
            <a:endParaRPr b="0" lang="ru-RU" sz="2400" strike="noStrike" u="none">
              <a:solidFill>
                <a:srgbClr val="000000"/>
              </a:solidFill>
              <a:uFillTx/>
              <a:latin typeface="Calibri"/>
            </a:endParaRPr>
          </a:p>
          <a:p>
            <a:pPr marL="272880" indent="-272880" algn="ctr">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600" strike="noStrike" u="none">
              <a:solidFill>
                <a:srgbClr val="000000"/>
              </a:solidFill>
              <a:uFillTx/>
              <a:latin typeface="Calibri"/>
            </a:endParaRPr>
          </a:p>
          <a:p>
            <a:pPr marL="272880" indent="-272880">
              <a:lnSpc>
                <a:spcPct val="90000"/>
              </a:lnSpc>
              <a:spcBef>
                <a:spcPts val="601"/>
              </a:spcBef>
              <a:buSzPct val="100000"/>
              <a:buBlip>
                <a:blip r:embed="rId3"/>
              </a:buBlip>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Үрме бұршақ пішінді</a:t>
            </a:r>
            <a:endParaRPr b="0" lang="ru-RU" sz="2400" strike="noStrike" u="none">
              <a:solidFill>
                <a:srgbClr val="000000"/>
              </a:solidFill>
              <a:uFillTx/>
              <a:latin typeface="Calibri"/>
            </a:endParaRPr>
          </a:p>
          <a:p>
            <a:pPr marL="272880" indent="-272880">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жұп мүше</a:t>
            </a:r>
            <a:endParaRPr b="0" lang="ru-RU" sz="2400" strike="noStrike" u="none">
              <a:solidFill>
                <a:srgbClr val="000000"/>
              </a:solidFill>
              <a:uFillTx/>
              <a:latin typeface="Calibri"/>
            </a:endParaRPr>
          </a:p>
          <a:p>
            <a:pPr marL="272880" indent="-272880">
              <a:lnSpc>
                <a:spcPct val="90000"/>
              </a:lnSpc>
              <a:spcBef>
                <a:spcPts val="601"/>
              </a:spcBef>
              <a:buSzPct val="100000"/>
              <a:buBlip>
                <a:blip r:embed="rId4"/>
              </a:buBlip>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Бүйректің жоғарысында эндокрин безедері –қыртыс және ми қабатынан тұратын бүйрек үсті  бездері орналасқан</a:t>
            </a:r>
            <a:endParaRPr b="0" lang="ru-RU" sz="2400" strike="noStrike" u="none">
              <a:solidFill>
                <a:srgbClr val="000000"/>
              </a:solidFill>
              <a:uFillTx/>
              <a:latin typeface="Calibri"/>
            </a:endParaRPr>
          </a:p>
          <a:p>
            <a:pPr marL="272880" indent="-272880">
              <a:lnSpc>
                <a:spcPct val="90000"/>
              </a:lnSpc>
              <a:spcBef>
                <a:spcPts val="601"/>
              </a:spcBef>
              <a:buSzPct val="100000"/>
              <a:buBlip>
                <a:blip r:embed="rId5"/>
              </a:buBlip>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Бүйректің салмағы 150 г, сырты қоңырқай түсті қабаттан, іші бозғұлт түсті ми затынан тұрады.</a:t>
            </a:r>
            <a:endParaRPr b="0" lang="ru-RU" sz="2400" strike="noStrike" u="none">
              <a:solidFill>
                <a:srgbClr val="000000"/>
              </a:solidFill>
              <a:uFillTx/>
              <a:latin typeface="Calibri"/>
            </a:endParaRPr>
          </a:p>
        </p:txBody>
      </p:sp>
      <p:sp>
        <p:nvSpPr>
          <p:cNvPr id="60" name="Rectangle 11"/>
          <p:cNvSpPr/>
          <p:nvPr/>
        </p:nvSpPr>
        <p:spPr>
          <a:xfrm>
            <a:off x="6910560" y="1225440"/>
            <a:ext cx="5281560" cy="5443560"/>
          </a:xfrm>
          <a:prstGeom prst="rect">
            <a:avLst/>
          </a:prstGeom>
          <a:noFill/>
          <a:ln w="0">
            <a:noFill/>
          </a:ln>
        </p:spPr>
        <p:style>
          <a:lnRef idx="0"/>
          <a:fillRef idx="0"/>
          <a:effectRef idx="0"/>
          <a:fontRef idx="minor"/>
        </p:style>
        <p:txBody>
          <a:bodyPr lIns="90000" rIns="90000" tIns="46800" bIns="46800" anchor="t">
            <a:normAutofit/>
          </a:bodyPr>
          <a:p>
            <a:pPr marL="272880" indent="-272880" algn="ctr">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2400" strike="noStrike" u="sng">
                <a:solidFill>
                  <a:srgbClr val="000000"/>
                </a:solidFill>
                <a:uFillTx/>
                <a:latin typeface="Times New Roman"/>
                <a:ea typeface="Times New Roman"/>
              </a:rPr>
              <a:t>Бүйректің қызметі.</a:t>
            </a:r>
            <a:endParaRPr b="0" lang="ru-RU" sz="2400" strike="noStrike" u="none">
              <a:solidFill>
                <a:srgbClr val="000000"/>
              </a:solidFill>
              <a:uFillTx/>
              <a:latin typeface="Calibri"/>
            </a:endParaRPr>
          </a:p>
          <a:p>
            <a:pPr marL="272880" indent="-272880">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272880" indent="-272880">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ru-RU" sz="2400" strike="noStrike" u="none">
                <a:solidFill>
                  <a:srgbClr val="000000"/>
                </a:solidFill>
                <a:uFillTx/>
                <a:latin typeface="Times New Roman"/>
                <a:ea typeface="Times New Roman"/>
              </a:rPr>
              <a:t>Бүйрек зат алмасуға </a:t>
            </a:r>
            <a:endParaRPr b="0" lang="ru-RU" sz="2400" strike="noStrike" u="none">
              <a:solidFill>
                <a:srgbClr val="000000"/>
              </a:solidFill>
              <a:uFillTx/>
              <a:latin typeface="Calibri"/>
            </a:endParaRPr>
          </a:p>
          <a:p>
            <a:pPr marL="272880" indent="-272880">
              <a:lnSpc>
                <a:spcPct val="90000"/>
              </a:lnSpc>
              <a:spcBef>
                <a:spcPts val="6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ru-RU" sz="2400" strike="noStrike" u="none">
                <a:solidFill>
                  <a:srgbClr val="000000"/>
                </a:solidFill>
                <a:uFillTx/>
                <a:latin typeface="Times New Roman"/>
                <a:ea typeface="Times New Roman"/>
              </a:rPr>
              <a:t>қатысады.Бүйрек шумақтарында нәруыздар түзеледі. Ағзаларда амин қышқылдарының қорын калпына келтіруге мүмкіндік жасайды.</a:t>
            </a:r>
            <a:endParaRPr b="0" lang="ru-RU" sz="2400" strike="noStrike" u="none">
              <a:solidFill>
                <a:srgbClr val="000000"/>
              </a:solidFill>
              <a:uFillTx/>
              <a:latin typeface="Calibri"/>
            </a:endParaRPr>
          </a:p>
          <a:p>
            <a:pPr marL="272880" indent="-272880">
              <a:lnSpc>
                <a:spcPct val="90000"/>
              </a:lnSpc>
              <a:spcBef>
                <a:spcPts val="601"/>
              </a:spcBef>
              <a:buSzPct val="100000"/>
              <a:buBlip>
                <a:blip r:embed="rId6"/>
              </a:buBlip>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Қорғанышты қызметі (зат алмасу процесінде бөлінетін улы заттарды шығарады);</a:t>
            </a:r>
            <a:endParaRPr b="0" lang="ru-RU" sz="2400" strike="noStrike" u="none">
              <a:solidFill>
                <a:srgbClr val="000000"/>
              </a:solidFill>
              <a:uFillTx/>
              <a:latin typeface="Calibri"/>
            </a:endParaRPr>
          </a:p>
          <a:p>
            <a:pPr marL="272880" indent="-272880">
              <a:lnSpc>
                <a:spcPct val="90000"/>
              </a:lnSpc>
              <a:spcBef>
                <a:spcPts val="601"/>
              </a:spcBef>
              <a:buSzPct val="100000"/>
              <a:buBlip>
                <a:blip r:embed="rId7"/>
              </a:buBlip>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Ағзаның ішкі ортасының қалыптасуына қатысады.</a:t>
            </a:r>
            <a:endParaRPr b="0" lang="ru-RU" sz="24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Прямоугольник 3"/>
          <p:cNvSpPr/>
          <p:nvPr/>
        </p:nvSpPr>
        <p:spPr>
          <a:xfrm>
            <a:off x="68400" y="230040"/>
            <a:ext cx="12123720" cy="72720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Times New Roman"/>
                <a:ea typeface="Times New Roman"/>
              </a:rPr>
              <a:t>Несепағар</a:t>
            </a:r>
            <a:endParaRPr b="0" lang="ru-RU" sz="3200" strike="noStrike" u="none">
              <a:solidFill>
                <a:srgbClr val="000000"/>
              </a:solidFill>
              <a:uFillTx/>
              <a:latin typeface="Calibri"/>
            </a:endParaRPr>
          </a:p>
        </p:txBody>
      </p:sp>
      <p:pic>
        <p:nvPicPr>
          <p:cNvPr id="62" name="Рисунок 4" descr=""/>
          <p:cNvPicPr/>
          <p:nvPr/>
        </p:nvPicPr>
        <p:blipFill>
          <a:blip r:embed="rId1"/>
          <a:stretch/>
        </p:blipFill>
        <p:spPr>
          <a:xfrm>
            <a:off x="544680" y="6583320"/>
            <a:ext cx="11559960" cy="712800"/>
          </a:xfrm>
          <a:prstGeom prst="rect">
            <a:avLst/>
          </a:prstGeom>
          <a:ln w="0">
            <a:noFill/>
          </a:ln>
        </p:spPr>
      </p:pic>
      <p:pic>
        <p:nvPicPr>
          <p:cNvPr id="63" name="Picture 2" descr="C:\Users\Еркош\Desktop\suzhenie-mocheispuskatelnogo-kanala.jpg"/>
          <p:cNvPicPr/>
          <p:nvPr/>
        </p:nvPicPr>
        <p:blipFill>
          <a:blip r:embed="rId2"/>
          <a:stretch/>
        </p:blipFill>
        <p:spPr>
          <a:xfrm>
            <a:off x="8045280" y="1508040"/>
            <a:ext cx="3591000" cy="4572000"/>
          </a:xfrm>
          <a:prstGeom prst="rect">
            <a:avLst/>
          </a:prstGeom>
          <a:ln w="0">
            <a:noFill/>
          </a:ln>
        </p:spPr>
      </p:pic>
      <p:sp>
        <p:nvSpPr>
          <p:cNvPr id="64" name="Прямоугольник 1"/>
          <p:cNvSpPr/>
          <p:nvPr/>
        </p:nvSpPr>
        <p:spPr>
          <a:xfrm>
            <a:off x="698400" y="2162160"/>
            <a:ext cx="6096240" cy="26542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 </a:t>
            </a:r>
            <a:r>
              <a:rPr b="0" lang="ru-RU" sz="2400" strike="noStrike" u="none">
                <a:solidFill>
                  <a:srgbClr val="000000"/>
                </a:solidFill>
                <a:uFillTx/>
                <a:latin typeface="Times New Roman"/>
                <a:ea typeface="Times New Roman"/>
              </a:rPr>
              <a:t>Бүйрек түбегінен басталып, құрсақ қуысының бел аумағы арқылы жамбас қуысындағы қуыққа дейін созылған түтікше мүше (несепағар деп те аталады). Ересек адамдарда оның диаметрі 6-8 мм, ұзындығы 25-30 см. Несепағар бүйректі қуықпен жалғастырады.</a:t>
            </a:r>
            <a:endParaRPr b="0" lang="ru-RU" sz="2400" strike="noStrike" u="none">
              <a:solidFill>
                <a:srgbClr val="000000"/>
              </a:solidFill>
              <a:uFillTx/>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5" name="Picture 5" descr=""/>
          <p:cNvPicPr/>
          <p:nvPr/>
        </p:nvPicPr>
        <p:blipFill>
          <a:blip r:embed="rId1"/>
          <a:stretch/>
        </p:blipFill>
        <p:spPr>
          <a:xfrm>
            <a:off x="0" y="195120"/>
            <a:ext cx="12204720" cy="762120"/>
          </a:xfrm>
          <a:prstGeom prst="rect">
            <a:avLst/>
          </a:prstGeom>
          <a:ln w="0">
            <a:noFill/>
          </a:ln>
        </p:spPr>
      </p:pic>
      <p:cxnSp>
        <p:nvCxnSpPr>
          <p:cNvPr id="66" name="Google Shape;77;p1"/>
          <p:cNvCxnSpPr/>
          <p:nvPr/>
        </p:nvCxnSpPr>
        <p:spPr>
          <a:xfrm>
            <a:off x="1825200" y="6587640"/>
            <a:ext cx="9219240" cy="1080"/>
          </a:xfrm>
          <a:prstGeom prst="straightConnector1">
            <a:avLst/>
          </a:prstGeom>
          <a:ln w="38160">
            <a:solidFill>
              <a:srgbClr val="090f78"/>
            </a:solidFill>
            <a:miter/>
          </a:ln>
        </p:spPr>
      </p:cxnSp>
      <p:pic>
        <p:nvPicPr>
          <p:cNvPr id="67" name="Picture 7" descr=""/>
          <p:cNvPicPr/>
          <p:nvPr/>
        </p:nvPicPr>
        <p:blipFill>
          <a:blip r:embed="rId2"/>
          <a:stretch/>
        </p:blipFill>
        <p:spPr>
          <a:xfrm>
            <a:off x="1735200" y="6615000"/>
            <a:ext cx="9308880" cy="109800"/>
          </a:xfrm>
          <a:prstGeom prst="rect">
            <a:avLst/>
          </a:prstGeom>
          <a:ln w="0">
            <a:noFill/>
          </a:ln>
        </p:spPr>
      </p:pic>
      <p:sp>
        <p:nvSpPr>
          <p:cNvPr id="68" name="Прямоугольник 1"/>
          <p:cNvSpPr/>
          <p:nvPr/>
        </p:nvSpPr>
        <p:spPr>
          <a:xfrm>
            <a:off x="1111320" y="1200240"/>
            <a:ext cx="10820160" cy="461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69" name="Прямоугольник 2"/>
          <p:cNvSpPr/>
          <p:nvPr/>
        </p:nvSpPr>
        <p:spPr>
          <a:xfrm>
            <a:off x="668160" y="2666880"/>
            <a:ext cx="618192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pic>
        <p:nvPicPr>
          <p:cNvPr id="70" name="Picture 3" descr=""/>
          <p:cNvPicPr/>
          <p:nvPr/>
        </p:nvPicPr>
        <p:blipFill>
          <a:blip r:embed="rId3"/>
          <a:stretch/>
        </p:blipFill>
        <p:spPr>
          <a:xfrm>
            <a:off x="7210440" y="1432080"/>
            <a:ext cx="4392720" cy="4751280"/>
          </a:xfrm>
          <a:prstGeom prst="rect">
            <a:avLst/>
          </a:prstGeom>
          <a:ln w="0">
            <a:noFill/>
          </a:ln>
        </p:spPr>
      </p:pic>
      <p:sp>
        <p:nvSpPr>
          <p:cNvPr id="71" name="Прямоугольник 2"/>
          <p:cNvSpPr/>
          <p:nvPr/>
        </p:nvSpPr>
        <p:spPr>
          <a:xfrm>
            <a:off x="425520" y="2435400"/>
            <a:ext cx="6095880" cy="1922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Times New Roman"/>
                <a:ea typeface="Times New Roman"/>
              </a:rPr>
              <a:t>Бұлшықетті  қабаты болатын, жиырылуға қабілетті мүше. Зәрдің уақытша жиналып тұратын мүшесі. Ол жамбас қуысында, шат сүйегінің артында орналасқан, пішіні алмұрт тәрізді қуысты. </a:t>
            </a:r>
            <a:endParaRPr b="0" lang="ru-RU" sz="2400" strike="noStrike" u="none">
              <a:solidFill>
                <a:srgbClr val="000000"/>
              </a:solidFill>
              <a:uFillTx/>
              <a:latin typeface="Calibri"/>
            </a:endParaRPr>
          </a:p>
        </p:txBody>
      </p:sp>
      <p:sp>
        <p:nvSpPr>
          <p:cNvPr id="72" name="Прямоугольник 3"/>
          <p:cNvSpPr/>
          <p:nvPr/>
        </p:nvSpPr>
        <p:spPr>
          <a:xfrm>
            <a:off x="4754880" y="345960"/>
            <a:ext cx="1361160" cy="6426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600" strike="noStrike" u="none">
                <a:solidFill>
                  <a:srgbClr val="000000"/>
                </a:solidFill>
                <a:uFillTx/>
                <a:latin typeface="Times New Roman"/>
                <a:ea typeface="Times New Roman"/>
              </a:rPr>
              <a:t>Қуық</a:t>
            </a:r>
            <a:endParaRPr b="0" lang="ru-RU" sz="36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Прямоугольник 3"/>
          <p:cNvSpPr/>
          <p:nvPr/>
        </p:nvSpPr>
        <p:spPr>
          <a:xfrm>
            <a:off x="0" y="163440"/>
            <a:ext cx="12192120" cy="8413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00"/>
                </a:solidFill>
                <a:uFillTx/>
                <a:latin typeface="Times New Roman"/>
                <a:ea typeface="Times New Roman"/>
              </a:rPr>
              <a:t>Зәр шығару өзегі</a:t>
            </a:r>
            <a:endParaRPr b="0" lang="ru-RU" sz="2800" strike="noStrike" u="none">
              <a:solidFill>
                <a:srgbClr val="000000"/>
              </a:solidFill>
              <a:uFillTx/>
              <a:latin typeface="Calibri"/>
            </a:endParaRPr>
          </a:p>
        </p:txBody>
      </p:sp>
      <p:pic>
        <p:nvPicPr>
          <p:cNvPr id="74" name="Picture 6" descr=""/>
          <p:cNvPicPr/>
          <p:nvPr/>
        </p:nvPicPr>
        <p:blipFill>
          <a:blip r:embed="rId1"/>
          <a:stretch/>
        </p:blipFill>
        <p:spPr>
          <a:xfrm>
            <a:off x="1500120" y="6408720"/>
            <a:ext cx="9309240" cy="109440"/>
          </a:xfrm>
          <a:prstGeom prst="rect">
            <a:avLst/>
          </a:prstGeom>
          <a:ln w="0">
            <a:noFill/>
          </a:ln>
        </p:spPr>
      </p:pic>
      <p:pic>
        <p:nvPicPr>
          <p:cNvPr id="75" name="Picture 7" descr=""/>
          <p:cNvPicPr/>
          <p:nvPr/>
        </p:nvPicPr>
        <p:blipFill>
          <a:blip r:embed="rId2"/>
          <a:stretch/>
        </p:blipFill>
        <p:spPr>
          <a:xfrm>
            <a:off x="1500120" y="6318360"/>
            <a:ext cx="9223560" cy="36360"/>
          </a:xfrm>
          <a:prstGeom prst="rect">
            <a:avLst/>
          </a:prstGeom>
          <a:ln w="0">
            <a:noFill/>
          </a:ln>
        </p:spPr>
      </p:pic>
      <p:sp>
        <p:nvSpPr>
          <p:cNvPr id="76" name="Прямоугольник 2"/>
          <p:cNvSpPr/>
          <p:nvPr/>
        </p:nvSpPr>
        <p:spPr>
          <a:xfrm>
            <a:off x="7962840" y="4505400"/>
            <a:ext cx="356256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 </a:t>
            </a:r>
            <a:endParaRPr b="0" lang="ru-RU" sz="1800" strike="noStrike" u="none">
              <a:solidFill>
                <a:srgbClr val="000000"/>
              </a:solidFill>
              <a:uFillTx/>
              <a:latin typeface="Calibri"/>
            </a:endParaRPr>
          </a:p>
        </p:txBody>
      </p:sp>
      <p:sp>
        <p:nvSpPr>
          <p:cNvPr id="77" name="Прямоугольник 2"/>
          <p:cNvSpPr/>
          <p:nvPr/>
        </p:nvSpPr>
        <p:spPr>
          <a:xfrm>
            <a:off x="835200" y="2075040"/>
            <a:ext cx="6095880" cy="2228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Times New Roman"/>
                <a:ea typeface="Times New Roman"/>
              </a:rPr>
              <a:t>Қуық мойынынан басталып, өзінің соңғы бөлігімен жыныс мүшелеріне жалғасып кететін, несепті (зәрді) қуықтан сыртқа шығаратын өзек.</a:t>
            </a:r>
            <a:endParaRPr b="0" lang="ru-RU" sz="2800" strike="noStrike" u="none">
              <a:solidFill>
                <a:srgbClr val="000000"/>
              </a:solidFill>
              <a:uFillTx/>
              <a:latin typeface="Calibri"/>
            </a:endParaRPr>
          </a:p>
        </p:txBody>
      </p:sp>
      <p:pic>
        <p:nvPicPr>
          <p:cNvPr id="78" name="Picture 4" descr=""/>
          <p:cNvPicPr/>
          <p:nvPr/>
        </p:nvPicPr>
        <p:blipFill>
          <a:blip r:embed="rId3"/>
          <a:srcRect l="0" t="0" r="0" b="9785"/>
          <a:stretch/>
        </p:blipFill>
        <p:spPr>
          <a:xfrm>
            <a:off x="7742160" y="1403280"/>
            <a:ext cx="4003920" cy="4194360"/>
          </a:xfrm>
          <a:prstGeom prst="rect">
            <a:avLst/>
          </a:prstGeom>
          <a:ln w="0">
            <a:noFill/>
          </a:ln>
        </p:spPr>
      </p:pic>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10926</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2020-03-31T19:00:45Z</dcterms:created>
  <dc:creator>Admin</dc:creator>
  <dc:description/>
  <dc:language>ru-RU</dc:language>
  <cp:lastModifiedBy>Huawei</cp:lastModifiedBy>
  <dcterms:modified xsi:type="dcterms:W3CDTF">2024-10-31T20:26:42Z</dcterms:modified>
  <cp:revision>718</cp:revision>
  <dc:subject/>
  <dc:title>Презентация PowerPoint</dc:title>
</cp:coreProperties>
</file>