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Masters/_rels/notesMaster1.xml.rels" ContentType="application/vnd.openxmlformats-package.relationships+xml"/>
  <Override PartName="/ppt/notesMasters/notesMaster1.xml" ContentType="application/vnd.openxmlformats-officedocument.presentationml.notesMaster+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_rels/presentation.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media/image1.png" ContentType="image/png"/>
  <Override PartName="/ppt/media/image4.jpeg" ContentType="image/jpeg"/>
  <Override PartName="/ppt/media/image2.png" ContentType="image/png"/>
  <Override PartName="/ppt/media/image3.png" ContentType="image/png"/>
  <Override PartName="/ppt/media/image5.jpeg" ContentType="image/jpeg"/>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notesSlides/notesSlide2.xml" ContentType="application/vnd.openxmlformats-officedocument.presentationml.notesSlide+xml"/>
  <Override PartName="/ppt/notesSlides/notesSlide12.xml" ContentType="application/vnd.openxmlformats-officedocument.presentationml.notesSlide+xml"/>
  <Override PartName="/ppt/notesSlides/notesSlide3.xml" ContentType="application/vnd.openxmlformats-officedocument.presentationml.notesSlide+xml"/>
  <Override PartName="/ppt/notesSlides/notesSlide13.xml" ContentType="application/vnd.openxmlformats-officedocument.presentationml.notesSlide+xml"/>
  <Override PartName="/ppt/notesSlides/_rels/notesSlide11.xml.rels" ContentType="application/vnd.openxmlformats-package.relationships+xml"/>
  <Override PartName="/ppt/notesSlides/_rels/notesSlide9.xml.rels" ContentType="application/vnd.openxmlformats-package.relationships+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_rels/notesSlide14.xml.rels" ContentType="application/vnd.openxmlformats-package.relationships+xml"/>
  <Override PartName="/ppt/notesSlides/_rels/notesSlide2.xml.rels" ContentType="application/vnd.openxmlformats-package.relationships+xml"/>
  <Override PartName="/ppt/notesSlides/_rels/notesSlide13.xml.rels" ContentType="application/vnd.openxmlformats-package.relationships+xml"/>
  <Override PartName="/ppt/notesSlides/_rels/notesSlide3.xml.rels" ContentType="application/vnd.openxmlformats-package.relationships+xml"/>
  <Override PartName="/ppt/notesSlides/_rels/notesSlide4.xml.rels" ContentType="application/vnd.openxmlformats-package.relationships+xml"/>
  <Override PartName="/ppt/notesSlides/_rels/notesSlide12.xml.rels" ContentType="application/vnd.openxmlformats-package.relationships+xml"/>
  <Override PartName="/ppt/notesSlides/notesSlide4.xml" ContentType="application/vnd.openxmlformats-officedocument.presentationml.notesSlide+xml"/>
  <Override PartName="/ppt/notesSlides/notesSlide1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7.xml" ContentType="application/vnd.openxmlformats-officedocument.presentationml.notesSlide+xml"/>
  <Override PartName="/ppt/notesSlides/notesSlide11.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ru-RU" sz="1800" strike="noStrike" u="none">
              <a:solidFill>
                <a:srgbClr val="000000"/>
              </a:solidFill>
              <a:uFillTx/>
              <a:latin typeface="Calibri"/>
            </a:endParaRPr>
          </a:p>
        </p:txBody>
      </p:sp>
      <p:sp>
        <p:nvSpPr>
          <p:cNvPr id="11"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2" name="PlaceHolder 2"/>
          <p:cNvSpPr>
            <a:spLocks noGrp="1"/>
          </p:cNvSpPr>
          <p:nvPr>
            <p:ph type="dt" idx="7"/>
          </p:nvPr>
        </p:nvSpPr>
        <p:spPr>
          <a:xfrm>
            <a:off x="3884400" y="0"/>
            <a:ext cx="297180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000000"/>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000000"/>
                </a:solidFill>
                <a:uFillTx/>
                <a:latin typeface="Calibri"/>
              </a:rPr>
              <a:t>&lt;date/time&gt;</a:t>
            </a:r>
            <a:endParaRPr b="0" lang="ru-RU" sz="1200" strike="noStrike" u="none">
              <a:solidFill>
                <a:srgbClr val="000000"/>
              </a:solidFill>
              <a:uFillTx/>
              <a:latin typeface="Calibri"/>
            </a:endParaRPr>
          </a:p>
        </p:txBody>
      </p:sp>
      <p:sp>
        <p:nvSpPr>
          <p:cNvPr id="13" name="PlaceHolder 3"/>
          <p:cNvSpPr>
            <a:spLocks noGrp="1"/>
          </p:cNvSpPr>
          <p:nvPr>
            <p:ph type="sldImg"/>
          </p:nvPr>
        </p:nvSpPr>
        <p:spPr>
          <a:xfrm>
            <a:off x="380880" y="685440"/>
            <a:ext cx="6096240" cy="3429000"/>
          </a:xfrm>
          <a:prstGeom prst="rect">
            <a:avLst/>
          </a:prstGeom>
          <a:noFill/>
          <a:ln w="12600">
            <a:solidFill>
              <a:srgbClr val="000000"/>
            </a:solidFill>
            <a:miter/>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move the slide</a:t>
            </a:r>
            <a:endParaRPr b="0" lang="ru-RU" sz="4400" strike="noStrike" u="none">
              <a:solidFill>
                <a:srgbClr val="000000"/>
              </a:solidFill>
              <a:uFillTx/>
              <a:latin typeface="Calibri Light"/>
            </a:endParaRPr>
          </a:p>
        </p:txBody>
      </p:sp>
      <p:sp>
        <p:nvSpPr>
          <p:cNvPr id="14" name="PlaceHolder 4"/>
          <p:cNvSpPr>
            <a:spLocks noGrp="1"/>
          </p:cNvSpPr>
          <p:nvPr>
            <p:ph type="body"/>
          </p:nvPr>
        </p:nvSpPr>
        <p:spPr>
          <a:xfrm>
            <a:off x="685800" y="4343400"/>
            <a:ext cx="54864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000000"/>
                </a:solidFill>
                <a:uFillTx/>
                <a:latin typeface="Calibri"/>
              </a:rPr>
              <a:t>Click to edit the notes format</a:t>
            </a:r>
            <a:endParaRPr b="0" lang="ru-RU" sz="1200" strike="noStrike" u="none">
              <a:solidFill>
                <a:srgbClr val="000000"/>
              </a:solidFill>
              <a:uFillTx/>
              <a:latin typeface="Calibri"/>
            </a:endParaRPr>
          </a:p>
        </p:txBody>
      </p:sp>
      <p:sp>
        <p:nvSpPr>
          <p:cNvPr id="15" name="PlaceHolder 5"/>
          <p:cNvSpPr>
            <a:spLocks noGrp="1"/>
          </p:cNvSpPr>
          <p:nvPr>
            <p:ph type="ftr" idx="8"/>
          </p:nvPr>
        </p:nvSpPr>
        <p:spPr>
          <a:xfrm>
            <a:off x="-360" y="8685360"/>
            <a:ext cx="2971800" cy="4572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6" name="PlaceHolder 6"/>
          <p:cNvSpPr>
            <a:spLocks noGrp="1"/>
          </p:cNvSpPr>
          <p:nvPr>
            <p:ph type="sldNum" idx="9"/>
          </p:nvPr>
        </p:nvSpPr>
        <p:spPr>
          <a:xfrm>
            <a:off x="3884400" y="8685360"/>
            <a:ext cx="297180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000000"/>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224E710-A42D-43E4-9185-052105A0AECF}" type="slidenum">
              <a:rPr b="0" lang="ru-RU" sz="1200" strike="noStrike" u="none">
                <a:solidFill>
                  <a:srgbClr val="000000"/>
                </a:solidFill>
                <a:uFillTx/>
                <a:latin typeface="Calibri"/>
              </a:rPr>
              <a:t>&lt;number&gt;</a:t>
            </a:fld>
            <a:endParaRPr b="0" lang="ru-RU" sz="1200" strike="noStrike" u="none">
              <a:solidFill>
                <a:srgbClr val="000000"/>
              </a:solidFill>
              <a:uFillTx/>
              <a:latin typeface="Calibri"/>
            </a:endParaRPr>
          </a:p>
        </p:txBody>
      </p:sp>
    </p:spTree>
  </p:cSld>
  <p:clrMap bg1="lt1" bg2="lt2" tx1="dk1" tx2="dk2" accent1="accent1" accent2="accent2" accent3="accent3" accent4="accent4" accent5="accent5" accent6="accent6" hlink="hlink" folHlink="folHlink"/>
</p:notesMaster>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PlaceHolder 1"/>
          <p:cNvSpPr>
            <a:spLocks noGrp="1"/>
          </p:cNvSpPr>
          <p:nvPr>
            <p:ph type="sldImg"/>
          </p:nvPr>
        </p:nvSpPr>
        <p:spPr>
          <a:xfrm>
            <a:off x="380880" y="685800"/>
            <a:ext cx="6096240" cy="3429000"/>
          </a:xfrm>
          <a:prstGeom prst="rect">
            <a:avLst/>
          </a:prstGeom>
          <a:ln w="0">
            <a:noFill/>
          </a:ln>
        </p:spPr>
      </p:sp>
      <p:sp>
        <p:nvSpPr>
          <p:cNvPr id="123" name="PlaceHolder 2"/>
          <p:cNvSpPr>
            <a:spLocks noGrp="1"/>
          </p:cNvSpPr>
          <p:nvPr>
            <p:ph type="body"/>
          </p:nvPr>
        </p:nvSpPr>
        <p:spPr>
          <a:xfrm>
            <a:off x="685800" y="4343400"/>
            <a:ext cx="54864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p:txBody>
      </p:sp>
      <p:sp>
        <p:nvSpPr>
          <p:cNvPr id="124" name="Номер слайда 3"/>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916C711-329F-4B4B-AE17-B38917056380}" type="slidenum">
              <a:rPr b="0" lang="ru-RU" sz="1200" strike="noStrike" u="none">
                <a:solidFill>
                  <a:srgbClr val="000000"/>
                </a:solidFill>
                <a:uFillTx/>
                <a:latin typeface="Calibri"/>
              </a:rPr>
              <a:t>&lt;number&gt;</a:t>
            </a:fld>
            <a:endParaRPr b="0" lang="ru-RU" sz="1200" strike="noStrike" u="none">
              <a:solidFill>
                <a:srgbClr val="000000"/>
              </a:solidFill>
              <a:uFillTx/>
              <a:latin typeface="Calibri"/>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PlaceHolder 1"/>
          <p:cNvSpPr>
            <a:spLocks noGrp="1"/>
          </p:cNvSpPr>
          <p:nvPr>
            <p:ph type="sldImg"/>
          </p:nvPr>
        </p:nvSpPr>
        <p:spPr>
          <a:xfrm>
            <a:off x="380880" y="685800"/>
            <a:ext cx="6096240" cy="3429000"/>
          </a:xfrm>
          <a:prstGeom prst="rect">
            <a:avLst/>
          </a:prstGeom>
          <a:ln w="0">
            <a:noFill/>
          </a:ln>
        </p:spPr>
      </p:sp>
      <p:sp>
        <p:nvSpPr>
          <p:cNvPr id="126" name="PlaceHolder 2"/>
          <p:cNvSpPr>
            <a:spLocks noGrp="1"/>
          </p:cNvSpPr>
          <p:nvPr>
            <p:ph type="body"/>
          </p:nvPr>
        </p:nvSpPr>
        <p:spPr>
          <a:xfrm>
            <a:off x="685800" y="4343400"/>
            <a:ext cx="54864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p:txBody>
      </p:sp>
      <p:sp>
        <p:nvSpPr>
          <p:cNvPr id="127" name="Номер слайда 3"/>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9E6435F-02A2-438E-B360-6A19A3D14068}" type="slidenum">
              <a:rPr b="0" lang="ru-RU" sz="1200" strike="noStrike" u="none">
                <a:solidFill>
                  <a:srgbClr val="000000"/>
                </a:solidFill>
                <a:uFillTx/>
                <a:latin typeface="Calibri"/>
              </a:rPr>
              <a:t>&lt;number&gt;</a:t>
            </a:fld>
            <a:endParaRPr b="0" lang="ru-RU" sz="1200" strike="noStrike" u="none">
              <a:solidFill>
                <a:srgbClr val="000000"/>
              </a:solidFill>
              <a:uFillTx/>
              <a:latin typeface="Calibri"/>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 name="PlaceHolder 1"/>
          <p:cNvSpPr>
            <a:spLocks noGrp="1"/>
          </p:cNvSpPr>
          <p:nvPr>
            <p:ph type="sldImg"/>
          </p:nvPr>
        </p:nvSpPr>
        <p:spPr>
          <a:xfrm>
            <a:off x="380880" y="685800"/>
            <a:ext cx="6096240" cy="3429000"/>
          </a:xfrm>
          <a:prstGeom prst="rect">
            <a:avLst/>
          </a:prstGeom>
          <a:ln w="0">
            <a:noFill/>
          </a:ln>
        </p:spPr>
      </p:sp>
      <p:sp>
        <p:nvSpPr>
          <p:cNvPr id="129" name="PlaceHolder 2"/>
          <p:cNvSpPr>
            <a:spLocks noGrp="1"/>
          </p:cNvSpPr>
          <p:nvPr>
            <p:ph type="body"/>
          </p:nvPr>
        </p:nvSpPr>
        <p:spPr>
          <a:xfrm>
            <a:off x="685800" y="4343400"/>
            <a:ext cx="54864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p:txBody>
      </p:sp>
      <p:sp>
        <p:nvSpPr>
          <p:cNvPr id="130" name="Номер слайда 3"/>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A1C644F-D57D-41F8-AA62-F1449D0A4419}" type="slidenum">
              <a:rPr b="0" lang="ru-RU" sz="1200" strike="noStrike" u="none">
                <a:solidFill>
                  <a:srgbClr val="000000"/>
                </a:solidFill>
                <a:uFillTx/>
                <a:latin typeface="Calibri"/>
              </a:rPr>
              <a:t>&lt;number&gt;</a:t>
            </a:fld>
            <a:endParaRPr b="0" lang="ru-RU" sz="1200" strike="noStrike" u="none">
              <a:solidFill>
                <a:srgbClr val="000000"/>
              </a:solidFill>
              <a:uFillTx/>
              <a:latin typeface="Calibri"/>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sldImg"/>
          </p:nvPr>
        </p:nvSpPr>
        <p:spPr>
          <a:xfrm>
            <a:off x="380880" y="685800"/>
            <a:ext cx="6096240" cy="3429000"/>
          </a:xfrm>
          <a:prstGeom prst="rect">
            <a:avLst/>
          </a:prstGeom>
          <a:ln w="0">
            <a:noFill/>
          </a:ln>
        </p:spPr>
      </p:sp>
      <p:sp>
        <p:nvSpPr>
          <p:cNvPr id="132" name="PlaceHolder 2"/>
          <p:cNvSpPr>
            <a:spLocks noGrp="1"/>
          </p:cNvSpPr>
          <p:nvPr>
            <p:ph type="body"/>
          </p:nvPr>
        </p:nvSpPr>
        <p:spPr>
          <a:xfrm>
            <a:off x="685800" y="4343400"/>
            <a:ext cx="54864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p:txBody>
      </p:sp>
      <p:sp>
        <p:nvSpPr>
          <p:cNvPr id="133" name="Номер слайда 3"/>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3DDD8C3-0F52-429A-8DC3-5E27E755454A}" type="slidenum">
              <a:rPr b="0" lang="ru-RU" sz="1200" strike="noStrike" u="none">
                <a:solidFill>
                  <a:srgbClr val="000000"/>
                </a:solidFill>
                <a:uFillTx/>
                <a:latin typeface="Calibri"/>
              </a:rPr>
              <a:t>&lt;number&gt;</a:t>
            </a:fld>
            <a:endParaRPr b="0" lang="ru-RU" sz="1200" strike="noStrike" u="none">
              <a:solidFill>
                <a:srgbClr val="000000"/>
              </a:solidFill>
              <a:uFillTx/>
              <a:latin typeface="Calibri"/>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 name="PlaceHolder 1"/>
          <p:cNvSpPr>
            <a:spLocks noGrp="1"/>
          </p:cNvSpPr>
          <p:nvPr>
            <p:ph type="sldImg"/>
          </p:nvPr>
        </p:nvSpPr>
        <p:spPr>
          <a:xfrm>
            <a:off x="380880" y="685800"/>
            <a:ext cx="6096240" cy="3429000"/>
          </a:xfrm>
          <a:prstGeom prst="rect">
            <a:avLst/>
          </a:prstGeom>
          <a:ln w="0">
            <a:noFill/>
          </a:ln>
        </p:spPr>
      </p:sp>
      <p:sp>
        <p:nvSpPr>
          <p:cNvPr id="102" name="PlaceHolder 2"/>
          <p:cNvSpPr>
            <a:spLocks noGrp="1"/>
          </p:cNvSpPr>
          <p:nvPr>
            <p:ph type="body"/>
          </p:nvPr>
        </p:nvSpPr>
        <p:spPr>
          <a:xfrm>
            <a:off x="685800" y="4343400"/>
            <a:ext cx="54864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p:txBody>
      </p:sp>
      <p:sp>
        <p:nvSpPr>
          <p:cNvPr id="103" name="Номер слайда 3"/>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97D1072-1B95-4C57-B510-8FA0E5DC5315}" type="slidenum">
              <a:rPr b="0" lang="ru-RU" sz="1200" strike="noStrike" u="none">
                <a:solidFill>
                  <a:srgbClr val="000000"/>
                </a:solidFill>
                <a:uFillTx/>
                <a:latin typeface="Calibri"/>
              </a:rPr>
              <a:t>&lt;number&gt;</a:t>
            </a:fld>
            <a:endParaRPr b="0" lang="ru-RU" sz="1200" strike="noStrike" u="none">
              <a:solidFill>
                <a:srgbClr val="000000"/>
              </a:solidFill>
              <a:uFillTx/>
              <a:latin typeface="Calibri"/>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PlaceHolder 1"/>
          <p:cNvSpPr>
            <a:spLocks noGrp="1"/>
          </p:cNvSpPr>
          <p:nvPr>
            <p:ph type="sldImg"/>
          </p:nvPr>
        </p:nvSpPr>
        <p:spPr>
          <a:xfrm>
            <a:off x="380880" y="685800"/>
            <a:ext cx="6096240" cy="3429000"/>
          </a:xfrm>
          <a:prstGeom prst="rect">
            <a:avLst/>
          </a:prstGeom>
          <a:ln w="0">
            <a:noFill/>
          </a:ln>
        </p:spPr>
      </p:sp>
      <p:sp>
        <p:nvSpPr>
          <p:cNvPr id="105" name="PlaceHolder 2"/>
          <p:cNvSpPr>
            <a:spLocks noGrp="1"/>
          </p:cNvSpPr>
          <p:nvPr>
            <p:ph type="body"/>
          </p:nvPr>
        </p:nvSpPr>
        <p:spPr>
          <a:xfrm>
            <a:off x="685800" y="4343400"/>
            <a:ext cx="54864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p:txBody>
      </p:sp>
      <p:sp>
        <p:nvSpPr>
          <p:cNvPr id="106" name="Номер слайда 3"/>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ADEF620-B417-4FDA-ABD9-1E51B5CD89CB}" type="slidenum">
              <a:rPr b="0" lang="ru-RU" sz="1200" strike="noStrike" u="none">
                <a:solidFill>
                  <a:srgbClr val="000000"/>
                </a:solidFill>
                <a:uFillTx/>
                <a:latin typeface="Calibri"/>
              </a:rPr>
              <a:t>&lt;number&gt;</a:t>
            </a:fld>
            <a:endParaRPr b="0" lang="ru-RU" sz="1200" strike="noStrike" u="none">
              <a:solidFill>
                <a:srgbClr val="000000"/>
              </a:solidFill>
              <a:uFillTx/>
              <a:latin typeface="Calibri"/>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PlaceHolder 1"/>
          <p:cNvSpPr>
            <a:spLocks noGrp="1"/>
          </p:cNvSpPr>
          <p:nvPr>
            <p:ph type="sldImg"/>
          </p:nvPr>
        </p:nvSpPr>
        <p:spPr>
          <a:xfrm>
            <a:off x="380880" y="685800"/>
            <a:ext cx="6096240" cy="3429000"/>
          </a:xfrm>
          <a:prstGeom prst="rect">
            <a:avLst/>
          </a:prstGeom>
          <a:ln w="0">
            <a:noFill/>
          </a:ln>
        </p:spPr>
      </p:sp>
      <p:sp>
        <p:nvSpPr>
          <p:cNvPr id="108" name="PlaceHolder 2"/>
          <p:cNvSpPr>
            <a:spLocks noGrp="1"/>
          </p:cNvSpPr>
          <p:nvPr>
            <p:ph type="body"/>
          </p:nvPr>
        </p:nvSpPr>
        <p:spPr>
          <a:xfrm>
            <a:off x="685800" y="4343400"/>
            <a:ext cx="54864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p:txBody>
      </p:sp>
      <p:sp>
        <p:nvSpPr>
          <p:cNvPr id="109" name="Номер слайда 3"/>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E274D55-6FEB-414A-B405-4F38AAFE39EE}" type="slidenum">
              <a:rPr b="0" lang="ru-RU" sz="1200" strike="noStrike" u="none">
                <a:solidFill>
                  <a:srgbClr val="000000"/>
                </a:solidFill>
                <a:uFillTx/>
                <a:latin typeface="Calibri"/>
              </a:rPr>
              <a:t>&lt;number&gt;</a:t>
            </a:fld>
            <a:endParaRPr b="0" lang="ru-RU" sz="1200" strike="noStrike" u="none">
              <a:solidFill>
                <a:srgbClr val="000000"/>
              </a:solidFill>
              <a:uFillTx/>
              <a:latin typeface="Calibri"/>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Rectangle 7"/>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2DCA0ED-A542-4F6B-9B9E-02FADE22E3DC}" type="slidenum">
              <a:rPr b="0" lang="ru-RU" sz="1200" strike="noStrike" u="none">
                <a:solidFill>
                  <a:srgbClr val="000000"/>
                </a:solidFill>
                <a:uFillTx/>
                <a:latin typeface="Calibri"/>
              </a:rPr>
              <a:t>&lt;number&gt;</a:t>
            </a:fld>
            <a:endParaRPr b="0" lang="ru-RU" sz="1200" strike="noStrike" u="none">
              <a:solidFill>
                <a:srgbClr val="000000"/>
              </a:solidFill>
              <a:uFillTx/>
              <a:latin typeface="Calibri"/>
            </a:endParaRPr>
          </a:p>
        </p:txBody>
      </p:sp>
      <p:sp>
        <p:nvSpPr>
          <p:cNvPr id="111" name="PlaceHolder 1"/>
          <p:cNvSpPr>
            <a:spLocks noGrp="1"/>
          </p:cNvSpPr>
          <p:nvPr>
            <p:ph type="sldImg"/>
          </p:nvPr>
        </p:nvSpPr>
        <p:spPr>
          <a:xfrm>
            <a:off x="380880" y="685800"/>
            <a:ext cx="6096240" cy="3429000"/>
          </a:xfrm>
          <a:prstGeom prst="rect">
            <a:avLst/>
          </a:prstGeom>
          <a:ln w="0">
            <a:noFill/>
          </a:ln>
        </p:spPr>
      </p:sp>
      <p:sp>
        <p:nvSpPr>
          <p:cNvPr id="112" name="PlaceHolder 2"/>
          <p:cNvSpPr>
            <a:spLocks noGrp="1"/>
          </p:cNvSpPr>
          <p:nvPr>
            <p:ph type="body"/>
          </p:nvPr>
        </p:nvSpPr>
        <p:spPr>
          <a:xfrm>
            <a:off x="685800" y="4343400"/>
            <a:ext cx="54864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3" name="Rectangle 7"/>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AD434B9-563D-4EA0-82ED-E066791A4DF5}" type="slidenum">
              <a:rPr b="0" lang="ru-RU" sz="1200" strike="noStrike" u="none">
                <a:solidFill>
                  <a:srgbClr val="000000"/>
                </a:solidFill>
                <a:uFillTx/>
                <a:latin typeface="Calibri"/>
              </a:rPr>
              <a:t>&lt;number&gt;</a:t>
            </a:fld>
            <a:endParaRPr b="0" lang="ru-RU" sz="1200" strike="noStrike" u="none">
              <a:solidFill>
                <a:srgbClr val="000000"/>
              </a:solidFill>
              <a:uFillTx/>
              <a:latin typeface="Calibri"/>
            </a:endParaRPr>
          </a:p>
        </p:txBody>
      </p:sp>
      <p:sp>
        <p:nvSpPr>
          <p:cNvPr id="114" name="PlaceHolder 1"/>
          <p:cNvSpPr>
            <a:spLocks noGrp="1"/>
          </p:cNvSpPr>
          <p:nvPr>
            <p:ph type="sldImg"/>
          </p:nvPr>
        </p:nvSpPr>
        <p:spPr>
          <a:xfrm>
            <a:off x="380880" y="685800"/>
            <a:ext cx="6096240" cy="3429000"/>
          </a:xfrm>
          <a:prstGeom prst="rect">
            <a:avLst/>
          </a:prstGeom>
          <a:ln w="0">
            <a:noFill/>
          </a:ln>
        </p:spPr>
      </p:sp>
      <p:sp>
        <p:nvSpPr>
          <p:cNvPr id="115" name="PlaceHolder 2"/>
          <p:cNvSpPr>
            <a:spLocks noGrp="1"/>
          </p:cNvSpPr>
          <p:nvPr>
            <p:ph type="body"/>
          </p:nvPr>
        </p:nvSpPr>
        <p:spPr>
          <a:xfrm>
            <a:off x="685800" y="4343400"/>
            <a:ext cx="54864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PlaceHolder 1"/>
          <p:cNvSpPr>
            <a:spLocks noGrp="1"/>
          </p:cNvSpPr>
          <p:nvPr>
            <p:ph type="sldImg"/>
          </p:nvPr>
        </p:nvSpPr>
        <p:spPr>
          <a:xfrm>
            <a:off x="380880" y="685800"/>
            <a:ext cx="6096240" cy="3429000"/>
          </a:xfrm>
          <a:prstGeom prst="rect">
            <a:avLst/>
          </a:prstGeom>
          <a:ln w="0">
            <a:noFill/>
          </a:ln>
        </p:spPr>
      </p:sp>
      <p:sp>
        <p:nvSpPr>
          <p:cNvPr id="117" name="PlaceHolder 2"/>
          <p:cNvSpPr>
            <a:spLocks noGrp="1"/>
          </p:cNvSpPr>
          <p:nvPr>
            <p:ph type="body"/>
          </p:nvPr>
        </p:nvSpPr>
        <p:spPr>
          <a:xfrm>
            <a:off x="685800" y="4343400"/>
            <a:ext cx="54864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p:txBody>
      </p:sp>
      <p:sp>
        <p:nvSpPr>
          <p:cNvPr id="118" name="Номер слайда 3"/>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9452FCF-DB4C-4820-97DE-2D1E9264AB2E}" type="slidenum">
              <a:rPr b="0" lang="ru-RU" sz="1200" strike="noStrike" u="none">
                <a:solidFill>
                  <a:srgbClr val="000000"/>
                </a:solidFill>
                <a:uFillTx/>
                <a:latin typeface="Calibri"/>
              </a:rPr>
              <a:t>&lt;number&gt;</a:t>
            </a:fld>
            <a:endParaRPr b="0" lang="ru-RU" sz="1200" strike="noStrike" u="none">
              <a:solidFill>
                <a:srgbClr val="000000"/>
              </a:solidFill>
              <a:uFillTx/>
              <a:latin typeface="Calibri"/>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9" name="PlaceHolder 1"/>
          <p:cNvSpPr>
            <a:spLocks noGrp="1"/>
          </p:cNvSpPr>
          <p:nvPr>
            <p:ph type="sldImg"/>
          </p:nvPr>
        </p:nvSpPr>
        <p:spPr>
          <a:xfrm>
            <a:off x="380880" y="685800"/>
            <a:ext cx="6096240" cy="3429000"/>
          </a:xfrm>
          <a:prstGeom prst="rect">
            <a:avLst/>
          </a:prstGeom>
          <a:ln w="0">
            <a:noFill/>
          </a:ln>
        </p:spPr>
      </p:sp>
      <p:sp>
        <p:nvSpPr>
          <p:cNvPr id="120" name="PlaceHolder 2"/>
          <p:cNvSpPr>
            <a:spLocks noGrp="1"/>
          </p:cNvSpPr>
          <p:nvPr>
            <p:ph type="body"/>
          </p:nvPr>
        </p:nvSpPr>
        <p:spPr>
          <a:xfrm>
            <a:off x="685800" y="4343400"/>
            <a:ext cx="54864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p:txBody>
      </p:sp>
      <p:sp>
        <p:nvSpPr>
          <p:cNvPr id="121" name="Номер слайда 3"/>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9C1312A-6EB6-4E2C-B4AA-ADA4F443CEDE}" type="slidenum">
              <a:rPr b="0" lang="ru-RU" sz="1200" strike="noStrike" u="none">
                <a:solidFill>
                  <a:srgbClr val="000000"/>
                </a:solidFill>
                <a:uFillTx/>
                <a:latin typeface="Calibri"/>
              </a:rPr>
              <a:t>&lt;number&gt;</a:t>
            </a:fld>
            <a:endParaRPr b="0" lang="ru-RU" sz="1200" strike="noStrike" u="none">
              <a:solidFill>
                <a:srgbClr val="000000"/>
              </a:solidFill>
              <a:uFillTx/>
              <a:latin typeface="Calibri"/>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7B25F14C-E9CD-492E-8423-C16CF0BB669A}" type="slidenum">
              <a:t>&lt;#&gt;</a:t>
            </a:fld>
          </a:p>
        </p:txBody>
      </p:sp>
      <p:sp>
        <p:nvSpPr>
          <p:cNvPr id="4" name="PlaceHolder 3"/>
          <p:cNvSpPr>
            <a:spLocks noGrp="1"/>
          </p:cNvSpPr>
          <p:nvPr>
            <p:ph type="dt" idx="1"/>
          </p:nvPr>
        </p:nvSpPr>
        <p:spPr/>
        <p:txBody>
          <a:bodyPr/>
          <a:p>
            <a:r>
              <a:rPr lang="ru-RU"/>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1">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854BFAC3-C4B7-496E-8B38-6CB857A474EF}" type="slidenum">
              <a:t>&lt;#&gt;</a:t>
            </a:fld>
          </a:p>
        </p:txBody>
      </p:sp>
      <p:sp>
        <p:nvSpPr>
          <p:cNvPr id="4" name="PlaceHolder 3"/>
          <p:cNvSpPr>
            <a:spLocks noGrp="1"/>
          </p:cNvSpPr>
          <p:nvPr>
            <p:ph type="dt" idx="4"/>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1411848-3AA9-41C4-839E-376B6AEC3BAC}"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6"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7" name="PlaceHolder 3"/>
          <p:cNvSpPr>
            <a:spLocks noGrp="1"/>
          </p:cNvSpPr>
          <p:nvPr>
            <p:ph type="dt" idx="4"/>
          </p:nvPr>
        </p:nvSpPr>
        <p:spPr>
          <a:xfrm>
            <a:off x="838080" y="6356520"/>
            <a:ext cx="27432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8" name="PlaceHolder 4"/>
          <p:cNvSpPr>
            <a:spLocks noGrp="1"/>
          </p:cNvSpPr>
          <p:nvPr>
            <p:ph type="ftr" idx="5"/>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9" name="PlaceHolder 5"/>
          <p:cNvSpPr>
            <a:spLocks noGrp="1"/>
          </p:cNvSpPr>
          <p:nvPr>
            <p:ph type="sldNum" idx="6"/>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14DD3F3-D025-42A4-99D3-27F7806EB6E8}"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51"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1.xml"/><Relationship Id="rId4"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1.xml"/><Relationship Id="rId4"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1.xml"/><Relationship Id="rId4"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1.xml"/><Relationship Id="rId4" Type="http://schemas.openxmlformats.org/officeDocument/2006/relationships/notesSlide" Target="../notesSlides/notesSlide14.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image" Target="../media/image4.jpeg"/><Relationship Id="rId4" Type="http://schemas.openxmlformats.org/officeDocument/2006/relationships/slideLayout" Target="../slideLayouts/slideLayout1.xml"/><Relationship Id="rId5"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1.xml"/><Relationship Id="rId4"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1.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1.xml"/><Relationship Id="rId4"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 name="Прямоугольник 2"/>
          <p:cNvSpPr/>
          <p:nvPr/>
        </p:nvSpPr>
        <p:spPr>
          <a:xfrm>
            <a:off x="3193920" y="3218040"/>
            <a:ext cx="6096240" cy="36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cxnSp>
        <p:nvCxnSpPr>
          <p:cNvPr id="18" name="Google Shape;78;p1"/>
          <p:cNvCxnSpPr/>
          <p:nvPr/>
        </p:nvCxnSpPr>
        <p:spPr>
          <a:xfrm flipV="1">
            <a:off x="1785960" y="6075000"/>
            <a:ext cx="9300240" cy="69120"/>
          </a:xfrm>
          <a:prstGeom prst="straightConnector1">
            <a:avLst/>
          </a:prstGeom>
          <a:ln w="38160">
            <a:solidFill>
              <a:srgbClr val="00b050"/>
            </a:solidFill>
            <a:miter/>
          </a:ln>
        </p:spPr>
      </p:cxnSp>
      <p:cxnSp>
        <p:nvCxnSpPr>
          <p:cNvPr id="19" name="Google Shape;77;p1"/>
          <p:cNvCxnSpPr/>
          <p:nvPr/>
        </p:nvCxnSpPr>
        <p:spPr>
          <a:xfrm flipV="1">
            <a:off x="1785960" y="5935680"/>
            <a:ext cx="9300240" cy="76680"/>
          </a:xfrm>
          <a:prstGeom prst="straightConnector1">
            <a:avLst/>
          </a:prstGeom>
          <a:ln w="38160">
            <a:solidFill>
              <a:srgbClr val="090f78"/>
            </a:solidFill>
            <a:miter/>
          </a:ln>
        </p:spPr>
      </p:cxnSp>
      <p:sp>
        <p:nvSpPr>
          <p:cNvPr id="20" name="Прямоугольник 1"/>
          <p:cNvSpPr/>
          <p:nvPr/>
        </p:nvSpPr>
        <p:spPr>
          <a:xfrm>
            <a:off x="380880" y="2521080"/>
            <a:ext cx="11330280" cy="2776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2e75b6"/>
                </a:solidFill>
                <a:uFillTx/>
                <a:latin typeface="Times New Roman"/>
                <a:ea typeface="Times New Roman"/>
              </a:rPr>
              <a:t>Координация  және  реттелу</a:t>
            </a:r>
            <a:endParaRPr b="0" lang="ru-RU" sz="24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800"/>
            </a:br>
            <a:r>
              <a:rPr b="1" lang="ru-RU" sz="2800" strike="noStrike" u="none">
                <a:solidFill>
                  <a:srgbClr val="2e75b6"/>
                </a:solidFill>
                <a:uFillTx/>
                <a:latin typeface="Times New Roman"/>
                <a:ea typeface="Times New Roman"/>
              </a:rPr>
              <a:t>       </a:t>
            </a:r>
            <a:r>
              <a:rPr b="1" lang="ru-RU" sz="2400" strike="noStrike" u="none">
                <a:solidFill>
                  <a:srgbClr val="2e75b6"/>
                </a:solidFill>
                <a:uFillTx/>
                <a:latin typeface="Times New Roman"/>
                <a:ea typeface="Times New Roman"/>
              </a:rPr>
              <a:t>Та</a:t>
            </a:r>
            <a:r>
              <a:rPr b="1" lang="kk-KZ" sz="2400" strike="noStrike" u="none">
                <a:solidFill>
                  <a:srgbClr val="2e75b6"/>
                </a:solidFill>
                <a:uFillTx/>
                <a:latin typeface="Times New Roman"/>
                <a:ea typeface="Times New Roman"/>
              </a:rPr>
              <a:t>қырып: </a:t>
            </a:r>
            <a:r>
              <a:rPr b="0" lang="kk-KZ" sz="2400" strike="noStrike" u="none">
                <a:solidFill>
                  <a:srgbClr val="2e75b6"/>
                </a:solidFill>
                <a:uFillTx/>
                <a:latin typeface="Times New Roman"/>
                <a:ea typeface="Times New Roman"/>
              </a:rPr>
              <a:t>«Гормондар», «Гуморальдық реттелу» ұғымдары. Эндокринді, экзокринді және аралас бездердің орналасуы және қызметі. Бездерден бөлінетін гормондар.</a:t>
            </a:r>
            <a:endParaRPr b="0" lang="ru-RU" sz="24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2e75b6"/>
                </a:solidFill>
                <a:uFillTx/>
                <a:latin typeface="Times New Roman"/>
                <a:ea typeface="Times New Roman"/>
              </a:rPr>
              <a:t>8</a:t>
            </a:r>
            <a:r>
              <a:rPr b="1" lang="kk-KZ" sz="1600" strike="noStrike" u="none">
                <a:solidFill>
                  <a:srgbClr val="2e75b6"/>
                </a:solidFill>
                <a:uFillTx/>
                <a:latin typeface="Times New Roman"/>
                <a:ea typeface="Times New Roman"/>
              </a:rPr>
              <a:t> сынып биология</a:t>
            </a:r>
            <a:endParaRPr b="0" lang="ru-RU" sz="1600" strike="noStrike" u="none">
              <a:solidFill>
                <a:srgbClr val="000000"/>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72" name=""/>
          <p:cNvGraphicFramePr/>
          <p:nvPr/>
        </p:nvGraphicFramePr>
        <p:xfrm>
          <a:off x="776160" y="1260360"/>
          <a:ext cx="10055520" cy="4191120"/>
        </p:xfrm>
        <a:graphic>
          <a:graphicData uri="http://schemas.openxmlformats.org/drawingml/2006/table">
            <a:tbl>
              <a:tblPr/>
              <a:tblGrid>
                <a:gridCol w="5026320"/>
                <a:gridCol w="5029200"/>
              </a:tblGrid>
              <a:tr h="366120">
                <a:tc>
                  <a:txBody>
                    <a:bodyPr lIns="88560" rIns="8856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2e75b6"/>
                          </a:solidFill>
                          <a:uFillTx/>
                          <a:latin typeface="Times New Roman"/>
                          <a:ea typeface="Times New Roman"/>
                        </a:rPr>
                        <a:t>Гормондардың қасиеттері</a:t>
                      </a:r>
                      <a:endParaRPr b="0" lang="ru-RU" sz="2400" strike="noStrike" u="none">
                        <a:solidFill>
                          <a:srgbClr val="000000"/>
                        </a:solidFill>
                        <a:uFillTx/>
                        <a:latin typeface="Calibri"/>
                      </a:endParaRPr>
                    </a:p>
                  </a:txBody>
                  <a:tcPr anchor="ctr" marL="88560" marR="885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88560" rIns="8856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2e75b6"/>
                          </a:solidFill>
                          <a:uFillTx/>
                          <a:latin typeface="Times New Roman"/>
                          <a:ea typeface="Times New Roman"/>
                        </a:rPr>
                        <a:t>Гормондардың қызметі</a:t>
                      </a:r>
                      <a:endParaRPr b="0" lang="ru-RU" sz="2400" strike="noStrike" u="none">
                        <a:solidFill>
                          <a:srgbClr val="000000"/>
                        </a:solidFill>
                        <a:uFillTx/>
                        <a:latin typeface="Calibri"/>
                      </a:endParaRPr>
                    </a:p>
                  </a:txBody>
                  <a:tcPr anchor="ctr" marL="88560" marR="885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3825000">
                <a:tc>
                  <a:txBody>
                    <a:bodyPr lIns="88560" rIns="88560" tIns="0" bIns="0" anchor="t">
                      <a:noAutofit/>
                    </a:bodyPr>
                    <a:p>
                      <a:pPr marL="343080" indent="-343080">
                        <a:lnSpc>
                          <a:spcPct val="100000"/>
                        </a:lnSpc>
                        <a:buClr>
                          <a:srgbClr val="2e75b6"/>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2000" strike="noStrike" u="none">
                          <a:solidFill>
                            <a:srgbClr val="2e75b6"/>
                          </a:solidFill>
                          <a:uFillTx/>
                          <a:latin typeface="Times New Roman"/>
                          <a:ea typeface="Times New Roman"/>
                        </a:rPr>
                        <a:t>Белгілі бір ұлпа, мүшеге ғана әсер етеді</a:t>
                      </a:r>
                      <a:endParaRPr b="0" lang="ru-RU" sz="2000" strike="noStrike" u="none">
                        <a:solidFill>
                          <a:srgbClr val="000000"/>
                        </a:solidFill>
                        <a:uFillTx/>
                        <a:latin typeface="Calibri"/>
                      </a:endParaRPr>
                    </a:p>
                    <a:p>
                      <a:pPr marL="343080" indent="-343080">
                        <a:lnSpc>
                          <a:spcPct val="100000"/>
                        </a:lnSpc>
                        <a:buClr>
                          <a:srgbClr val="2e75b6"/>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marL="343080" indent="-343080">
                        <a:lnSpc>
                          <a:spcPct val="100000"/>
                        </a:lnSpc>
                        <a:buClr>
                          <a:srgbClr val="2e75b6"/>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2000" strike="noStrike" u="none">
                          <a:solidFill>
                            <a:srgbClr val="2e75b6"/>
                          </a:solidFill>
                          <a:uFillTx/>
                          <a:latin typeface="Times New Roman"/>
                          <a:ea typeface="Times New Roman"/>
                        </a:rPr>
                        <a:t>Аз мөлшерде жоғары биологиялық белсенділік көрсетуге қабілетті</a:t>
                      </a:r>
                      <a:endParaRPr b="0" lang="ru-RU" sz="2000" strike="noStrike" u="none">
                        <a:solidFill>
                          <a:srgbClr val="000000"/>
                        </a:solidFill>
                        <a:uFillTx/>
                        <a:latin typeface="Calibri"/>
                      </a:endParaRPr>
                    </a:p>
                    <a:p>
                      <a:pPr marL="343080" indent="-343080">
                        <a:lnSpc>
                          <a:spcPct val="100000"/>
                        </a:lnSpc>
                        <a:buClr>
                          <a:srgbClr val="2e75b6"/>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marL="343080" indent="-343080">
                        <a:lnSpc>
                          <a:spcPct val="100000"/>
                        </a:lnSpc>
                        <a:buClr>
                          <a:srgbClr val="2e75b6"/>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2000" strike="noStrike" u="none">
                          <a:solidFill>
                            <a:srgbClr val="2e75b6"/>
                          </a:solidFill>
                          <a:uFillTx/>
                          <a:latin typeface="Times New Roman"/>
                          <a:ea typeface="Times New Roman"/>
                        </a:rPr>
                        <a:t>Қан мен лимфа арқылы әсер етеді</a:t>
                      </a:r>
                      <a:endParaRPr b="0" lang="ru-RU" sz="2000" strike="noStrike" u="none">
                        <a:solidFill>
                          <a:srgbClr val="000000"/>
                        </a:solidFill>
                        <a:uFillTx/>
                        <a:latin typeface="Calibri"/>
                      </a:endParaRPr>
                    </a:p>
                    <a:p>
                      <a:pPr marL="343080" indent="-343080">
                        <a:lnSpc>
                          <a:spcPct val="100000"/>
                        </a:lnSpc>
                        <a:buClr>
                          <a:srgbClr val="2e75b6"/>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marL="343080" indent="-343080">
                        <a:lnSpc>
                          <a:spcPct val="100000"/>
                        </a:lnSpc>
                        <a:buClr>
                          <a:srgbClr val="2e75b6"/>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2000" strike="noStrike" u="none">
                          <a:solidFill>
                            <a:srgbClr val="2e75b6"/>
                          </a:solidFill>
                          <a:uFillTx/>
                          <a:latin typeface="Times New Roman"/>
                          <a:ea typeface="Times New Roman"/>
                        </a:rPr>
                        <a:t>Әсері  дистанциондық сипатқа ие</a:t>
                      </a:r>
                      <a:endParaRPr b="0" lang="ru-RU" sz="2000" strike="noStrike" u="none">
                        <a:solidFill>
                          <a:srgbClr val="000000"/>
                        </a:solidFill>
                        <a:uFillTx/>
                        <a:latin typeface="Calibri"/>
                      </a:endParaRPr>
                    </a:p>
                    <a:p>
                      <a:pPr marL="343080" indent="-343080">
                        <a:lnSpc>
                          <a:spcPct val="100000"/>
                        </a:lnSpc>
                        <a:buClr>
                          <a:srgbClr val="2e75b6"/>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marL="343080" indent="-343080">
                        <a:lnSpc>
                          <a:spcPct val="100000"/>
                        </a:lnSpc>
                        <a:buClr>
                          <a:srgbClr val="2e75b6"/>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2000" strike="noStrike" u="none">
                          <a:solidFill>
                            <a:srgbClr val="2e75b6"/>
                          </a:solidFill>
                          <a:uFillTx/>
                          <a:latin typeface="Times New Roman"/>
                          <a:ea typeface="Times New Roman"/>
                        </a:rPr>
                        <a:t>Бөлініп, қызметін атқарған соң ыдырап кетеді</a:t>
                      </a:r>
                      <a:endParaRPr b="0" lang="ru-RU" sz="2000" strike="noStrike" u="none">
                        <a:solidFill>
                          <a:srgbClr val="000000"/>
                        </a:solidFill>
                        <a:uFillTx/>
                        <a:latin typeface="Calibri"/>
                      </a:endParaRPr>
                    </a:p>
                  </a:txBody>
                  <a:tcPr anchor="t" marL="88560" marR="885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88560" rIns="88560" tIns="0" bIns="0" anchor="t">
                      <a:noAutofit/>
                    </a:bodyPr>
                    <a:p>
                      <a:pPr marL="343080" indent="-343080" algn="just">
                        <a:lnSpc>
                          <a:spcPct val="100000"/>
                        </a:lnSpc>
                        <a:buClr>
                          <a:srgbClr val="2e75b6"/>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2000" strike="noStrike" u="none">
                          <a:solidFill>
                            <a:srgbClr val="2e75b6"/>
                          </a:solidFill>
                          <a:uFillTx/>
                          <a:latin typeface="Times New Roman"/>
                          <a:ea typeface="Times New Roman"/>
                        </a:rPr>
                        <a:t>Ағзаның өсуі мен дамуын қамтамасыз етеді.</a:t>
                      </a:r>
                      <a:endParaRPr b="0" lang="ru-RU" sz="2000" strike="noStrike" u="none">
                        <a:solidFill>
                          <a:srgbClr val="000000"/>
                        </a:solidFill>
                        <a:uFillTx/>
                        <a:latin typeface="Calibri"/>
                      </a:endParaRPr>
                    </a:p>
                    <a:p>
                      <a:pPr marL="343080" indent="-343080" algn="just">
                        <a:lnSpc>
                          <a:spcPct val="100000"/>
                        </a:lnSpc>
                        <a:buClr>
                          <a:srgbClr val="2e75b6"/>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marL="343080" indent="-343080" algn="just">
                        <a:lnSpc>
                          <a:spcPct val="100000"/>
                        </a:lnSpc>
                        <a:buClr>
                          <a:srgbClr val="2e75b6"/>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2000" strike="noStrike" u="none">
                          <a:solidFill>
                            <a:srgbClr val="2e75b6"/>
                          </a:solidFill>
                          <a:uFillTx/>
                          <a:latin typeface="Times New Roman"/>
                          <a:ea typeface="Times New Roman"/>
                        </a:rPr>
                        <a:t>Бейімділік – адаптацияны қалыптастырады</a:t>
                      </a:r>
                      <a:endParaRPr b="0" lang="ru-RU" sz="2000" strike="noStrike" u="none">
                        <a:solidFill>
                          <a:srgbClr val="000000"/>
                        </a:solidFill>
                        <a:uFillTx/>
                        <a:latin typeface="Calibri"/>
                      </a:endParaRPr>
                    </a:p>
                    <a:p>
                      <a:pPr marL="343080" indent="-343080" algn="just">
                        <a:lnSpc>
                          <a:spcPct val="100000"/>
                        </a:lnSpc>
                        <a:buClr>
                          <a:srgbClr val="2e75b6"/>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marL="343080" indent="-343080" algn="just">
                        <a:lnSpc>
                          <a:spcPct val="100000"/>
                        </a:lnSpc>
                        <a:buClr>
                          <a:srgbClr val="2e75b6"/>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2000" strike="noStrike" u="none">
                          <a:solidFill>
                            <a:srgbClr val="2e75b6"/>
                          </a:solidFill>
                          <a:uFillTx/>
                          <a:latin typeface="Times New Roman"/>
                          <a:ea typeface="Times New Roman"/>
                        </a:rPr>
                        <a:t> </a:t>
                      </a:r>
                      <a:r>
                        <a:rPr b="1" i="1" lang="ru-RU" sz="2000" strike="noStrike" u="none">
                          <a:solidFill>
                            <a:srgbClr val="2e75b6"/>
                          </a:solidFill>
                          <a:uFillTx/>
                          <a:latin typeface="Times New Roman"/>
                          <a:ea typeface="Times New Roman"/>
                        </a:rPr>
                        <a:t>Гомеостазды қамтамасыз етеді</a:t>
                      </a:r>
                      <a:endParaRPr b="0" lang="ru-RU" sz="2000" strike="noStrike" u="none">
                        <a:solidFill>
                          <a:srgbClr val="000000"/>
                        </a:solidFill>
                        <a:uFillTx/>
                        <a:latin typeface="Calibri"/>
                      </a:endParaRPr>
                    </a:p>
                    <a:p>
                      <a:pPr marL="343080" indent="-343080" algn="just">
                        <a:lnSpc>
                          <a:spcPct val="100000"/>
                        </a:lnSpc>
                        <a:buClr>
                          <a:srgbClr val="2e75b6"/>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marL="343080" indent="-343080" algn="just">
                        <a:lnSpc>
                          <a:spcPct val="100000"/>
                        </a:lnSpc>
                        <a:buClr>
                          <a:srgbClr val="2e75b6"/>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2000" strike="noStrike" u="none">
                          <a:solidFill>
                            <a:srgbClr val="2e75b6"/>
                          </a:solidFill>
                          <a:uFillTx/>
                          <a:latin typeface="Times New Roman"/>
                          <a:ea typeface="Times New Roman"/>
                        </a:rPr>
                        <a:t>Зат алмасу процесстерін реттейді</a:t>
                      </a:r>
                      <a:endParaRPr b="0" lang="ru-RU" sz="2000" strike="noStrike" u="none">
                        <a:solidFill>
                          <a:srgbClr val="000000"/>
                        </a:solidFill>
                        <a:uFillTx/>
                        <a:latin typeface="Calibri"/>
                      </a:endParaRPr>
                    </a:p>
                  </a:txBody>
                  <a:tcPr anchor="t" marL="88560" marR="885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
        <p:nvSpPr>
          <p:cNvPr id="73" name="PlaceHolder 1"/>
          <p:cNvSpPr>
            <a:spLocks noGrp="1"/>
          </p:cNvSpPr>
          <p:nvPr>
            <p:ph type="title"/>
          </p:nvPr>
        </p:nvSpPr>
        <p:spPr>
          <a:xfrm>
            <a:off x="609480" y="188640"/>
            <a:ext cx="10972800" cy="863640"/>
          </a:xfrm>
          <a:prstGeom prst="rect">
            <a:avLst/>
          </a:prstGeom>
          <a:noFill/>
          <a:ln w="0">
            <a:noFill/>
          </a:ln>
        </p:spPr>
        <p:txBody>
          <a:bodyPr lIns="91440" rIns="91440" tIns="45720" bIns="4572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0000ff"/>
                </a:solidFill>
                <a:uFillTx/>
                <a:latin typeface="Georgia"/>
              </a:rPr>
              <a:t>Гормондардың қасиеттері мен қызметтері</a:t>
            </a:r>
            <a:endParaRPr b="0" lang="ru-RU" sz="3200" strike="noStrike" u="none">
              <a:solidFill>
                <a:srgbClr val="000000"/>
              </a:solidFill>
              <a:uFillTx/>
              <a:latin typeface="Calibri Light"/>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4" name="Picture 5" descr=""/>
          <p:cNvPicPr/>
          <p:nvPr/>
        </p:nvPicPr>
        <p:blipFill>
          <a:blip r:embed="rId1"/>
          <a:stretch/>
        </p:blipFill>
        <p:spPr>
          <a:xfrm>
            <a:off x="1098720" y="6283440"/>
            <a:ext cx="9308880" cy="109440"/>
          </a:xfrm>
          <a:prstGeom prst="rect">
            <a:avLst/>
          </a:prstGeom>
          <a:ln w="0">
            <a:noFill/>
          </a:ln>
        </p:spPr>
      </p:pic>
      <p:pic>
        <p:nvPicPr>
          <p:cNvPr id="75" name="Picture 7" descr=""/>
          <p:cNvPicPr/>
          <p:nvPr/>
        </p:nvPicPr>
        <p:blipFill>
          <a:blip r:embed="rId2"/>
          <a:stretch/>
        </p:blipFill>
        <p:spPr>
          <a:xfrm>
            <a:off x="1098720" y="6432480"/>
            <a:ext cx="9308880" cy="115920"/>
          </a:xfrm>
          <a:prstGeom prst="rect">
            <a:avLst/>
          </a:prstGeom>
          <a:ln w="0">
            <a:noFill/>
          </a:ln>
        </p:spPr>
      </p:pic>
      <p:sp>
        <p:nvSpPr>
          <p:cNvPr id="76" name="Прямоугольник 8"/>
          <p:cNvSpPr/>
          <p:nvPr/>
        </p:nvSpPr>
        <p:spPr>
          <a:xfrm>
            <a:off x="8191440" y="3346560"/>
            <a:ext cx="184320" cy="5238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7" name="Прямоугольник 9"/>
          <p:cNvSpPr/>
          <p:nvPr/>
        </p:nvSpPr>
        <p:spPr>
          <a:xfrm>
            <a:off x="5324400" y="3166920"/>
            <a:ext cx="184320" cy="524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8" name="PlaceHolder 1"/>
          <p:cNvSpPr>
            <a:spLocks noGrp="1"/>
          </p:cNvSpPr>
          <p:nvPr>
            <p:ph type="title"/>
          </p:nvPr>
        </p:nvSpPr>
        <p:spPr>
          <a:xfrm>
            <a:off x="1146240" y="1422360"/>
            <a:ext cx="9144000" cy="2387520"/>
          </a:xfrm>
          <a:prstGeom prst="rect">
            <a:avLst/>
          </a:prstGeom>
          <a:noFill/>
          <a:ln w="0">
            <a:noFill/>
          </a:ln>
        </p:spPr>
        <p:txBody>
          <a:bodyPr lIns="91440" rIns="91440" tIns="45720" bIns="45720" anchor="b">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5400" strike="noStrike" u="none">
                <a:solidFill>
                  <a:srgbClr val="2e75b6"/>
                </a:solidFill>
                <a:uFillTx/>
                <a:latin typeface="Times New Roman"/>
                <a:ea typeface="Times New Roman"/>
              </a:rPr>
              <a:t>1-тапсырма</a:t>
            </a:r>
            <a:br>
              <a:rPr sz="5400"/>
            </a:br>
            <a:r>
              <a:rPr b="1" lang="kk-KZ" sz="3200" strike="noStrike" u="none">
                <a:solidFill>
                  <a:srgbClr val="2e75b6"/>
                </a:solidFill>
                <a:uFillTx/>
                <a:latin typeface="Times New Roman"/>
                <a:ea typeface="Calibri"/>
              </a:rPr>
              <a:t>Бездердің үш түрін сәйкестендір:</a:t>
            </a:r>
            <a:br>
              <a:rPr sz="3200"/>
            </a:br>
            <a:br>
              <a:rPr sz="6000"/>
            </a:br>
            <a:br>
              <a:rPr sz="6000"/>
            </a:br>
            <a:endParaRPr b="0" lang="ru-RU" sz="3200" strike="noStrike" u="none">
              <a:solidFill>
                <a:srgbClr val="000000"/>
              </a:solidFill>
              <a:uFillTx/>
              <a:latin typeface="Calibri Light"/>
            </a:endParaRPr>
          </a:p>
        </p:txBody>
      </p:sp>
      <p:sp>
        <p:nvSpPr>
          <p:cNvPr id="79" name="PlaceHolder 2"/>
          <p:cNvSpPr>
            <a:spLocks noGrp="1"/>
          </p:cNvSpPr>
          <p:nvPr>
            <p:ph type="subTitle"/>
          </p:nvPr>
        </p:nvSpPr>
        <p:spPr>
          <a:xfrm>
            <a:off x="1792080" y="4888080"/>
            <a:ext cx="7777080" cy="1063440"/>
          </a:xfrm>
          <a:prstGeom prst="rect">
            <a:avLst/>
          </a:prstGeom>
          <a:noFill/>
          <a:ln w="0">
            <a:noFill/>
          </a:ln>
        </p:spPr>
        <p:txBody>
          <a:bodyPr lIns="91440" rIns="91440" tIns="45720" bIns="45720" anchor="t">
            <a:noAutofit/>
          </a:bodyPr>
          <a:p>
            <a:pPr indent="0" algn="ctr">
              <a:lnSpc>
                <a:spcPct val="90000"/>
              </a:lnSpc>
              <a:spcBef>
                <a:spcPts val="10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4472c4"/>
                </a:solidFill>
                <a:uFillTx/>
                <a:latin typeface="Times New Roman"/>
                <a:ea typeface="Times New Roman"/>
              </a:rPr>
              <a:t>Дескриптор: </a:t>
            </a:r>
            <a:r>
              <a:rPr b="0" lang="kk-KZ" sz="2400" strike="noStrike" u="none">
                <a:solidFill>
                  <a:srgbClr val="000000"/>
                </a:solidFill>
                <a:uFillTx/>
                <a:latin typeface="Times New Roman"/>
                <a:ea typeface="Calibri"/>
              </a:rPr>
              <a:t>Бездердің үш түрін сәйкестендіреді.</a:t>
            </a:r>
            <a:br>
              <a:rPr sz="2400"/>
            </a:br>
            <a:endParaRPr b="0" lang="ru-RU" sz="2400" strike="noStrike" u="none">
              <a:solidFill>
                <a:srgbClr val="000000"/>
              </a:solidFill>
              <a:uFillTx/>
              <a:latin typeface="Calibri"/>
            </a:endParaRPr>
          </a:p>
        </p:txBody>
      </p:sp>
      <p:graphicFrame>
        <p:nvGraphicFramePr>
          <p:cNvPr id="80" name=""/>
          <p:cNvGraphicFramePr/>
          <p:nvPr/>
        </p:nvGraphicFramePr>
        <p:xfrm>
          <a:off x="1795320" y="1649520"/>
          <a:ext cx="8624880" cy="2952720"/>
        </p:xfrm>
        <a:graphic>
          <a:graphicData uri="http://schemas.openxmlformats.org/drawingml/2006/table">
            <a:tbl>
              <a:tblPr/>
              <a:tblGrid>
                <a:gridCol w="4313520"/>
                <a:gridCol w="4311360"/>
              </a:tblGrid>
              <a:tr h="8233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deebf7"/>
                          </a:solidFill>
                          <a:uFillTx/>
                          <a:latin typeface="Times New Roman"/>
                          <a:ea typeface="Times New Roman"/>
                        </a:rPr>
                        <a:t>Сөл бөліп шығарушы өзегі болмайды</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deebf7"/>
                          </a:solidFill>
                          <a:uFillTx/>
                          <a:latin typeface="Times New Roman"/>
                          <a:ea typeface="Times New Roman"/>
                        </a:rPr>
                        <a:t>Сыртқы секреция бездері</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87768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Қанға гормондар, өзектерге сөл бөледі</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Ішкі секреция  бездері</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12517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Бөліп шығарушы өзегі болады, секреттері дененің сыртына бөлінеді, қанға  емес</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Аралас  секреция бездері</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bl>
          </a:graphicData>
        </a:graphic>
      </p:graphicFrame>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1" name="Picture 5" descr=""/>
          <p:cNvPicPr/>
          <p:nvPr/>
        </p:nvPicPr>
        <p:blipFill>
          <a:blip r:embed="rId1"/>
          <a:stretch/>
        </p:blipFill>
        <p:spPr>
          <a:xfrm>
            <a:off x="1098720" y="6283440"/>
            <a:ext cx="9308880" cy="109440"/>
          </a:xfrm>
          <a:prstGeom prst="rect">
            <a:avLst/>
          </a:prstGeom>
          <a:ln w="0">
            <a:noFill/>
          </a:ln>
        </p:spPr>
      </p:pic>
      <p:pic>
        <p:nvPicPr>
          <p:cNvPr id="82" name="Picture 7" descr=""/>
          <p:cNvPicPr/>
          <p:nvPr/>
        </p:nvPicPr>
        <p:blipFill>
          <a:blip r:embed="rId2"/>
          <a:stretch/>
        </p:blipFill>
        <p:spPr>
          <a:xfrm>
            <a:off x="1098720" y="6432480"/>
            <a:ext cx="9308880" cy="115920"/>
          </a:xfrm>
          <a:prstGeom prst="rect">
            <a:avLst/>
          </a:prstGeom>
          <a:ln w="0">
            <a:noFill/>
          </a:ln>
        </p:spPr>
      </p:pic>
      <p:sp>
        <p:nvSpPr>
          <p:cNvPr id="83" name="Прямоугольник 8"/>
          <p:cNvSpPr/>
          <p:nvPr/>
        </p:nvSpPr>
        <p:spPr>
          <a:xfrm>
            <a:off x="8191440" y="3346560"/>
            <a:ext cx="184320" cy="5238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84" name="Прямоугольник 9"/>
          <p:cNvSpPr/>
          <p:nvPr/>
        </p:nvSpPr>
        <p:spPr>
          <a:xfrm>
            <a:off x="5324400" y="3166920"/>
            <a:ext cx="184320" cy="524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85" name="PlaceHolder 1"/>
          <p:cNvSpPr>
            <a:spLocks noGrp="1"/>
          </p:cNvSpPr>
          <p:nvPr>
            <p:ph type="title"/>
          </p:nvPr>
        </p:nvSpPr>
        <p:spPr>
          <a:xfrm>
            <a:off x="1208160" y="790560"/>
            <a:ext cx="9144000" cy="2387520"/>
          </a:xfrm>
          <a:prstGeom prst="rect">
            <a:avLst/>
          </a:prstGeom>
          <a:noFill/>
          <a:ln w="0">
            <a:noFill/>
          </a:ln>
        </p:spPr>
        <p:txBody>
          <a:bodyPr lIns="91440" rIns="91440" tIns="45720" bIns="45720" anchor="b">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5400" strike="noStrike" u="none">
                <a:solidFill>
                  <a:srgbClr val="2e75b6"/>
                </a:solidFill>
                <a:uFillTx/>
                <a:latin typeface="Times New Roman"/>
                <a:ea typeface="Times New Roman"/>
              </a:rPr>
              <a:t>1-тапсырма</a:t>
            </a:r>
            <a:br>
              <a:rPr sz="5400"/>
            </a:br>
            <a:r>
              <a:rPr b="1" lang="kk-KZ" sz="4000" strike="noStrike" u="none">
                <a:solidFill>
                  <a:srgbClr val="2e75b6"/>
                </a:solidFill>
                <a:uFillTx/>
                <a:latin typeface="Times New Roman"/>
                <a:ea typeface="Calibri"/>
              </a:rPr>
              <a:t>Жауабы:</a:t>
            </a:r>
            <a:br>
              <a:rPr sz="6000"/>
            </a:br>
            <a:br>
              <a:rPr sz="6000"/>
            </a:br>
            <a:endParaRPr b="0" lang="ru-RU" sz="4000" strike="noStrike" u="none">
              <a:solidFill>
                <a:srgbClr val="000000"/>
              </a:solidFill>
              <a:uFillTx/>
              <a:latin typeface="Calibri Light"/>
            </a:endParaRPr>
          </a:p>
        </p:txBody>
      </p:sp>
      <p:graphicFrame>
        <p:nvGraphicFramePr>
          <p:cNvPr id="86" name=""/>
          <p:cNvGraphicFramePr/>
          <p:nvPr/>
        </p:nvGraphicFramePr>
        <p:xfrm>
          <a:off x="1795320" y="1649520"/>
          <a:ext cx="8624880" cy="2952720"/>
        </p:xfrm>
        <a:graphic>
          <a:graphicData uri="http://schemas.openxmlformats.org/drawingml/2006/table">
            <a:tbl>
              <a:tblPr/>
              <a:tblGrid>
                <a:gridCol w="4313520"/>
                <a:gridCol w="4311360"/>
              </a:tblGrid>
              <a:tr h="8233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deebf7"/>
                          </a:solidFill>
                          <a:uFillTx/>
                          <a:latin typeface="Times New Roman"/>
                          <a:ea typeface="Times New Roman"/>
                        </a:rPr>
                        <a:t>Сөл бөліп шығарушы өзегі болмайды</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Ішкі секреция  бездері</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87768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Қанға гормондар, өзектерге сөл бөледі</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Аралас  секреция бездері</a:t>
                      </a:r>
                      <a:endParaRPr b="0" lang="ru-RU" sz="24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12517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Бөліп шығарушы өзегі болады, секреттері дененің сыртына бөлінеді, қанға  емес</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Сыртқы секреция бездері</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bl>
          </a:graphicData>
        </a:graphic>
      </p:graphicFrame>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7" name="Picture 5" descr=""/>
          <p:cNvPicPr/>
          <p:nvPr/>
        </p:nvPicPr>
        <p:blipFill>
          <a:blip r:embed="rId1"/>
          <a:stretch/>
        </p:blipFill>
        <p:spPr>
          <a:xfrm>
            <a:off x="1098720" y="6283440"/>
            <a:ext cx="9308880" cy="109440"/>
          </a:xfrm>
          <a:prstGeom prst="rect">
            <a:avLst/>
          </a:prstGeom>
          <a:ln w="0">
            <a:noFill/>
          </a:ln>
        </p:spPr>
      </p:pic>
      <p:pic>
        <p:nvPicPr>
          <p:cNvPr id="88" name="Picture 7" descr=""/>
          <p:cNvPicPr/>
          <p:nvPr/>
        </p:nvPicPr>
        <p:blipFill>
          <a:blip r:embed="rId2"/>
          <a:stretch/>
        </p:blipFill>
        <p:spPr>
          <a:xfrm>
            <a:off x="1098720" y="6432480"/>
            <a:ext cx="9308880" cy="115920"/>
          </a:xfrm>
          <a:prstGeom prst="rect">
            <a:avLst/>
          </a:prstGeom>
          <a:ln w="0">
            <a:noFill/>
          </a:ln>
        </p:spPr>
      </p:pic>
      <p:sp>
        <p:nvSpPr>
          <p:cNvPr id="89" name="Прямоугольник 8"/>
          <p:cNvSpPr/>
          <p:nvPr/>
        </p:nvSpPr>
        <p:spPr>
          <a:xfrm>
            <a:off x="8191440" y="3346560"/>
            <a:ext cx="184320" cy="5238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90" name="Прямоугольник 9"/>
          <p:cNvSpPr/>
          <p:nvPr/>
        </p:nvSpPr>
        <p:spPr>
          <a:xfrm>
            <a:off x="5324400" y="3166920"/>
            <a:ext cx="184320" cy="524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91" name="Прямоугольник 6"/>
          <p:cNvSpPr/>
          <p:nvPr/>
        </p:nvSpPr>
        <p:spPr>
          <a:xfrm>
            <a:off x="4319640" y="422280"/>
            <a:ext cx="280656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3600" strike="noStrike" u="none">
                <a:solidFill>
                  <a:srgbClr val="2e75b6"/>
                </a:solidFill>
                <a:uFillTx/>
                <a:latin typeface="Times New Roman"/>
                <a:ea typeface="Times New Roman"/>
              </a:rPr>
              <a:t>2-тапсырма</a:t>
            </a:r>
            <a:endParaRPr b="0" lang="ru-RU" sz="3600" strike="noStrike" u="none">
              <a:solidFill>
                <a:srgbClr val="000000"/>
              </a:solidFill>
              <a:uFillTx/>
              <a:latin typeface="Calibri"/>
            </a:endParaRPr>
          </a:p>
        </p:txBody>
      </p:sp>
      <p:sp>
        <p:nvSpPr>
          <p:cNvPr id="92" name="PlaceHolder 1"/>
          <p:cNvSpPr>
            <a:spLocks noGrp="1"/>
          </p:cNvSpPr>
          <p:nvPr>
            <p:ph type="title"/>
          </p:nvPr>
        </p:nvSpPr>
        <p:spPr>
          <a:xfrm>
            <a:off x="743040" y="1988640"/>
            <a:ext cx="10515600" cy="1325880"/>
          </a:xfrm>
          <a:prstGeom prst="rect">
            <a:avLst/>
          </a:prstGeom>
          <a:noFill/>
          <a:ln w="0">
            <a:noFill/>
          </a:ln>
        </p:spPr>
        <p:txBody>
          <a:bodyPr lIns="91440" rIns="91440" tIns="45720" bIns="4572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4400" strike="noStrike" u="none">
                <a:solidFill>
                  <a:srgbClr val="2e75b6"/>
                </a:solidFill>
                <a:uFillTx/>
                <a:latin typeface="Times New Roman"/>
                <a:ea typeface="Times New Roman"/>
              </a:rPr>
              <a:t>С</a:t>
            </a:r>
            <a:r>
              <a:rPr b="1" i="1" lang="kk-KZ" sz="4400" strike="noStrike" u="none">
                <a:solidFill>
                  <a:srgbClr val="2e75b6"/>
                </a:solidFill>
                <a:uFillTx/>
                <a:latin typeface="Times New Roman"/>
                <a:ea typeface="Times New Roman"/>
              </a:rPr>
              <a:t>ұрақ –жауап.</a:t>
            </a:r>
            <a:br>
              <a:rPr sz="4400"/>
            </a:br>
            <a:r>
              <a:rPr b="0" lang="ru-RU" sz="3200" strike="noStrike" u="none">
                <a:solidFill>
                  <a:srgbClr val="2e75b6"/>
                </a:solidFill>
                <a:uFillTx/>
                <a:latin typeface="Times New Roman"/>
                <a:ea typeface="Times New Roman"/>
              </a:rPr>
              <a:t>Гормондар деген</a:t>
            </a:r>
            <a:r>
              <a:rPr b="0" lang="kk-KZ" sz="3200" strike="noStrike" u="none">
                <a:solidFill>
                  <a:srgbClr val="2e75b6"/>
                </a:solidFill>
                <a:uFillTx/>
                <a:latin typeface="Times New Roman"/>
                <a:ea typeface="Times New Roman"/>
              </a:rPr>
              <a:t>іміз не?</a:t>
            </a:r>
            <a:br>
              <a:rPr sz="3200"/>
            </a:br>
            <a:r>
              <a:rPr b="0" lang="kk-KZ" sz="3200" strike="noStrike" u="none">
                <a:solidFill>
                  <a:srgbClr val="2e75b6"/>
                </a:solidFill>
                <a:uFillTx/>
                <a:latin typeface="Times New Roman"/>
                <a:ea typeface="Times New Roman"/>
              </a:rPr>
              <a:t>Ағза қызметінің әртүрлі реттелуінің нәтижелерін салыстыр.</a:t>
            </a:r>
            <a:br>
              <a:rPr sz="4000"/>
            </a:br>
            <a:endParaRPr b="0" lang="ru-RU" sz="3200" strike="noStrike" u="none">
              <a:solidFill>
                <a:srgbClr val="000000"/>
              </a:solidFill>
              <a:uFillTx/>
              <a:latin typeface="Calibri Light"/>
            </a:endParaRPr>
          </a:p>
        </p:txBody>
      </p:sp>
      <p:sp>
        <p:nvSpPr>
          <p:cNvPr id="93" name="Заголовок 7"/>
          <p:cNvSpPr/>
          <p:nvPr/>
        </p:nvSpPr>
        <p:spPr>
          <a:xfrm>
            <a:off x="701640" y="3538440"/>
            <a:ext cx="10515600" cy="1325520"/>
          </a:xfrm>
          <a:prstGeom prst="rect">
            <a:avLst/>
          </a:prstGeom>
          <a:noFill/>
          <a:ln w="0">
            <a:noFill/>
          </a:ln>
        </p:spPr>
        <p:style>
          <a:lnRef idx="0"/>
          <a:fillRef idx="0"/>
          <a:effectRef idx="0"/>
          <a:fontRef idx="minor"/>
        </p:style>
        <p:txBody>
          <a:bodyPr lIns="90000" rIns="90000" tIns="46800" bIns="46800" anchor="ctr">
            <a:no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4472c4"/>
                </a:solidFill>
                <a:uFillTx/>
                <a:latin typeface="Times New Roman"/>
                <a:ea typeface="Times New Roman"/>
              </a:rPr>
              <a:t>Дескриптор: </a:t>
            </a:r>
            <a:r>
              <a:rPr b="0" lang="kk-KZ" sz="3200" strike="noStrike" u="none">
                <a:solidFill>
                  <a:srgbClr val="4472c4"/>
                </a:solidFill>
                <a:uFillTx/>
                <a:latin typeface="Times New Roman"/>
                <a:ea typeface="Times New Roman"/>
              </a:rPr>
              <a:t>Гормон сөзіне анықтама беріп</a:t>
            </a:r>
            <a:r>
              <a:rPr b="1" lang="kk-KZ" sz="3200" strike="noStrike" u="none">
                <a:solidFill>
                  <a:srgbClr val="4472c4"/>
                </a:solidFill>
                <a:uFillTx/>
                <a:latin typeface="Times New Roman"/>
                <a:ea typeface="Times New Roman"/>
              </a:rPr>
              <a:t>, </a:t>
            </a:r>
            <a:r>
              <a:rPr b="0" lang="kk-KZ" sz="3200" strike="noStrike" u="none">
                <a:solidFill>
                  <a:srgbClr val="2e75b6"/>
                </a:solidFill>
                <a:uFillTx/>
                <a:latin typeface="Times New Roman"/>
                <a:ea typeface="Times New Roman"/>
              </a:rPr>
              <a:t>ағза қызметінің әртүрлі реттелуінің нәтижелерін салыстырады.</a:t>
            </a:r>
            <a:r>
              <a:rPr b="1" lang="kk-KZ" sz="3200" strike="noStrike" u="none">
                <a:solidFill>
                  <a:srgbClr val="4472c4"/>
                </a:solidFill>
                <a:uFillTx/>
                <a:latin typeface="Times New Roman"/>
                <a:ea typeface="Times New Roman"/>
              </a:rPr>
              <a:t> </a:t>
            </a:r>
            <a:endParaRPr b="0" lang="ru-RU" sz="32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4" name="Picture 5" descr=""/>
          <p:cNvPicPr/>
          <p:nvPr/>
        </p:nvPicPr>
        <p:blipFill>
          <a:blip r:embed="rId1"/>
          <a:stretch/>
        </p:blipFill>
        <p:spPr>
          <a:xfrm>
            <a:off x="1098720" y="6283440"/>
            <a:ext cx="9308880" cy="109440"/>
          </a:xfrm>
          <a:prstGeom prst="rect">
            <a:avLst/>
          </a:prstGeom>
          <a:ln w="0">
            <a:noFill/>
          </a:ln>
        </p:spPr>
      </p:pic>
      <p:pic>
        <p:nvPicPr>
          <p:cNvPr id="95" name="Picture 7" descr=""/>
          <p:cNvPicPr/>
          <p:nvPr/>
        </p:nvPicPr>
        <p:blipFill>
          <a:blip r:embed="rId2"/>
          <a:stretch/>
        </p:blipFill>
        <p:spPr>
          <a:xfrm>
            <a:off x="1098720" y="6432480"/>
            <a:ext cx="9308880" cy="115920"/>
          </a:xfrm>
          <a:prstGeom prst="rect">
            <a:avLst/>
          </a:prstGeom>
          <a:ln w="0">
            <a:noFill/>
          </a:ln>
        </p:spPr>
      </p:pic>
      <p:sp>
        <p:nvSpPr>
          <p:cNvPr id="96" name="Прямоугольник 8"/>
          <p:cNvSpPr/>
          <p:nvPr/>
        </p:nvSpPr>
        <p:spPr>
          <a:xfrm>
            <a:off x="8191440" y="3346560"/>
            <a:ext cx="184320" cy="5238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97" name="Прямоугольник 9"/>
          <p:cNvSpPr/>
          <p:nvPr/>
        </p:nvSpPr>
        <p:spPr>
          <a:xfrm>
            <a:off x="5324400" y="3166920"/>
            <a:ext cx="184320" cy="524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98" name="Прямоугольник 6"/>
          <p:cNvSpPr/>
          <p:nvPr/>
        </p:nvSpPr>
        <p:spPr>
          <a:xfrm>
            <a:off x="4319640" y="422280"/>
            <a:ext cx="280656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3600" strike="noStrike" u="none">
                <a:solidFill>
                  <a:srgbClr val="2e75b6"/>
                </a:solidFill>
                <a:uFillTx/>
                <a:latin typeface="Times New Roman"/>
                <a:ea typeface="Times New Roman"/>
              </a:rPr>
              <a:t>2-тапсырма</a:t>
            </a:r>
            <a:endParaRPr b="0" lang="ru-RU" sz="3600" strike="noStrike" u="none">
              <a:solidFill>
                <a:srgbClr val="000000"/>
              </a:solidFill>
              <a:uFillTx/>
              <a:latin typeface="Calibri"/>
            </a:endParaRPr>
          </a:p>
        </p:txBody>
      </p:sp>
      <p:sp>
        <p:nvSpPr>
          <p:cNvPr id="99" name="PlaceHolder 1"/>
          <p:cNvSpPr>
            <a:spLocks noGrp="1"/>
          </p:cNvSpPr>
          <p:nvPr>
            <p:ph type="title"/>
          </p:nvPr>
        </p:nvSpPr>
        <p:spPr>
          <a:xfrm>
            <a:off x="681120" y="2461680"/>
            <a:ext cx="10515600" cy="1325880"/>
          </a:xfrm>
          <a:prstGeom prst="rect">
            <a:avLst/>
          </a:prstGeom>
          <a:noFill/>
          <a:ln w="0">
            <a:noFill/>
          </a:ln>
        </p:spPr>
        <p:txBody>
          <a:bodyPr lIns="91440" rIns="91440" tIns="45720" bIns="4572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4400"/>
            </a:br>
            <a:r>
              <a:rPr b="1" i="1" lang="kk-KZ" sz="3200" strike="noStrike" u="none">
                <a:solidFill>
                  <a:srgbClr val="2e75b6"/>
                </a:solidFill>
                <a:uFillTx/>
                <a:latin typeface="Times New Roman"/>
                <a:ea typeface="Times New Roman"/>
              </a:rPr>
              <a:t>Гормондар</a:t>
            </a:r>
            <a:r>
              <a:rPr b="0" lang="kk-KZ" sz="3200" strike="noStrike" u="none">
                <a:solidFill>
                  <a:srgbClr val="2e75b6"/>
                </a:solidFill>
                <a:uFillTx/>
                <a:latin typeface="Times New Roman"/>
                <a:ea typeface="Times New Roman"/>
              </a:rPr>
              <a:t>  дегеніміз – ішкі секреция бездерінен бөлінетін және ұлпалар мен мүшелерге әсер ететін биологиялық белсенді заттар.</a:t>
            </a:r>
            <a:br>
              <a:rPr sz="3200"/>
            </a:br>
            <a:br>
              <a:rPr sz="3200"/>
            </a:br>
            <a:r>
              <a:rPr b="0" lang="kk-KZ" sz="3200" strike="noStrike" u="none">
                <a:solidFill>
                  <a:srgbClr val="2e75b6"/>
                </a:solidFill>
                <a:uFillTx/>
                <a:latin typeface="Times New Roman"/>
                <a:ea typeface="Times New Roman"/>
              </a:rPr>
              <a:t>Ағза қызметінің әртүрлі реттелуінің нәтижелерін салыстыратын болсақ. </a:t>
            </a:r>
            <a:br>
              <a:rPr sz="3200"/>
            </a:br>
            <a:r>
              <a:rPr b="0" lang="kk-KZ" sz="3200" strike="noStrike" u="none">
                <a:solidFill>
                  <a:srgbClr val="2e75b6"/>
                </a:solidFill>
                <a:uFillTx/>
                <a:latin typeface="Times New Roman"/>
                <a:ea typeface="Times New Roman"/>
              </a:rPr>
              <a:t>Реттелудің : </a:t>
            </a:r>
            <a:r>
              <a:rPr b="0" lang="ru-RU" sz="3200" strike="noStrike" u="none">
                <a:solidFill>
                  <a:srgbClr val="2e75b6"/>
                </a:solidFill>
                <a:uFillTx/>
                <a:latin typeface="Times New Roman"/>
                <a:ea typeface="Times New Roman"/>
              </a:rPr>
              <a:t>1.</a:t>
            </a:r>
            <a:r>
              <a:rPr b="0" lang="kk-KZ" sz="3200" strike="noStrike" u="none">
                <a:solidFill>
                  <a:srgbClr val="2e75b6"/>
                </a:solidFill>
                <a:uFillTx/>
                <a:latin typeface="Times New Roman"/>
                <a:ea typeface="Times New Roman"/>
              </a:rPr>
              <a:t> </a:t>
            </a:r>
            <a:r>
              <a:rPr b="1" i="1" lang="kk-KZ" sz="3200" strike="noStrike" u="none">
                <a:solidFill>
                  <a:srgbClr val="2e75b6"/>
                </a:solidFill>
                <a:uFillTx/>
                <a:latin typeface="Times New Roman"/>
                <a:ea typeface="Times New Roman"/>
              </a:rPr>
              <a:t>гуморальды</a:t>
            </a:r>
            <a:r>
              <a:rPr b="0" lang="kk-KZ" sz="3200" strike="noStrike" u="none">
                <a:solidFill>
                  <a:srgbClr val="2e75b6"/>
                </a:solidFill>
                <a:uFillTx/>
                <a:latin typeface="Times New Roman"/>
                <a:ea typeface="Times New Roman"/>
              </a:rPr>
              <a:t>. </a:t>
            </a:r>
            <a:br>
              <a:rPr sz="3200"/>
            </a:br>
            <a:r>
              <a:rPr b="0" lang="kk-KZ" sz="3200" strike="noStrike" u="none">
                <a:solidFill>
                  <a:srgbClr val="2e75b6"/>
                </a:solidFill>
                <a:uFillTx/>
                <a:latin typeface="Times New Roman"/>
                <a:ea typeface="Times New Roman"/>
              </a:rPr>
              <a:t>                       2.</a:t>
            </a:r>
            <a:r>
              <a:rPr b="1" i="1" lang="kk-KZ" sz="3200" strike="noStrike" u="none">
                <a:solidFill>
                  <a:srgbClr val="2e75b6"/>
                </a:solidFill>
                <a:uFillTx/>
                <a:latin typeface="Times New Roman"/>
                <a:ea typeface="Times New Roman"/>
              </a:rPr>
              <a:t>жүйкелік </a:t>
            </a:r>
            <a:r>
              <a:rPr b="0" lang="kk-KZ" sz="3200" strike="noStrike" u="none">
                <a:solidFill>
                  <a:srgbClr val="2e75b6"/>
                </a:solidFill>
                <a:uFillTx/>
                <a:latin typeface="Times New Roman"/>
                <a:ea typeface="Times New Roman"/>
              </a:rPr>
              <a:t> </a:t>
            </a:r>
            <a:endParaRPr b="0" lang="ru-RU" sz="3200" strike="noStrike" u="none">
              <a:solidFill>
                <a:srgbClr val="000000"/>
              </a:solidFill>
              <a:uFillTx/>
              <a:latin typeface="Calibri Light"/>
            </a:endParaRPr>
          </a:p>
        </p:txBody>
      </p:sp>
      <p:sp>
        <p:nvSpPr>
          <p:cNvPr id="100" name="Прямоугольник 9"/>
          <p:cNvSpPr/>
          <p:nvPr/>
        </p:nvSpPr>
        <p:spPr>
          <a:xfrm>
            <a:off x="932400" y="784080"/>
            <a:ext cx="163764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2e75b6"/>
                </a:solidFill>
                <a:uFillTx/>
                <a:latin typeface="Times New Roman"/>
                <a:ea typeface="Calibri"/>
              </a:rPr>
              <a:t>Жауабы:</a:t>
            </a:r>
            <a:endParaRPr b="0" lang="ru-RU" sz="2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 name=""/>
          <p:cNvSpPr txBox="1"/>
          <p:nvPr/>
        </p:nvSpPr>
        <p:spPr>
          <a:xfrm>
            <a:off x="261720" y="2114640"/>
            <a:ext cx="10566360" cy="4062240"/>
          </a:xfrm>
          <a:prstGeom prst="rect">
            <a:avLst/>
          </a:prstGeom>
          <a:noFill/>
          <a:ln w="0">
            <a:noFill/>
          </a:ln>
        </p:spPr>
        <p:txBody>
          <a:bodyPr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4472c4"/>
                </a:solidFill>
                <a:uFillTx/>
                <a:latin typeface="Times New Roman"/>
                <a:ea typeface="Times New Roman"/>
              </a:rPr>
              <a:t>Бағалау критерийлері:</a:t>
            </a:r>
            <a:r>
              <a:rPr b="1" lang="kk-KZ" sz="2400" strike="noStrike" u="none">
                <a:solidFill>
                  <a:srgbClr val="4472c4"/>
                </a:solidFill>
                <a:uFillTx/>
                <a:latin typeface="Times New Roman"/>
                <a:ea typeface="Times New Roman"/>
              </a:rPr>
              <a:t> </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4472c4"/>
                </a:solidFill>
                <a:uFillTx/>
                <a:latin typeface="Times New Roman"/>
                <a:ea typeface="Times New Roman"/>
              </a:rPr>
              <a:t>• </a:t>
            </a:r>
            <a:r>
              <a:rPr b="0" lang="ru-RU" sz="2400" strike="noStrike" u="none">
                <a:solidFill>
                  <a:srgbClr val="000000"/>
                </a:solidFill>
                <a:uFillTx/>
                <a:latin typeface="Times New Roman"/>
                <a:ea typeface="Times New Roman"/>
              </a:rPr>
              <a:t>эндокриндік, экзокриндік және аралас бездердің айырмашылықтарын   түсіндіру;</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 </a:t>
            </a:r>
            <a:r>
              <a:rPr b="0" lang="ru-RU" sz="2400" strike="noStrike" u="none">
                <a:solidFill>
                  <a:srgbClr val="000000"/>
                </a:solidFill>
                <a:uFillTx/>
                <a:latin typeface="Times New Roman"/>
                <a:ea typeface="Times New Roman"/>
              </a:rPr>
              <a:t>эндокриндік, экзокриндік және аралас бездердің мысалдарын келтіру.</a:t>
            </a:r>
            <a:endParaRPr b="0" lang="ru-RU" sz="2400" strike="noStrike" u="none">
              <a:solidFill>
                <a:srgbClr val="000000"/>
              </a:solidFill>
              <a:uFillTx/>
              <a:latin typeface="Calibri"/>
            </a:endParaRPr>
          </a:p>
          <a:p>
            <a:pPr>
              <a:lnSpc>
                <a:spcPct val="100000"/>
              </a:lnSpc>
              <a:spcBef>
                <a:spcPts val="601"/>
              </a:spcBef>
              <a:buClr>
                <a:srgbClr val="4472c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buClr>
                <a:srgbClr val="4472c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15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22" name="Прямоугольник 3"/>
          <p:cNvSpPr/>
          <p:nvPr/>
        </p:nvSpPr>
        <p:spPr>
          <a:xfrm>
            <a:off x="0" y="152280"/>
            <a:ext cx="12192120" cy="76860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imes New Roman"/>
                <a:ea typeface="Times New Roman"/>
              </a:rPr>
              <a:t>Оқу мақсаты:</a:t>
            </a:r>
            <a:endParaRPr b="0" lang="ru-RU" sz="2800" strike="noStrike" u="none">
              <a:solidFill>
                <a:srgbClr val="000000"/>
              </a:solidFill>
              <a:uFillTx/>
              <a:latin typeface="Calibri"/>
            </a:endParaRPr>
          </a:p>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4472c4"/>
                </a:solidFill>
                <a:uFillTx/>
                <a:latin typeface="Times New Roman"/>
                <a:ea typeface="Times New Roman"/>
              </a:rPr>
              <a:t>         </a:t>
            </a:r>
            <a:r>
              <a:rPr b="0" lang="kk-KZ" sz="2400" strike="noStrike" u="none">
                <a:solidFill>
                  <a:srgbClr val="4472c4"/>
                </a:solidFill>
                <a:uFillTx/>
                <a:latin typeface="Times New Roman"/>
                <a:ea typeface="Times New Roman"/>
              </a:rPr>
              <a:t>8.1.</a:t>
            </a:r>
            <a:r>
              <a:rPr b="0" lang="ru-RU" sz="2400" strike="noStrike" u="none">
                <a:solidFill>
                  <a:srgbClr val="4472c4"/>
                </a:solidFill>
                <a:uFillTx/>
                <a:latin typeface="Times New Roman"/>
                <a:ea typeface="Times New Roman"/>
              </a:rPr>
              <a:t>7.5 </a:t>
            </a:r>
            <a:r>
              <a:rPr b="0" lang="kk-KZ" sz="2400" strike="noStrike" u="none">
                <a:solidFill>
                  <a:srgbClr val="4472c4"/>
                </a:solidFill>
                <a:uFillTx/>
                <a:latin typeface="Times New Roman"/>
                <a:ea typeface="Times New Roman"/>
              </a:rPr>
              <a:t>эндокринді, экзокринді  және аралас  бездердің орналасқан жерлерін анықтау.</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4472c4"/>
                </a:solidFill>
                <a:uFillTx/>
                <a:latin typeface="Times New Roman"/>
                <a:ea typeface="Times New Roman"/>
              </a:rPr>
              <a:t>            </a:t>
            </a:r>
            <a:r>
              <a:rPr b="0" lang="ru-RU" sz="2400" strike="noStrike" u="none">
                <a:solidFill>
                  <a:srgbClr val="4472c4"/>
                </a:solidFill>
                <a:uFillTx/>
                <a:latin typeface="Times New Roman"/>
                <a:ea typeface="Times New Roman"/>
              </a:rPr>
              <a:t>8.1.7.6  </a:t>
            </a:r>
            <a:r>
              <a:rPr b="0" lang="kk-KZ" sz="2400" strike="noStrike" u="none">
                <a:solidFill>
                  <a:srgbClr val="4472c4"/>
                </a:solidFill>
                <a:uFillTx/>
                <a:latin typeface="Times New Roman"/>
                <a:ea typeface="Times New Roman"/>
              </a:rPr>
              <a:t>бездердің негізгі қызметтерін түсіндіру.</a:t>
            </a:r>
            <a:endParaRPr b="0" lang="ru-RU" sz="2400" strike="noStrike" u="none">
              <a:solidFill>
                <a:srgbClr val="000000"/>
              </a:solidFill>
              <a:uFillTx/>
              <a:latin typeface="Calibri"/>
            </a:endParaRPr>
          </a:p>
        </p:txBody>
      </p:sp>
      <p:pic>
        <p:nvPicPr>
          <p:cNvPr id="23" name="Рисунок 1" descr=""/>
          <p:cNvPicPr/>
          <p:nvPr/>
        </p:nvPicPr>
        <p:blipFill>
          <a:blip r:embed="rId1"/>
          <a:stretch/>
        </p:blipFill>
        <p:spPr>
          <a:xfrm>
            <a:off x="316080" y="5979960"/>
            <a:ext cx="11559960" cy="714600"/>
          </a:xfrm>
          <a:prstGeom prst="rect">
            <a:avLst/>
          </a:prstGeom>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4" name="Picture 5" descr=""/>
          <p:cNvPicPr/>
          <p:nvPr/>
        </p:nvPicPr>
        <p:blipFill>
          <a:blip r:embed="rId1"/>
          <a:stretch/>
        </p:blipFill>
        <p:spPr>
          <a:xfrm>
            <a:off x="1098720" y="6283440"/>
            <a:ext cx="9308880" cy="109440"/>
          </a:xfrm>
          <a:prstGeom prst="rect">
            <a:avLst/>
          </a:prstGeom>
          <a:ln w="0">
            <a:noFill/>
          </a:ln>
        </p:spPr>
      </p:pic>
      <p:pic>
        <p:nvPicPr>
          <p:cNvPr id="25" name="Picture 7" descr=""/>
          <p:cNvPicPr/>
          <p:nvPr/>
        </p:nvPicPr>
        <p:blipFill>
          <a:blip r:embed="rId2"/>
          <a:stretch/>
        </p:blipFill>
        <p:spPr>
          <a:xfrm>
            <a:off x="1098720" y="6432480"/>
            <a:ext cx="9308880" cy="115920"/>
          </a:xfrm>
          <a:prstGeom prst="rect">
            <a:avLst/>
          </a:prstGeom>
          <a:ln w="0">
            <a:noFill/>
          </a:ln>
        </p:spPr>
      </p:pic>
      <p:sp>
        <p:nvSpPr>
          <p:cNvPr id="26" name="Прямоугольник 8"/>
          <p:cNvSpPr/>
          <p:nvPr/>
        </p:nvSpPr>
        <p:spPr>
          <a:xfrm>
            <a:off x="8191440" y="3346560"/>
            <a:ext cx="184320" cy="5238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27" name="Прямоугольник 9"/>
          <p:cNvSpPr/>
          <p:nvPr/>
        </p:nvSpPr>
        <p:spPr>
          <a:xfrm>
            <a:off x="5324400" y="3166920"/>
            <a:ext cx="184320" cy="524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28" name="PlaceHolder 1"/>
          <p:cNvSpPr>
            <a:spLocks noGrp="1"/>
          </p:cNvSpPr>
          <p:nvPr>
            <p:ph type="title"/>
          </p:nvPr>
        </p:nvSpPr>
        <p:spPr>
          <a:xfrm>
            <a:off x="822240" y="885960"/>
            <a:ext cx="10515600" cy="1325520"/>
          </a:xfrm>
          <a:prstGeom prst="rect">
            <a:avLst/>
          </a:prstGeom>
          <a:noFill/>
          <a:ln w="0">
            <a:noFill/>
          </a:ln>
        </p:spPr>
        <p:txBody>
          <a:bodyPr lIns="91440" rIns="91440" tIns="45720" bIns="4572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4000" strike="noStrike" u="none">
                <a:solidFill>
                  <a:srgbClr val="2e75b6"/>
                </a:solidFill>
                <a:uFillTx/>
                <a:latin typeface="Times New Roman"/>
                <a:ea typeface="Times New Roman"/>
              </a:rPr>
              <a:t>Бездер дегеніміз </a:t>
            </a:r>
            <a:r>
              <a:rPr b="0" lang="en-US" sz="4000" strike="noStrike" u="none">
                <a:solidFill>
                  <a:srgbClr val="2e75b6"/>
                </a:solidFill>
                <a:uFillTx/>
                <a:latin typeface="Times New Roman"/>
                <a:ea typeface="Times New Roman"/>
              </a:rPr>
              <a:t>– </a:t>
            </a:r>
            <a:r>
              <a:rPr b="0" lang="kk-KZ" sz="4000" strike="noStrike" u="none">
                <a:solidFill>
                  <a:srgbClr val="2e75b6"/>
                </a:solidFill>
                <a:uFillTx/>
                <a:latin typeface="Times New Roman"/>
                <a:ea typeface="Times New Roman"/>
              </a:rPr>
              <a:t>безді эпителий жасушаларынан тұратын мүшелер.</a:t>
            </a:r>
            <a:br>
              <a:rPr sz="4000"/>
            </a:br>
            <a:r>
              <a:rPr b="0" lang="kk-KZ" sz="4000" strike="noStrike" u="none">
                <a:solidFill>
                  <a:srgbClr val="2e75b6"/>
                </a:solidFill>
                <a:uFillTx/>
                <a:latin typeface="Times New Roman"/>
                <a:ea typeface="Times New Roman"/>
              </a:rPr>
              <a:t>Бездердің ішінде түзілетін заттарды </a:t>
            </a:r>
            <a:r>
              <a:rPr b="1" i="1" lang="kk-KZ" sz="4000" strike="noStrike" u="none">
                <a:solidFill>
                  <a:srgbClr val="2e75b6"/>
                </a:solidFill>
                <a:uFillTx/>
                <a:latin typeface="Times New Roman"/>
                <a:ea typeface="Times New Roman"/>
              </a:rPr>
              <a:t>секреция</a:t>
            </a:r>
            <a:r>
              <a:rPr b="0" lang="kk-KZ" sz="4000" strike="noStrike" u="none">
                <a:solidFill>
                  <a:srgbClr val="2e75b6"/>
                </a:solidFill>
                <a:uFillTx/>
                <a:latin typeface="Times New Roman"/>
                <a:ea typeface="Times New Roman"/>
              </a:rPr>
              <a:t>, ал бөлінетін заттарды </a:t>
            </a:r>
            <a:r>
              <a:rPr b="1" i="1" lang="kk-KZ" sz="4000" strike="noStrike" u="none">
                <a:solidFill>
                  <a:srgbClr val="2e75b6"/>
                </a:solidFill>
                <a:uFillTx/>
                <a:latin typeface="Times New Roman"/>
                <a:ea typeface="Times New Roman"/>
              </a:rPr>
              <a:t>секрет</a:t>
            </a:r>
            <a:r>
              <a:rPr b="0" lang="kk-KZ" sz="4000" strike="noStrike" u="none">
                <a:solidFill>
                  <a:srgbClr val="2e75b6"/>
                </a:solidFill>
                <a:uFillTx/>
                <a:latin typeface="Times New Roman"/>
                <a:ea typeface="Times New Roman"/>
              </a:rPr>
              <a:t> деп атайды.</a:t>
            </a:r>
            <a:endParaRPr b="0" lang="ru-RU" sz="4000" strike="noStrike" u="none">
              <a:solidFill>
                <a:srgbClr val="000000"/>
              </a:solidFill>
              <a:uFillTx/>
              <a:latin typeface="Calibri Light"/>
            </a:endParaRPr>
          </a:p>
        </p:txBody>
      </p:sp>
      <p:pic>
        <p:nvPicPr>
          <p:cNvPr id="29" name="Picture 22" descr="C:\Users\admin1\Desktop\a75cb0dbb5b48001f7d40173ebd5fbe6-800x.jpg"/>
          <p:cNvPicPr/>
          <p:nvPr/>
        </p:nvPicPr>
        <p:blipFill>
          <a:blip r:embed="rId3"/>
          <a:stretch/>
        </p:blipFill>
        <p:spPr>
          <a:xfrm>
            <a:off x="3247920" y="2668680"/>
            <a:ext cx="5438880" cy="3459240"/>
          </a:xfrm>
          <a:prstGeom prst="rect">
            <a:avLst/>
          </a:prstGeom>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0" name="Picture 5" descr=""/>
          <p:cNvPicPr/>
          <p:nvPr/>
        </p:nvPicPr>
        <p:blipFill>
          <a:blip r:embed="rId1"/>
          <a:stretch/>
        </p:blipFill>
        <p:spPr>
          <a:xfrm>
            <a:off x="1098720" y="6283440"/>
            <a:ext cx="9308880" cy="109440"/>
          </a:xfrm>
          <a:prstGeom prst="rect">
            <a:avLst/>
          </a:prstGeom>
          <a:ln w="0">
            <a:noFill/>
          </a:ln>
        </p:spPr>
      </p:pic>
      <p:pic>
        <p:nvPicPr>
          <p:cNvPr id="31" name="Picture 7" descr=""/>
          <p:cNvPicPr/>
          <p:nvPr/>
        </p:nvPicPr>
        <p:blipFill>
          <a:blip r:embed="rId2"/>
          <a:stretch/>
        </p:blipFill>
        <p:spPr>
          <a:xfrm>
            <a:off x="1098720" y="6432480"/>
            <a:ext cx="9308880" cy="115920"/>
          </a:xfrm>
          <a:prstGeom prst="rect">
            <a:avLst/>
          </a:prstGeom>
          <a:ln w="0">
            <a:noFill/>
          </a:ln>
        </p:spPr>
      </p:pic>
      <p:sp>
        <p:nvSpPr>
          <p:cNvPr id="32" name="Прямоугольник 8"/>
          <p:cNvSpPr/>
          <p:nvPr/>
        </p:nvSpPr>
        <p:spPr>
          <a:xfrm>
            <a:off x="8191440" y="3346560"/>
            <a:ext cx="184320" cy="5238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3" name="Прямоугольник 9"/>
          <p:cNvSpPr/>
          <p:nvPr/>
        </p:nvSpPr>
        <p:spPr>
          <a:xfrm>
            <a:off x="5324400" y="3166920"/>
            <a:ext cx="184320" cy="524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4" name="Прямоугольник 6"/>
          <p:cNvSpPr/>
          <p:nvPr/>
        </p:nvSpPr>
        <p:spPr>
          <a:xfrm>
            <a:off x="966960" y="792000"/>
            <a:ext cx="10101240" cy="1374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800" strike="noStrike" u="none">
                <a:solidFill>
                  <a:srgbClr val="2e75b6"/>
                </a:solidFill>
                <a:uFillTx/>
                <a:latin typeface="Times New Roman"/>
                <a:ea typeface="Times New Roman"/>
              </a:rPr>
              <a:t>Сыртқы секреция бездері (экзокринді)</a:t>
            </a:r>
            <a:r>
              <a:rPr b="0" lang="kk-KZ" sz="2800" strike="noStrike" u="none">
                <a:solidFill>
                  <a:srgbClr val="2e75b6"/>
                </a:solidFill>
                <a:uFillTx/>
                <a:latin typeface="Times New Roman"/>
                <a:ea typeface="Times New Roman"/>
              </a:rPr>
              <a:t>дегеніміз  </a:t>
            </a:r>
            <a:r>
              <a:rPr b="0" lang="ru-RU" sz="2800" strike="noStrike" u="none">
                <a:solidFill>
                  <a:srgbClr val="2e75b6"/>
                </a:solidFill>
                <a:uFillTx/>
                <a:latin typeface="Times New Roman"/>
                <a:ea typeface="Times New Roman"/>
              </a:rPr>
              <a:t>- жасушаларында түзілген сұйықтық арнайы өзекшелер арқылы қуыс мүшелерге немесе сыртқа шығарылады. </a:t>
            </a:r>
            <a:endParaRPr b="0" lang="ru-RU" sz="2800" strike="noStrike" u="none">
              <a:solidFill>
                <a:srgbClr val="000000"/>
              </a:solidFill>
              <a:uFillTx/>
              <a:latin typeface="Calibri"/>
            </a:endParaRPr>
          </a:p>
        </p:txBody>
      </p:sp>
      <p:sp>
        <p:nvSpPr>
          <p:cNvPr id="35" name="PlaceHolder 1"/>
          <p:cNvSpPr>
            <a:spLocks noGrp="1"/>
          </p:cNvSpPr>
          <p:nvPr>
            <p:ph type="title"/>
          </p:nvPr>
        </p:nvSpPr>
        <p:spPr>
          <a:xfrm>
            <a:off x="822240" y="2478240"/>
            <a:ext cx="10515600" cy="1325520"/>
          </a:xfrm>
          <a:prstGeom prst="rect">
            <a:avLst/>
          </a:prstGeom>
          <a:noFill/>
          <a:ln w="0">
            <a:noFill/>
          </a:ln>
        </p:spPr>
        <p:txBody>
          <a:bodyPr lIns="91440" rIns="91440" tIns="45720" bIns="4572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800" strike="noStrike" u="none">
                <a:solidFill>
                  <a:srgbClr val="2e75b6"/>
                </a:solidFill>
                <a:uFillTx/>
                <a:latin typeface="Times New Roman"/>
                <a:ea typeface="Times New Roman"/>
              </a:rPr>
              <a:t>Ішкі секреция бездерінің (эндокринді) </a:t>
            </a:r>
            <a:r>
              <a:rPr b="0" lang="kk-KZ" sz="2800" strike="noStrike" u="none">
                <a:solidFill>
                  <a:srgbClr val="2e75b6"/>
                </a:solidFill>
                <a:uFillTx/>
                <a:latin typeface="Times New Roman"/>
                <a:ea typeface="Times New Roman"/>
              </a:rPr>
              <a:t>сөл бөліп шығарушы өзегі болмайды, сондықтан ол тікелей қанға бөлінеді. </a:t>
            </a:r>
            <a:endParaRPr b="0" lang="ru-RU" sz="2800" strike="noStrike" u="none">
              <a:solidFill>
                <a:srgbClr val="000000"/>
              </a:solidFill>
              <a:uFillTx/>
              <a:latin typeface="Calibri Light"/>
            </a:endParaRPr>
          </a:p>
        </p:txBody>
      </p:sp>
      <p:sp>
        <p:nvSpPr>
          <p:cNvPr id="36" name="Заголовок 7"/>
          <p:cNvSpPr/>
          <p:nvPr/>
        </p:nvSpPr>
        <p:spPr>
          <a:xfrm>
            <a:off x="927000" y="4175280"/>
            <a:ext cx="10515600" cy="1325520"/>
          </a:xfrm>
          <a:prstGeom prst="rect">
            <a:avLst/>
          </a:prstGeom>
          <a:noFill/>
          <a:ln w="0">
            <a:noFill/>
          </a:ln>
        </p:spPr>
        <p:style>
          <a:lnRef idx="0"/>
          <a:fillRef idx="0"/>
          <a:effectRef idx="0"/>
          <a:fontRef idx="minor"/>
        </p:style>
        <p:txBody>
          <a:bodyPr lIns="90000" rIns="90000" tIns="46800" bIns="46800" anchor="ctr">
            <a:no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800" strike="noStrike" u="none">
                <a:solidFill>
                  <a:srgbClr val="2e75b6"/>
                </a:solidFill>
                <a:uFillTx/>
                <a:latin typeface="Times New Roman"/>
                <a:ea typeface="Times New Roman"/>
              </a:rPr>
              <a:t>Аралас  секреция бездері </a:t>
            </a:r>
            <a:r>
              <a:rPr b="1" lang="ru-RU" sz="2800" strike="noStrike" u="none">
                <a:solidFill>
                  <a:srgbClr val="2e75b6"/>
                </a:solidFill>
                <a:uFillTx/>
                <a:latin typeface="Times New Roman"/>
                <a:ea typeface="Times New Roman"/>
              </a:rPr>
              <a:t>– </a:t>
            </a:r>
            <a:r>
              <a:rPr b="0" lang="ru-RU" sz="2800" strike="noStrike" u="none">
                <a:solidFill>
                  <a:srgbClr val="2e75b6"/>
                </a:solidFill>
                <a:uFillTx/>
                <a:latin typeface="Times New Roman"/>
                <a:ea typeface="Times New Roman"/>
              </a:rPr>
              <a:t>б</a:t>
            </a:r>
            <a:r>
              <a:rPr b="0" lang="kk-KZ" sz="2800" strike="noStrike" u="none">
                <a:solidFill>
                  <a:srgbClr val="2e75b6"/>
                </a:solidFill>
                <a:uFillTx/>
                <a:latin typeface="Times New Roman"/>
                <a:ea typeface="Times New Roman"/>
              </a:rPr>
              <a:t>ір мезгілде қанға гормондар, өзектерге сөл бөлінеді.</a:t>
            </a:r>
            <a:endParaRPr b="0" lang="ru-RU" sz="2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37" name="Organization Chart 8"/>
          <p:cNvGrpSpPr/>
          <p:nvPr/>
        </p:nvGrpSpPr>
        <p:grpSpPr>
          <a:xfrm>
            <a:off x="747720" y="898560"/>
            <a:ext cx="10945080" cy="4286520"/>
            <a:chOff x="747720" y="898560"/>
            <a:chExt cx="10945080" cy="4286520"/>
          </a:xfrm>
        </p:grpSpPr>
        <p:cxnSp>
          <p:nvCxnSpPr>
            <p:cNvPr id="38" name="_s1028"/>
            <p:cNvCxnSpPr>
              <a:stCxn id="39" idx="0"/>
              <a:endCxn id="40" idx="2"/>
            </p:cNvCxnSpPr>
            <p:nvPr/>
          </p:nvCxnSpPr>
          <p:spPr>
            <a:xfrm flipV="1" rot="16200000">
              <a:off x="7706160" y="1125720"/>
              <a:ext cx="857880" cy="3831480"/>
            </a:xfrm>
            <a:prstGeom prst="bentConnector3">
              <a:avLst>
                <a:gd name="adj1" fmla="val 12804"/>
              </a:avLst>
            </a:prstGeom>
            <a:ln w="28440">
              <a:solidFill>
                <a:srgbClr val="000000"/>
              </a:solidFill>
              <a:miter/>
            </a:ln>
          </p:spPr>
        </p:cxnSp>
        <p:cxnSp>
          <p:nvCxnSpPr>
            <p:cNvPr id="41" name="_s1029"/>
            <p:cNvCxnSpPr>
              <a:stCxn id="42" idx="0"/>
              <a:endCxn id="40" idx="2"/>
            </p:cNvCxnSpPr>
            <p:nvPr/>
          </p:nvCxnSpPr>
          <p:spPr>
            <a:xfrm flipV="1">
              <a:off x="6219720" y="2612520"/>
              <a:ext cx="4680" cy="857880"/>
            </a:xfrm>
            <a:prstGeom prst="bentConnector2">
              <a:avLst/>
            </a:prstGeom>
            <a:ln w="28440">
              <a:solidFill>
                <a:srgbClr val="000000"/>
              </a:solidFill>
              <a:miter/>
            </a:ln>
          </p:spPr>
        </p:cxnSp>
        <p:cxnSp>
          <p:nvCxnSpPr>
            <p:cNvPr id="43" name="_s1030"/>
            <p:cNvCxnSpPr>
              <a:stCxn id="44" idx="0"/>
              <a:endCxn id="40" idx="2"/>
            </p:cNvCxnSpPr>
            <p:nvPr/>
          </p:nvCxnSpPr>
          <p:spPr>
            <a:xfrm flipH="1" flipV="1" rot="5400000">
              <a:off x="3875760" y="1125720"/>
              <a:ext cx="857880" cy="3831480"/>
            </a:xfrm>
            <a:prstGeom prst="bentConnector3">
              <a:avLst>
                <a:gd name="adj1" fmla="val 12804"/>
              </a:avLst>
            </a:prstGeom>
            <a:ln w="28440">
              <a:solidFill>
                <a:srgbClr val="000000"/>
              </a:solidFill>
              <a:miter/>
            </a:ln>
          </p:spPr>
        </p:cxnSp>
        <p:sp>
          <p:nvSpPr>
            <p:cNvPr id="40" name="_s1031"/>
            <p:cNvSpPr/>
            <p:nvPr/>
          </p:nvSpPr>
          <p:spPr>
            <a:xfrm>
              <a:off x="4578480" y="898560"/>
              <a:ext cx="3283560" cy="1714680"/>
            </a:xfrm>
            <a:prstGeom prst="roundRect">
              <a:avLst>
                <a:gd name="adj" fmla="val 16667"/>
              </a:avLst>
            </a:prstGeom>
            <a:solidFill>
              <a:srgbClr val="5b9bd5"/>
            </a:solidFill>
            <a:ln w="9360">
              <a:solidFill>
                <a:srgbClr val="000000"/>
              </a:solidFill>
              <a:miter/>
            </a:ln>
          </p:spPr>
          <p:style>
            <a:lnRef idx="0"/>
            <a:fillRef idx="0"/>
            <a:effectRef idx="0"/>
            <a:fontRef idx="minor"/>
          </p:style>
          <p:txBody>
            <a:bodyPr wrap="none" lIns="0" rIns="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Секреция бездері</a:t>
              </a:r>
              <a:endParaRPr b="0" lang="ru-RU" sz="2100" strike="noStrike" u="none">
                <a:solidFill>
                  <a:srgbClr val="000000"/>
                </a:solidFill>
                <a:uFillTx/>
                <a:latin typeface="Calibri"/>
              </a:endParaRPr>
            </a:p>
          </p:txBody>
        </p:sp>
        <p:sp>
          <p:nvSpPr>
            <p:cNvPr id="44" name="_s1032"/>
            <p:cNvSpPr/>
            <p:nvPr/>
          </p:nvSpPr>
          <p:spPr>
            <a:xfrm>
              <a:off x="747720" y="3470400"/>
              <a:ext cx="3283560" cy="1714680"/>
            </a:xfrm>
            <a:prstGeom prst="roundRect">
              <a:avLst>
                <a:gd name="adj" fmla="val 16667"/>
              </a:avLst>
            </a:prstGeom>
            <a:solidFill>
              <a:srgbClr val="5b9bd5"/>
            </a:solidFill>
            <a:ln w="9360">
              <a:solidFill>
                <a:srgbClr val="000000"/>
              </a:solidFill>
              <a:miter/>
            </a:ln>
          </p:spPr>
          <p:style>
            <a:lnRef idx="0"/>
            <a:fillRef idx="0"/>
            <a:effectRef idx="0"/>
            <a:fontRef idx="minor"/>
          </p:style>
          <p:txBody>
            <a:bodyPr wrap="none" lIns="0" rIns="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Сыртқы:</a:t>
              </a:r>
              <a:endParaRPr b="0" lang="ru-RU" sz="21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Жас б., сілекей б.,</a:t>
              </a:r>
              <a:endParaRPr b="0" lang="ru-RU" sz="21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Тер б.,</a:t>
              </a:r>
              <a:endParaRPr b="0" lang="ru-RU" sz="21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100" strike="noStrike" u="none">
                <a:solidFill>
                  <a:srgbClr val="000000"/>
                </a:solidFill>
                <a:uFillTx/>
                <a:latin typeface="Calibri"/>
              </a:endParaRPr>
            </a:p>
          </p:txBody>
        </p:sp>
        <p:sp>
          <p:nvSpPr>
            <p:cNvPr id="42" name="_s1033"/>
            <p:cNvSpPr/>
            <p:nvPr/>
          </p:nvSpPr>
          <p:spPr>
            <a:xfrm>
              <a:off x="4578480" y="3470400"/>
              <a:ext cx="3283560" cy="1714680"/>
            </a:xfrm>
            <a:prstGeom prst="roundRect">
              <a:avLst>
                <a:gd name="adj" fmla="val 16667"/>
              </a:avLst>
            </a:prstGeom>
            <a:solidFill>
              <a:srgbClr val="5b9bd5"/>
            </a:solidFill>
            <a:ln w="9360">
              <a:solidFill>
                <a:srgbClr val="000000"/>
              </a:solidFill>
              <a:miter/>
            </a:ln>
          </p:spPr>
          <p:style>
            <a:lnRef idx="0"/>
            <a:fillRef idx="0"/>
            <a:effectRef idx="0"/>
            <a:fontRef idx="minor"/>
          </p:style>
          <p:txBody>
            <a:bodyPr wrap="none" lIns="0" rIns="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Ішкі:</a:t>
              </a:r>
              <a:endParaRPr b="0" lang="ru-RU" sz="21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Гипофиз,қалқанша б.,</a:t>
              </a:r>
              <a:endParaRPr b="0" lang="ru-RU" sz="21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қалқанша маңы б.,</a:t>
              </a:r>
              <a:endParaRPr b="0" lang="ru-RU" sz="21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айырша б.(тимус)</a:t>
              </a:r>
              <a:endParaRPr b="0" lang="ru-RU" sz="21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бүйрекүсті б.</a:t>
              </a:r>
              <a:endParaRPr b="0" lang="ru-RU" sz="2100" strike="noStrike" u="none">
                <a:solidFill>
                  <a:srgbClr val="000000"/>
                </a:solidFill>
                <a:uFillTx/>
                <a:latin typeface="Calibri"/>
              </a:endParaRPr>
            </a:p>
          </p:txBody>
        </p:sp>
        <p:sp>
          <p:nvSpPr>
            <p:cNvPr id="39" name="_s1034"/>
            <p:cNvSpPr/>
            <p:nvPr/>
          </p:nvSpPr>
          <p:spPr>
            <a:xfrm>
              <a:off x="8409240" y="3470400"/>
              <a:ext cx="3283560" cy="1714680"/>
            </a:xfrm>
            <a:prstGeom prst="roundRect">
              <a:avLst>
                <a:gd name="adj" fmla="val 16667"/>
              </a:avLst>
            </a:prstGeom>
            <a:solidFill>
              <a:srgbClr val="5b9bd5"/>
            </a:solidFill>
            <a:ln w="9360">
              <a:solidFill>
                <a:srgbClr val="000000"/>
              </a:solidFill>
              <a:miter/>
            </a:ln>
          </p:spPr>
          <p:style>
            <a:lnRef idx="0"/>
            <a:fillRef idx="0"/>
            <a:effectRef idx="0"/>
            <a:fontRef idx="minor"/>
          </p:style>
          <p:txBody>
            <a:bodyPr wrap="none" lIns="0" rIns="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Аралас:</a:t>
              </a:r>
              <a:endParaRPr b="0" lang="ru-RU" sz="21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Ұйқы б.,жыныс б.</a:t>
              </a:r>
              <a:endParaRPr b="0" lang="ru-RU" sz="2100" strike="noStrike" u="none">
                <a:solidFill>
                  <a:srgbClr val="000000"/>
                </a:solidFill>
                <a:uFillTx/>
                <a:latin typeface="Calibri"/>
              </a:endParaRPr>
            </a:p>
          </p:txBody>
        </p:sp>
      </p:grpSp>
    </p:spTree>
  </p:cSld>
  <p:transition>
    <p:comb dir="horz"/>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 name="PlaceHolder 1"/>
          <p:cNvSpPr>
            <a:spLocks noGrp="1"/>
          </p:cNvSpPr>
          <p:nvPr>
            <p:ph type="title"/>
          </p:nvPr>
        </p:nvSpPr>
        <p:spPr>
          <a:xfrm>
            <a:off x="609480" y="277560"/>
            <a:ext cx="10972800" cy="1143000"/>
          </a:xfrm>
          <a:prstGeom prst="rect">
            <a:avLst/>
          </a:prstGeom>
          <a:noFill/>
          <a:ln w="0">
            <a:noFill/>
          </a:ln>
        </p:spPr>
        <p:txBody>
          <a:bodyPr lIns="91440" rIns="91440" tIns="45720" bIns="4572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5400" strike="noStrike" u="none">
                <a:solidFill>
                  <a:srgbClr val="2e75b6"/>
                </a:solidFill>
                <a:uFillTx/>
                <a:latin typeface="Times New Roman"/>
                <a:ea typeface="Times New Roman"/>
              </a:rPr>
              <a:t>Аралас бездер</a:t>
            </a:r>
            <a:endParaRPr b="0" lang="ru-RU" sz="5400" strike="noStrike" u="none">
              <a:solidFill>
                <a:srgbClr val="000000"/>
              </a:solidFill>
              <a:uFillTx/>
              <a:latin typeface="Calibri Light"/>
            </a:endParaRPr>
          </a:p>
        </p:txBody>
      </p:sp>
      <p:grpSp>
        <p:nvGrpSpPr>
          <p:cNvPr id="46" name="Organization Chart 5"/>
          <p:cNvGrpSpPr/>
          <p:nvPr/>
        </p:nvGrpSpPr>
        <p:grpSpPr>
          <a:xfrm>
            <a:off x="609480" y="1600200"/>
            <a:ext cx="10972080" cy="4529160"/>
            <a:chOff x="609480" y="1600200"/>
            <a:chExt cx="10972080" cy="4529160"/>
          </a:xfrm>
        </p:grpSpPr>
        <p:cxnSp>
          <p:nvCxnSpPr>
            <p:cNvPr id="47" name="_s2052"/>
            <p:cNvCxnSpPr>
              <a:stCxn id="48" idx="0"/>
              <a:endCxn id="49" idx="2"/>
            </p:cNvCxnSpPr>
            <p:nvPr/>
          </p:nvCxnSpPr>
          <p:spPr>
            <a:xfrm flipV="1" rot="16200000">
              <a:off x="7562160" y="1944000"/>
              <a:ext cx="906480" cy="3840840"/>
            </a:xfrm>
            <a:prstGeom prst="bentConnector3">
              <a:avLst>
                <a:gd name="adj1" fmla="val 12594"/>
              </a:avLst>
            </a:prstGeom>
            <a:ln w="28440">
              <a:solidFill>
                <a:srgbClr val="000000"/>
              </a:solidFill>
              <a:miter/>
            </a:ln>
          </p:spPr>
        </p:cxnSp>
        <p:cxnSp>
          <p:nvCxnSpPr>
            <p:cNvPr id="50" name="_s2053"/>
            <p:cNvCxnSpPr>
              <a:stCxn id="51" idx="0"/>
              <a:endCxn id="49" idx="2"/>
            </p:cNvCxnSpPr>
            <p:nvPr/>
          </p:nvCxnSpPr>
          <p:spPr>
            <a:xfrm flipV="1">
              <a:off x="6095160" y="3411360"/>
              <a:ext cx="3960" cy="906480"/>
            </a:xfrm>
            <a:prstGeom prst="bentConnector2">
              <a:avLst/>
            </a:prstGeom>
            <a:ln w="28440">
              <a:solidFill>
                <a:srgbClr val="000000"/>
              </a:solidFill>
              <a:miter/>
            </a:ln>
          </p:spPr>
        </p:cxnSp>
        <p:cxnSp>
          <p:nvCxnSpPr>
            <p:cNvPr id="52" name="_s2054"/>
            <p:cNvCxnSpPr>
              <a:stCxn id="53" idx="0"/>
              <a:endCxn id="49" idx="2"/>
            </p:cNvCxnSpPr>
            <p:nvPr/>
          </p:nvCxnSpPr>
          <p:spPr>
            <a:xfrm flipH="1" flipV="1" rot="5400000">
              <a:off x="3721680" y="1944000"/>
              <a:ext cx="906480" cy="3840840"/>
            </a:xfrm>
            <a:prstGeom prst="bentConnector3">
              <a:avLst>
                <a:gd name="adj1" fmla="val 12594"/>
              </a:avLst>
            </a:prstGeom>
            <a:ln w="28440">
              <a:solidFill>
                <a:srgbClr val="000000"/>
              </a:solidFill>
              <a:miter/>
            </a:ln>
          </p:spPr>
        </p:cxnSp>
        <p:sp>
          <p:nvSpPr>
            <p:cNvPr id="49" name="_s2055"/>
            <p:cNvSpPr/>
            <p:nvPr/>
          </p:nvSpPr>
          <p:spPr>
            <a:xfrm>
              <a:off x="4449600" y="1600200"/>
              <a:ext cx="3291480" cy="1811520"/>
            </a:xfrm>
            <a:prstGeom prst="roundRect">
              <a:avLst>
                <a:gd name="adj" fmla="val 16667"/>
              </a:avLst>
            </a:prstGeom>
            <a:solidFill>
              <a:srgbClr val="5b9bd5"/>
            </a:solidFill>
            <a:ln w="9360">
              <a:solidFill>
                <a:srgbClr val="000000"/>
              </a:solidFill>
              <a:miter/>
            </a:ln>
          </p:spPr>
          <p:style>
            <a:lnRef idx="0"/>
            <a:fillRef idx="0"/>
            <a:effectRef idx="0"/>
            <a:fontRef idx="minor"/>
          </p:style>
          <p:txBody>
            <a:bodyPr wrap="none" lIns="0" rIns="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Әрі сыртқы, әрі</a:t>
              </a:r>
              <a:endParaRPr b="0" lang="ru-RU" sz="21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Ішкі қызмет</a:t>
              </a:r>
              <a:endParaRPr b="0" lang="ru-RU" sz="21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атқарады</a:t>
              </a:r>
              <a:endParaRPr b="0" lang="ru-RU" sz="2100" strike="noStrike" u="none">
                <a:solidFill>
                  <a:srgbClr val="000000"/>
                </a:solidFill>
                <a:uFillTx/>
                <a:latin typeface="Calibri"/>
              </a:endParaRPr>
            </a:p>
          </p:txBody>
        </p:sp>
        <p:sp>
          <p:nvSpPr>
            <p:cNvPr id="53" name="_s2056"/>
            <p:cNvSpPr/>
            <p:nvPr/>
          </p:nvSpPr>
          <p:spPr>
            <a:xfrm>
              <a:off x="609480" y="4317840"/>
              <a:ext cx="3291480" cy="1811520"/>
            </a:xfrm>
            <a:prstGeom prst="roundRect">
              <a:avLst>
                <a:gd name="adj" fmla="val 16667"/>
              </a:avLst>
            </a:prstGeom>
            <a:solidFill>
              <a:srgbClr val="5b9bd5"/>
            </a:solidFill>
            <a:ln w="9360">
              <a:solidFill>
                <a:srgbClr val="000000"/>
              </a:solidFill>
              <a:miter/>
            </a:ln>
          </p:spPr>
          <p:style>
            <a:lnRef idx="0"/>
            <a:fillRef idx="0"/>
            <a:effectRef idx="0"/>
            <a:fontRef idx="minor"/>
          </p:style>
          <p:txBody>
            <a:bodyPr wrap="none" lIns="0" rIns="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Ұйқы безі:</a:t>
              </a:r>
              <a:endParaRPr b="0" lang="ru-RU" sz="21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инсулин</a:t>
              </a:r>
              <a:endParaRPr b="0" lang="ru-RU" sz="21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гормонын бөледі</a:t>
              </a:r>
              <a:endParaRPr b="0" lang="ru-RU" sz="2100" strike="noStrike" u="none">
                <a:solidFill>
                  <a:srgbClr val="000000"/>
                </a:solidFill>
                <a:uFillTx/>
                <a:latin typeface="Calibri"/>
              </a:endParaRPr>
            </a:p>
          </p:txBody>
        </p:sp>
        <p:sp>
          <p:nvSpPr>
            <p:cNvPr id="51" name="_s2057"/>
            <p:cNvSpPr/>
            <p:nvPr/>
          </p:nvSpPr>
          <p:spPr>
            <a:xfrm>
              <a:off x="4449600" y="4317840"/>
              <a:ext cx="3291480" cy="1811520"/>
            </a:xfrm>
            <a:prstGeom prst="roundRect">
              <a:avLst>
                <a:gd name="adj" fmla="val 16667"/>
              </a:avLst>
            </a:prstGeom>
            <a:solidFill>
              <a:srgbClr val="5b9bd5"/>
            </a:solidFill>
            <a:ln w="9360">
              <a:solidFill>
                <a:srgbClr val="000000"/>
              </a:solidFill>
              <a:miter/>
            </a:ln>
          </p:spPr>
          <p:style>
            <a:lnRef idx="0"/>
            <a:fillRef idx="0"/>
            <a:effectRef idx="0"/>
            <a:fontRef idx="minor"/>
          </p:style>
          <p:txBody>
            <a:bodyPr wrap="none" lIns="0" rIns="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Аталық жыныс:</a:t>
              </a:r>
              <a:endParaRPr b="0" lang="ru-RU" sz="21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Андроген</a:t>
              </a:r>
              <a:endParaRPr b="0" lang="ru-RU" sz="21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(тестостерон)</a:t>
              </a:r>
              <a:endParaRPr b="0" lang="ru-RU" sz="2100" strike="noStrike" u="none">
                <a:solidFill>
                  <a:srgbClr val="000000"/>
                </a:solidFill>
                <a:uFillTx/>
                <a:latin typeface="Calibri"/>
              </a:endParaRPr>
            </a:p>
          </p:txBody>
        </p:sp>
        <p:sp>
          <p:nvSpPr>
            <p:cNvPr id="48" name="_s2058"/>
            <p:cNvSpPr/>
            <p:nvPr/>
          </p:nvSpPr>
          <p:spPr>
            <a:xfrm>
              <a:off x="8290080" y="4317840"/>
              <a:ext cx="3291480" cy="1811520"/>
            </a:xfrm>
            <a:prstGeom prst="roundRect">
              <a:avLst>
                <a:gd name="adj" fmla="val 16667"/>
              </a:avLst>
            </a:prstGeom>
            <a:solidFill>
              <a:srgbClr val="5b9bd5"/>
            </a:solidFill>
            <a:ln w="9360">
              <a:solidFill>
                <a:srgbClr val="000000"/>
              </a:solidFill>
              <a:miter/>
            </a:ln>
          </p:spPr>
          <p:style>
            <a:lnRef idx="0"/>
            <a:fillRef idx="0"/>
            <a:effectRef idx="0"/>
            <a:fontRef idx="minor"/>
          </p:style>
          <p:txBody>
            <a:bodyPr wrap="none" lIns="0" rIns="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Аналық жыныс:</a:t>
              </a:r>
              <a:endParaRPr b="0" lang="ru-RU" sz="21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Эстроген</a:t>
              </a:r>
              <a:endParaRPr b="0" lang="ru-RU" sz="21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Arial"/>
                </a:rPr>
                <a:t>гормоны</a:t>
              </a:r>
              <a:endParaRPr b="0" lang="ru-RU" sz="2100" strike="noStrike" u="none">
                <a:solidFill>
                  <a:srgbClr val="000000"/>
                </a:solidFill>
                <a:uFillTx/>
                <a:latin typeface="Calibri"/>
              </a:endParaRPr>
            </a:p>
          </p:txBody>
        </p:sp>
      </p:grpSp>
    </p:spTree>
  </p:cSld>
  <p:transition>
    <p:comb dir="horz"/>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 name="PlaceHolder 1"/>
          <p:cNvSpPr>
            <a:spLocks noGrp="1"/>
          </p:cNvSpPr>
          <p:nvPr>
            <p:ph type="title"/>
          </p:nvPr>
        </p:nvSpPr>
        <p:spPr>
          <a:xfrm>
            <a:off x="142560" y="365040"/>
            <a:ext cx="11210760" cy="1325520"/>
          </a:xfrm>
          <a:prstGeom prst="rect">
            <a:avLst/>
          </a:prstGeom>
          <a:noFill/>
          <a:ln w="0">
            <a:noFill/>
          </a:ln>
        </p:spPr>
        <p:txBody>
          <a:bodyPr lIns="91440" rIns="91440" tIns="45720" bIns="4572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0000ff"/>
                </a:solidFill>
                <a:uFillTx/>
                <a:latin typeface="Times New Roman"/>
                <a:ea typeface="Times New Roman"/>
              </a:rPr>
              <a:t>Эндокриндік жүйе бездері мен гормондары</a:t>
            </a:r>
            <a:endParaRPr b="0" lang="ru-RU" sz="2800" strike="noStrike" u="none">
              <a:solidFill>
                <a:srgbClr val="000000"/>
              </a:solidFill>
              <a:uFillTx/>
              <a:latin typeface="Calibri Light"/>
            </a:endParaRPr>
          </a:p>
        </p:txBody>
      </p:sp>
      <p:pic>
        <p:nvPicPr>
          <p:cNvPr id="55" name="Picture 2" descr="F:\мозаика презентаций\Копия жвс 5.jpg"/>
          <p:cNvPicPr/>
          <p:nvPr/>
        </p:nvPicPr>
        <p:blipFill>
          <a:blip r:embed="rId1"/>
          <a:stretch/>
        </p:blipFill>
        <p:spPr>
          <a:xfrm>
            <a:off x="3411360" y="1219320"/>
            <a:ext cx="5369040" cy="4883040"/>
          </a:xfrm>
          <a:prstGeom prst="rect">
            <a:avLst/>
          </a:prstGeom>
          <a:ln w="0">
            <a:noFill/>
          </a:ln>
        </p:spPr>
      </p:pic>
      <p:sp>
        <p:nvSpPr>
          <p:cNvPr id="56" name="Прямоугольник 3"/>
          <p:cNvSpPr/>
          <p:nvPr/>
        </p:nvSpPr>
        <p:spPr>
          <a:xfrm>
            <a:off x="2743200" y="1981080"/>
            <a:ext cx="2133720" cy="457200"/>
          </a:xfrm>
          <a:prstGeom prst="rect">
            <a:avLst/>
          </a:prstGeom>
          <a:solidFill>
            <a:srgbClr val="ffff00"/>
          </a:solidFill>
          <a:ln w="12600">
            <a:solidFill>
              <a:srgbClr val="767171"/>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400" strike="noStrike" u="none">
                <a:solidFill>
                  <a:srgbClr val="000000"/>
                </a:solidFill>
                <a:uFillTx/>
                <a:latin typeface="Georgia"/>
              </a:rPr>
              <a:t>Гипофиз</a:t>
            </a:r>
            <a:endParaRPr b="0" lang="ru-RU" sz="14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400" strike="noStrike" u="none">
                <a:solidFill>
                  <a:srgbClr val="000000"/>
                </a:solidFill>
                <a:uFillTx/>
                <a:latin typeface="Georgia"/>
              </a:rPr>
              <a:t>Өсу гормоны</a:t>
            </a:r>
            <a:endParaRPr b="0" lang="ru-RU" sz="1400" strike="noStrike" u="none">
              <a:solidFill>
                <a:srgbClr val="000000"/>
              </a:solidFill>
              <a:uFillTx/>
              <a:latin typeface="Calibri"/>
            </a:endParaRPr>
          </a:p>
        </p:txBody>
      </p:sp>
      <p:sp>
        <p:nvSpPr>
          <p:cNvPr id="57" name="Прямоугольник 4"/>
          <p:cNvSpPr/>
          <p:nvPr/>
        </p:nvSpPr>
        <p:spPr>
          <a:xfrm>
            <a:off x="1523880" y="2666880"/>
            <a:ext cx="3353040" cy="609840"/>
          </a:xfrm>
          <a:prstGeom prst="rect">
            <a:avLst/>
          </a:prstGeom>
          <a:solidFill>
            <a:srgbClr val="ffff00"/>
          </a:solidFill>
          <a:ln w="12600">
            <a:solidFill>
              <a:srgbClr val="767171"/>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400" strike="noStrike" u="none">
                <a:solidFill>
                  <a:srgbClr val="000000"/>
                </a:solidFill>
                <a:uFillTx/>
                <a:latin typeface="Georgia"/>
              </a:rPr>
              <a:t>Қалқанша безі</a:t>
            </a:r>
            <a:endParaRPr b="0" lang="ru-RU" sz="14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400" strike="noStrike" u="none">
                <a:solidFill>
                  <a:srgbClr val="000000"/>
                </a:solidFill>
                <a:uFillTx/>
                <a:latin typeface="Georgia"/>
              </a:rPr>
              <a:t>Тироксин гормоны</a:t>
            </a:r>
            <a:endParaRPr b="0" lang="ru-RU" sz="1400" strike="noStrike" u="none">
              <a:solidFill>
                <a:srgbClr val="000000"/>
              </a:solidFill>
              <a:uFillTx/>
              <a:latin typeface="Calibri"/>
            </a:endParaRPr>
          </a:p>
        </p:txBody>
      </p:sp>
      <p:sp>
        <p:nvSpPr>
          <p:cNvPr id="58" name="Прямоугольник 5"/>
          <p:cNvSpPr/>
          <p:nvPr/>
        </p:nvSpPr>
        <p:spPr>
          <a:xfrm>
            <a:off x="7721640" y="2932200"/>
            <a:ext cx="3174840" cy="689040"/>
          </a:xfrm>
          <a:prstGeom prst="rect">
            <a:avLst/>
          </a:prstGeom>
          <a:solidFill>
            <a:srgbClr val="ffff00"/>
          </a:solidFill>
          <a:ln w="12600">
            <a:solidFill>
              <a:srgbClr val="767171"/>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400" strike="noStrike" u="none">
                <a:solidFill>
                  <a:srgbClr val="000000"/>
                </a:solidFill>
                <a:uFillTx/>
                <a:latin typeface="Georgia"/>
              </a:rPr>
              <a:t>Айырша без</a:t>
            </a:r>
            <a:endParaRPr b="0" lang="ru-RU" sz="14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400" strike="noStrike" u="none">
                <a:solidFill>
                  <a:srgbClr val="000000"/>
                </a:solidFill>
                <a:uFillTx/>
                <a:latin typeface="Georgia"/>
              </a:rPr>
              <a:t>Тимозин гормоны</a:t>
            </a:r>
            <a:endParaRPr b="0" lang="ru-RU" sz="1400" strike="noStrike" u="none">
              <a:solidFill>
                <a:srgbClr val="000000"/>
              </a:solidFill>
              <a:uFillTx/>
              <a:latin typeface="Calibri"/>
            </a:endParaRPr>
          </a:p>
        </p:txBody>
      </p:sp>
      <p:sp>
        <p:nvSpPr>
          <p:cNvPr id="59" name="Прямоугольник 6"/>
          <p:cNvSpPr/>
          <p:nvPr/>
        </p:nvSpPr>
        <p:spPr>
          <a:xfrm>
            <a:off x="7315200" y="1981080"/>
            <a:ext cx="2813040" cy="563760"/>
          </a:xfrm>
          <a:prstGeom prst="rect">
            <a:avLst/>
          </a:prstGeom>
          <a:solidFill>
            <a:srgbClr val="ffff00"/>
          </a:solidFill>
          <a:ln w="12600">
            <a:solidFill>
              <a:srgbClr val="767171"/>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400" strike="noStrike" u="none">
                <a:solidFill>
                  <a:srgbClr val="000000"/>
                </a:solidFill>
                <a:uFillTx/>
                <a:latin typeface="Georgia"/>
              </a:rPr>
              <a:t>Эпифиз</a:t>
            </a:r>
            <a:endParaRPr b="0" lang="ru-RU" sz="1400" strike="noStrike" u="none">
              <a:solidFill>
                <a:srgbClr val="000000"/>
              </a:solidFill>
              <a:uFillTx/>
              <a:latin typeface="Calibri"/>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600" strike="noStrike" u="none">
                <a:solidFill>
                  <a:srgbClr val="000000"/>
                </a:solidFill>
                <a:uFillTx/>
                <a:latin typeface="Calibri"/>
              </a:rPr>
              <a:t>мелатонин</a:t>
            </a:r>
            <a:r>
              <a:rPr b="1" lang="kk-KZ" sz="1600" strike="noStrike" u="none">
                <a:solidFill>
                  <a:srgbClr val="000000"/>
                </a:solidFill>
                <a:uFillTx/>
                <a:latin typeface="Georgia"/>
              </a:rPr>
              <a:t> </a:t>
            </a:r>
            <a:r>
              <a:rPr b="1" lang="ru-RU" sz="1400" strike="noStrike" u="none">
                <a:solidFill>
                  <a:srgbClr val="000000"/>
                </a:solidFill>
                <a:uFillTx/>
                <a:latin typeface="Georgia"/>
              </a:rPr>
              <a:t>гормоны</a:t>
            </a:r>
            <a:endParaRPr b="0" lang="ru-RU" sz="14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400" strike="noStrike" u="none">
              <a:solidFill>
                <a:srgbClr val="000000"/>
              </a:solidFill>
              <a:uFillTx/>
              <a:latin typeface="Calibri"/>
            </a:endParaRPr>
          </a:p>
        </p:txBody>
      </p:sp>
      <p:sp>
        <p:nvSpPr>
          <p:cNvPr id="60" name="Прямоугольник 7"/>
          <p:cNvSpPr/>
          <p:nvPr/>
        </p:nvSpPr>
        <p:spPr>
          <a:xfrm>
            <a:off x="1117440" y="4076640"/>
            <a:ext cx="3759480" cy="534960"/>
          </a:xfrm>
          <a:prstGeom prst="rect">
            <a:avLst/>
          </a:prstGeom>
          <a:solidFill>
            <a:srgbClr val="ffff00"/>
          </a:solidFill>
          <a:ln w="12600">
            <a:solidFill>
              <a:srgbClr val="767171"/>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400" strike="noStrike" u="none">
                <a:solidFill>
                  <a:srgbClr val="000000"/>
                </a:solidFill>
                <a:uFillTx/>
                <a:latin typeface="Georgia"/>
              </a:rPr>
              <a:t>Бүйрек үсті безі</a:t>
            </a:r>
            <a:endParaRPr b="0" lang="ru-RU" sz="14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400" strike="noStrike" u="none">
                <a:solidFill>
                  <a:srgbClr val="000000"/>
                </a:solidFill>
                <a:uFillTx/>
                <a:latin typeface="Georgia"/>
              </a:rPr>
              <a:t>Адреналин гормоны</a:t>
            </a:r>
            <a:endParaRPr b="0" lang="ru-RU" sz="1400" strike="noStrike" u="none">
              <a:solidFill>
                <a:srgbClr val="000000"/>
              </a:solidFill>
              <a:uFillTx/>
              <a:latin typeface="Calibri"/>
            </a:endParaRPr>
          </a:p>
        </p:txBody>
      </p:sp>
      <p:sp>
        <p:nvSpPr>
          <p:cNvPr id="61" name="Прямоугольник 8"/>
          <p:cNvSpPr/>
          <p:nvPr/>
        </p:nvSpPr>
        <p:spPr>
          <a:xfrm>
            <a:off x="1676520" y="5178600"/>
            <a:ext cx="3174840" cy="691920"/>
          </a:xfrm>
          <a:prstGeom prst="rect">
            <a:avLst/>
          </a:prstGeom>
          <a:solidFill>
            <a:srgbClr val="ffcc66"/>
          </a:solidFill>
          <a:ln w="12600">
            <a:solidFill>
              <a:srgbClr val="767171"/>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400" strike="noStrike" u="none">
                <a:solidFill>
                  <a:srgbClr val="000000"/>
                </a:solidFill>
                <a:uFillTx/>
                <a:latin typeface="Georgia"/>
              </a:rPr>
              <a:t>Аталық бездер</a:t>
            </a:r>
            <a:endParaRPr b="0" lang="ru-RU" sz="14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400" strike="noStrike" u="none">
                <a:solidFill>
                  <a:srgbClr val="000000"/>
                </a:solidFill>
                <a:uFillTx/>
                <a:latin typeface="Georgia"/>
              </a:rPr>
              <a:t>Тестостерон гормоны</a:t>
            </a:r>
            <a:endParaRPr b="0" lang="ru-RU" sz="1400" strike="noStrike" u="none">
              <a:solidFill>
                <a:srgbClr val="000000"/>
              </a:solidFill>
              <a:uFillTx/>
              <a:latin typeface="Calibri"/>
            </a:endParaRPr>
          </a:p>
        </p:txBody>
      </p:sp>
      <p:sp>
        <p:nvSpPr>
          <p:cNvPr id="62" name="Прямоугольник 9"/>
          <p:cNvSpPr/>
          <p:nvPr/>
        </p:nvSpPr>
        <p:spPr>
          <a:xfrm>
            <a:off x="7721640" y="4191120"/>
            <a:ext cx="3352680" cy="533160"/>
          </a:xfrm>
          <a:prstGeom prst="rect">
            <a:avLst/>
          </a:prstGeom>
          <a:solidFill>
            <a:srgbClr val="ffcc66"/>
          </a:solidFill>
          <a:ln w="12600">
            <a:solidFill>
              <a:srgbClr val="767171"/>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400" strike="noStrike" u="none">
                <a:solidFill>
                  <a:srgbClr val="000000"/>
                </a:solidFill>
                <a:uFillTx/>
                <a:latin typeface="Georgia"/>
              </a:rPr>
              <a:t>Ұйқы безі</a:t>
            </a:r>
            <a:endParaRPr b="0" lang="ru-RU" sz="14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400" strike="noStrike" u="none">
                <a:solidFill>
                  <a:srgbClr val="000000"/>
                </a:solidFill>
                <a:uFillTx/>
                <a:latin typeface="Georgia"/>
              </a:rPr>
              <a:t>Инсулин гормоны</a:t>
            </a:r>
            <a:endParaRPr b="0" lang="ru-RU" sz="1400" strike="noStrike" u="none">
              <a:solidFill>
                <a:srgbClr val="000000"/>
              </a:solidFill>
              <a:uFillTx/>
              <a:latin typeface="Calibri"/>
            </a:endParaRPr>
          </a:p>
        </p:txBody>
      </p:sp>
      <p:sp>
        <p:nvSpPr>
          <p:cNvPr id="63" name="Прямоугольник 10"/>
          <p:cNvSpPr/>
          <p:nvPr/>
        </p:nvSpPr>
        <p:spPr>
          <a:xfrm>
            <a:off x="7543800" y="4930920"/>
            <a:ext cx="3929040" cy="609480"/>
          </a:xfrm>
          <a:prstGeom prst="rect">
            <a:avLst/>
          </a:prstGeom>
          <a:solidFill>
            <a:srgbClr val="ffcc66"/>
          </a:solidFill>
          <a:ln w="12600">
            <a:solidFill>
              <a:srgbClr val="767171"/>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400" strike="noStrike" u="none">
                <a:solidFill>
                  <a:srgbClr val="000000"/>
                </a:solidFill>
                <a:uFillTx/>
                <a:latin typeface="Georgia"/>
              </a:rPr>
              <a:t>Аналық бездер</a:t>
            </a:r>
            <a:endParaRPr b="0" lang="ru-RU" sz="14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400" strike="noStrike" u="none">
                <a:solidFill>
                  <a:srgbClr val="000000"/>
                </a:solidFill>
                <a:uFillTx/>
                <a:latin typeface="Georgia"/>
              </a:rPr>
              <a:t>Эстроген гормоны</a:t>
            </a:r>
            <a:endParaRPr b="0" lang="ru-RU" sz="14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nodeType="clickEffect" fill="hold">
                      <p:stCondLst>
                        <p:cond delay="0"/>
                      </p:stCondLst>
                      <p:childTnLst>
                        <p:par>
                          <p:cTn id="4" nodeType="withEffect" fill="hold">
                            <p:stCondLst>
                              <p:cond delay="0"/>
                            </p:stCondLst>
                            <p:childTnLst>
                              <p:par>
                                <p:cTn id="5" nodeType="withEffect" fill="hold" presetClass="entr" presetID="4" presetSubtype="16">
                                  <p:stCondLst>
                                    <p:cond delay="0"/>
                                  </p:stCondLst>
                                  <p:childTnLst>
                                    <p:set>
                                      <p:cBhvr>
                                        <p:cTn id="6" dur="1" fill="hold">
                                          <p:stCondLst>
                                            <p:cond delay="0"/>
                                          </p:stCondLst>
                                        </p:cTn>
                                        <p:tgtEl>
                                          <p:spTgt spid="55"/>
                                        </p:tgtEl>
                                        <p:attrNameLst>
                                          <p:attrName>style.visibility</p:attrName>
                                        </p:attrNameLst>
                                      </p:cBhvr>
                                      <p:to>
                                        <p:strVal val="visible"/>
                                      </p:to>
                                    </p:set>
                                    <p:animEffect filter="box(in)" transition="in">
                                      <p:cBhvr additive="repl">
                                        <p:cTn id="7" dur="500"/>
                                        <p:tgtEl>
                                          <p:spTgt spid="55"/>
                                        </p:tgtEl>
                                      </p:cBhvr>
                                    </p:animEffect>
                                  </p:childTnLst>
                                </p:cTn>
                              </p:par>
                            </p:childTnLst>
                          </p:cTn>
                        </p:par>
                        <p:par>
                          <p:cTn id="8" nodeType="afterEffect" fill="hold">
                            <p:stCondLst>
                              <p:cond delay="500"/>
                            </p:stCondLst>
                            <p:childTnLst>
                              <p:par>
                                <p:cTn id="9" nodeType="afterEffect" fill="hold" presetClass="entr" presetID="2" presetSubtype="4">
                                  <p:stCondLst>
                                    <p:cond delay="0"/>
                                  </p:stCondLst>
                                  <p:childTnLst>
                                    <p:set>
                                      <p:cBhvr>
                                        <p:cTn id="10" dur="1" fill="hold">
                                          <p:stCondLst>
                                            <p:cond delay="0"/>
                                          </p:stCondLst>
                                        </p:cTn>
                                        <p:tgtEl>
                                          <p:spTgt spid="56"/>
                                        </p:tgtEl>
                                        <p:attrNameLst>
                                          <p:attrName>style.visibility</p:attrName>
                                        </p:attrNameLst>
                                      </p:cBhvr>
                                      <p:to>
                                        <p:strVal val="visible"/>
                                      </p:to>
                                    </p:set>
                                    <p:anim calcmode="lin" valueType="num">
                                      <p:cBhvr additive="base">
                                        <p:cTn id="11" dur="2000" fill="hold"/>
                                        <p:tgtEl>
                                          <p:spTgt spid="56"/>
                                        </p:tgtEl>
                                        <p:attrNameLst>
                                          <p:attrName>ppt_x</p:attrName>
                                        </p:attrNameLst>
                                      </p:cBhvr>
                                      <p:tavLst>
                                        <p:tav tm="0">
                                          <p:val>
                                            <p:strVal val="#ppt_x"/>
                                          </p:val>
                                        </p:tav>
                                        <p:tav tm="100000">
                                          <p:val>
                                            <p:strVal val="#ppt_x"/>
                                          </p:val>
                                        </p:tav>
                                      </p:tavLst>
                                    </p:anim>
                                    <p:anim calcmode="lin" valueType="num">
                                      <p:cBhvr additive="base">
                                        <p:cTn id="12" dur="2000" fill="hold"/>
                                        <p:tgtEl>
                                          <p:spTgt spid="56"/>
                                        </p:tgtEl>
                                        <p:attrNameLst>
                                          <p:attrName>ppt_y</p:attrName>
                                        </p:attrNameLst>
                                      </p:cBhvr>
                                      <p:tavLst>
                                        <p:tav tm="0">
                                          <p:val>
                                            <p:strVal val="1+#ppt_h/2"/>
                                          </p:val>
                                        </p:tav>
                                        <p:tav tm="100000">
                                          <p:val>
                                            <p:strVal val="#ppt_y"/>
                                          </p:val>
                                        </p:tav>
                                      </p:tavLst>
                                    </p:anim>
                                  </p:childTnLst>
                                </p:cTn>
                              </p:par>
                            </p:childTnLst>
                          </p:cTn>
                        </p:par>
                        <p:par>
                          <p:cTn id="13" nodeType="afterEffect" fill="hold">
                            <p:stCondLst>
                              <p:cond delay="2500"/>
                            </p:stCondLst>
                            <p:childTnLst>
                              <p:par>
                                <p:cTn id="14" nodeType="afterEffect" fill="hold" presetClass="entr" presetID="2" presetSubtype="4">
                                  <p:stCondLst>
                                    <p:cond delay="0"/>
                                  </p:stCondLst>
                                  <p:childTnLst>
                                    <p:set>
                                      <p:cBhvr>
                                        <p:cTn id="15" dur="1" fill="hold">
                                          <p:stCondLst>
                                            <p:cond delay="0"/>
                                          </p:stCondLst>
                                        </p:cTn>
                                        <p:tgtEl>
                                          <p:spTgt spid="59"/>
                                        </p:tgtEl>
                                        <p:attrNameLst>
                                          <p:attrName>style.visibility</p:attrName>
                                        </p:attrNameLst>
                                      </p:cBhvr>
                                      <p:to>
                                        <p:strVal val="visible"/>
                                      </p:to>
                                    </p:set>
                                    <p:anim calcmode="lin" valueType="num">
                                      <p:cBhvr additive="base">
                                        <p:cTn id="16" dur="2000" fill="hold"/>
                                        <p:tgtEl>
                                          <p:spTgt spid="59"/>
                                        </p:tgtEl>
                                        <p:attrNameLst>
                                          <p:attrName>ppt_x</p:attrName>
                                        </p:attrNameLst>
                                      </p:cBhvr>
                                      <p:tavLst>
                                        <p:tav tm="0">
                                          <p:val>
                                            <p:strVal val="#ppt_x"/>
                                          </p:val>
                                        </p:tav>
                                        <p:tav tm="100000">
                                          <p:val>
                                            <p:strVal val="#ppt_x"/>
                                          </p:val>
                                        </p:tav>
                                      </p:tavLst>
                                    </p:anim>
                                    <p:anim calcmode="lin" valueType="num">
                                      <p:cBhvr additive="base">
                                        <p:cTn id="17" dur="2000" fill="hold"/>
                                        <p:tgtEl>
                                          <p:spTgt spid="59"/>
                                        </p:tgtEl>
                                        <p:attrNameLst>
                                          <p:attrName>ppt_y</p:attrName>
                                        </p:attrNameLst>
                                      </p:cBhvr>
                                      <p:tavLst>
                                        <p:tav tm="0">
                                          <p:val>
                                            <p:strVal val="1+#ppt_h/2"/>
                                          </p:val>
                                        </p:tav>
                                        <p:tav tm="100000">
                                          <p:val>
                                            <p:strVal val="#ppt_y"/>
                                          </p:val>
                                        </p:tav>
                                      </p:tavLst>
                                    </p:anim>
                                  </p:childTnLst>
                                </p:cTn>
                              </p:par>
                            </p:childTnLst>
                          </p:cTn>
                        </p:par>
                        <p:par>
                          <p:cTn id="18" nodeType="afterEffect" fill="hold">
                            <p:stCondLst>
                              <p:cond delay="4500"/>
                            </p:stCondLst>
                            <p:childTnLst>
                              <p:par>
                                <p:cTn id="19" nodeType="afterEffect" fill="hold" presetClass="entr" presetID="2" presetSubtype="4">
                                  <p:stCondLst>
                                    <p:cond delay="0"/>
                                  </p:stCondLst>
                                  <p:childTnLst>
                                    <p:set>
                                      <p:cBhvr>
                                        <p:cTn id="20" dur="1" fill="hold">
                                          <p:stCondLst>
                                            <p:cond delay="0"/>
                                          </p:stCondLst>
                                        </p:cTn>
                                        <p:tgtEl>
                                          <p:spTgt spid="57"/>
                                        </p:tgtEl>
                                        <p:attrNameLst>
                                          <p:attrName>style.visibility</p:attrName>
                                        </p:attrNameLst>
                                      </p:cBhvr>
                                      <p:to>
                                        <p:strVal val="visible"/>
                                      </p:to>
                                    </p:set>
                                    <p:anim calcmode="lin" valueType="num">
                                      <p:cBhvr additive="base">
                                        <p:cTn id="21" dur="2000" fill="hold"/>
                                        <p:tgtEl>
                                          <p:spTgt spid="57"/>
                                        </p:tgtEl>
                                        <p:attrNameLst>
                                          <p:attrName>ppt_x</p:attrName>
                                        </p:attrNameLst>
                                      </p:cBhvr>
                                      <p:tavLst>
                                        <p:tav tm="0">
                                          <p:val>
                                            <p:strVal val="#ppt_x"/>
                                          </p:val>
                                        </p:tav>
                                        <p:tav tm="100000">
                                          <p:val>
                                            <p:strVal val="#ppt_x"/>
                                          </p:val>
                                        </p:tav>
                                      </p:tavLst>
                                    </p:anim>
                                    <p:anim calcmode="lin" valueType="num">
                                      <p:cBhvr additive="base">
                                        <p:cTn id="22" dur="2000" fill="hold"/>
                                        <p:tgtEl>
                                          <p:spTgt spid="57"/>
                                        </p:tgtEl>
                                        <p:attrNameLst>
                                          <p:attrName>ppt_y</p:attrName>
                                        </p:attrNameLst>
                                      </p:cBhvr>
                                      <p:tavLst>
                                        <p:tav tm="0">
                                          <p:val>
                                            <p:strVal val="1+#ppt_h/2"/>
                                          </p:val>
                                        </p:tav>
                                        <p:tav tm="100000">
                                          <p:val>
                                            <p:strVal val="#ppt_y"/>
                                          </p:val>
                                        </p:tav>
                                      </p:tavLst>
                                    </p:anim>
                                  </p:childTnLst>
                                </p:cTn>
                              </p:par>
                            </p:childTnLst>
                          </p:cTn>
                        </p:par>
                        <p:par>
                          <p:cTn id="23" nodeType="afterEffect" fill="hold">
                            <p:stCondLst>
                              <p:cond delay="6500"/>
                            </p:stCondLst>
                            <p:childTnLst>
                              <p:par>
                                <p:cTn id="24" nodeType="afterEffect" fill="hold" presetClass="entr" presetID="2" presetSubtype="4">
                                  <p:stCondLst>
                                    <p:cond delay="0"/>
                                  </p:stCondLst>
                                  <p:childTnLst>
                                    <p:set>
                                      <p:cBhvr>
                                        <p:cTn id="25" dur="1" fill="hold">
                                          <p:stCondLst>
                                            <p:cond delay="0"/>
                                          </p:stCondLst>
                                        </p:cTn>
                                        <p:tgtEl>
                                          <p:spTgt spid="58"/>
                                        </p:tgtEl>
                                        <p:attrNameLst>
                                          <p:attrName>style.visibility</p:attrName>
                                        </p:attrNameLst>
                                      </p:cBhvr>
                                      <p:to>
                                        <p:strVal val="visible"/>
                                      </p:to>
                                    </p:set>
                                    <p:anim calcmode="lin" valueType="num">
                                      <p:cBhvr additive="base">
                                        <p:cTn id="26" dur="2000" fill="hold"/>
                                        <p:tgtEl>
                                          <p:spTgt spid="58"/>
                                        </p:tgtEl>
                                        <p:attrNameLst>
                                          <p:attrName>ppt_x</p:attrName>
                                        </p:attrNameLst>
                                      </p:cBhvr>
                                      <p:tavLst>
                                        <p:tav tm="0">
                                          <p:val>
                                            <p:strVal val="#ppt_x"/>
                                          </p:val>
                                        </p:tav>
                                        <p:tav tm="100000">
                                          <p:val>
                                            <p:strVal val="#ppt_x"/>
                                          </p:val>
                                        </p:tav>
                                      </p:tavLst>
                                    </p:anim>
                                    <p:anim calcmode="lin" valueType="num">
                                      <p:cBhvr additive="base">
                                        <p:cTn id="27" dur="2000" fill="hold"/>
                                        <p:tgtEl>
                                          <p:spTgt spid="58"/>
                                        </p:tgtEl>
                                        <p:attrNameLst>
                                          <p:attrName>ppt_y</p:attrName>
                                        </p:attrNameLst>
                                      </p:cBhvr>
                                      <p:tavLst>
                                        <p:tav tm="0">
                                          <p:val>
                                            <p:strVal val="1+#ppt_h/2"/>
                                          </p:val>
                                        </p:tav>
                                        <p:tav tm="100000">
                                          <p:val>
                                            <p:strVal val="#ppt_y"/>
                                          </p:val>
                                        </p:tav>
                                      </p:tavLst>
                                    </p:anim>
                                  </p:childTnLst>
                                </p:cTn>
                              </p:par>
                            </p:childTnLst>
                          </p:cTn>
                        </p:par>
                        <p:par>
                          <p:cTn id="28" nodeType="afterEffect" fill="hold">
                            <p:stCondLst>
                              <p:cond delay="8500"/>
                            </p:stCondLst>
                            <p:childTnLst>
                              <p:par>
                                <p:cTn id="29" nodeType="afterEffect" fill="hold" presetClass="entr" presetID="2" presetSubtype="4">
                                  <p:stCondLst>
                                    <p:cond delay="0"/>
                                  </p:stCondLst>
                                  <p:childTnLst>
                                    <p:set>
                                      <p:cBhvr>
                                        <p:cTn id="30" dur="1" fill="hold">
                                          <p:stCondLst>
                                            <p:cond delay="0"/>
                                          </p:stCondLst>
                                        </p:cTn>
                                        <p:tgtEl>
                                          <p:spTgt spid="60"/>
                                        </p:tgtEl>
                                        <p:attrNameLst>
                                          <p:attrName>style.visibility</p:attrName>
                                        </p:attrNameLst>
                                      </p:cBhvr>
                                      <p:to>
                                        <p:strVal val="visible"/>
                                      </p:to>
                                    </p:set>
                                    <p:anim calcmode="lin" valueType="num">
                                      <p:cBhvr additive="base">
                                        <p:cTn id="31" dur="2000" fill="hold"/>
                                        <p:tgtEl>
                                          <p:spTgt spid="60"/>
                                        </p:tgtEl>
                                        <p:attrNameLst>
                                          <p:attrName>ppt_x</p:attrName>
                                        </p:attrNameLst>
                                      </p:cBhvr>
                                      <p:tavLst>
                                        <p:tav tm="0">
                                          <p:val>
                                            <p:strVal val="#ppt_x"/>
                                          </p:val>
                                        </p:tav>
                                        <p:tav tm="100000">
                                          <p:val>
                                            <p:strVal val="#ppt_x"/>
                                          </p:val>
                                        </p:tav>
                                      </p:tavLst>
                                    </p:anim>
                                    <p:anim calcmode="lin" valueType="num">
                                      <p:cBhvr additive="base">
                                        <p:cTn id="32" dur="2000" fill="hold"/>
                                        <p:tgtEl>
                                          <p:spTgt spid="60"/>
                                        </p:tgtEl>
                                        <p:attrNameLst>
                                          <p:attrName>ppt_y</p:attrName>
                                        </p:attrNameLst>
                                      </p:cBhvr>
                                      <p:tavLst>
                                        <p:tav tm="0">
                                          <p:val>
                                            <p:strVal val="1+#ppt_h/2"/>
                                          </p:val>
                                        </p:tav>
                                        <p:tav tm="100000">
                                          <p:val>
                                            <p:strVal val="#ppt_y"/>
                                          </p:val>
                                        </p:tav>
                                      </p:tavLst>
                                    </p:anim>
                                  </p:childTnLst>
                                </p:cTn>
                              </p:par>
                            </p:childTnLst>
                          </p:cTn>
                        </p:par>
                        <p:par>
                          <p:cTn id="33" nodeType="afterEffect" fill="hold">
                            <p:stCondLst>
                              <p:cond delay="10500"/>
                            </p:stCondLst>
                            <p:childTnLst>
                              <p:par>
                                <p:cTn id="34" nodeType="afterEffect" fill="hold" presetClass="entr" presetID="2" presetSubtype="4">
                                  <p:stCondLst>
                                    <p:cond delay="0"/>
                                  </p:stCondLst>
                                  <p:childTnLst>
                                    <p:set>
                                      <p:cBhvr>
                                        <p:cTn id="35" dur="1" fill="hold">
                                          <p:stCondLst>
                                            <p:cond delay="0"/>
                                          </p:stCondLst>
                                        </p:cTn>
                                        <p:tgtEl>
                                          <p:spTgt spid="62"/>
                                        </p:tgtEl>
                                        <p:attrNameLst>
                                          <p:attrName>style.visibility</p:attrName>
                                        </p:attrNameLst>
                                      </p:cBhvr>
                                      <p:to>
                                        <p:strVal val="visible"/>
                                      </p:to>
                                    </p:set>
                                    <p:anim calcmode="lin" valueType="num">
                                      <p:cBhvr additive="base">
                                        <p:cTn id="36" dur="2000" fill="hold"/>
                                        <p:tgtEl>
                                          <p:spTgt spid="62"/>
                                        </p:tgtEl>
                                        <p:attrNameLst>
                                          <p:attrName>ppt_x</p:attrName>
                                        </p:attrNameLst>
                                      </p:cBhvr>
                                      <p:tavLst>
                                        <p:tav tm="0">
                                          <p:val>
                                            <p:strVal val="#ppt_x"/>
                                          </p:val>
                                        </p:tav>
                                        <p:tav tm="100000">
                                          <p:val>
                                            <p:strVal val="#ppt_x"/>
                                          </p:val>
                                        </p:tav>
                                      </p:tavLst>
                                    </p:anim>
                                    <p:anim calcmode="lin" valueType="num">
                                      <p:cBhvr additive="base">
                                        <p:cTn id="37" dur="2000" fill="hold"/>
                                        <p:tgtEl>
                                          <p:spTgt spid="62"/>
                                        </p:tgtEl>
                                        <p:attrNameLst>
                                          <p:attrName>ppt_y</p:attrName>
                                        </p:attrNameLst>
                                      </p:cBhvr>
                                      <p:tavLst>
                                        <p:tav tm="0">
                                          <p:val>
                                            <p:strVal val="1+#ppt_h/2"/>
                                          </p:val>
                                        </p:tav>
                                        <p:tav tm="100000">
                                          <p:val>
                                            <p:strVal val="#ppt_y"/>
                                          </p:val>
                                        </p:tav>
                                      </p:tavLst>
                                    </p:anim>
                                  </p:childTnLst>
                                </p:cTn>
                              </p:par>
                            </p:childTnLst>
                          </p:cTn>
                        </p:par>
                        <p:par>
                          <p:cTn id="38" nodeType="afterEffect" fill="hold">
                            <p:stCondLst>
                              <p:cond delay="12500"/>
                            </p:stCondLst>
                            <p:childTnLst>
                              <p:par>
                                <p:cTn id="39" nodeType="afterEffect" fill="hold" presetClass="entr" presetID="2" presetSubtype="4">
                                  <p:stCondLst>
                                    <p:cond delay="0"/>
                                  </p:stCondLst>
                                  <p:childTnLst>
                                    <p:set>
                                      <p:cBhvr>
                                        <p:cTn id="40" dur="1" fill="hold">
                                          <p:stCondLst>
                                            <p:cond delay="0"/>
                                          </p:stCondLst>
                                        </p:cTn>
                                        <p:tgtEl>
                                          <p:spTgt spid="61"/>
                                        </p:tgtEl>
                                        <p:attrNameLst>
                                          <p:attrName>style.visibility</p:attrName>
                                        </p:attrNameLst>
                                      </p:cBhvr>
                                      <p:to>
                                        <p:strVal val="visible"/>
                                      </p:to>
                                    </p:set>
                                    <p:anim calcmode="lin" valueType="num">
                                      <p:cBhvr additive="base">
                                        <p:cTn id="41" dur="2000" fill="hold"/>
                                        <p:tgtEl>
                                          <p:spTgt spid="61"/>
                                        </p:tgtEl>
                                        <p:attrNameLst>
                                          <p:attrName>ppt_x</p:attrName>
                                        </p:attrNameLst>
                                      </p:cBhvr>
                                      <p:tavLst>
                                        <p:tav tm="0">
                                          <p:val>
                                            <p:strVal val="#ppt_x"/>
                                          </p:val>
                                        </p:tav>
                                        <p:tav tm="100000">
                                          <p:val>
                                            <p:strVal val="#ppt_x"/>
                                          </p:val>
                                        </p:tav>
                                      </p:tavLst>
                                    </p:anim>
                                    <p:anim calcmode="lin" valueType="num">
                                      <p:cBhvr additive="base">
                                        <p:cTn id="42" dur="2000" fill="hold"/>
                                        <p:tgtEl>
                                          <p:spTgt spid="61"/>
                                        </p:tgtEl>
                                        <p:attrNameLst>
                                          <p:attrName>ppt_y</p:attrName>
                                        </p:attrNameLst>
                                      </p:cBhvr>
                                      <p:tavLst>
                                        <p:tav tm="0">
                                          <p:val>
                                            <p:strVal val="1+#ppt_h/2"/>
                                          </p:val>
                                        </p:tav>
                                        <p:tav tm="100000">
                                          <p:val>
                                            <p:strVal val="#ppt_y"/>
                                          </p:val>
                                        </p:tav>
                                      </p:tavLst>
                                    </p:anim>
                                  </p:childTnLst>
                                </p:cTn>
                              </p:par>
                            </p:childTnLst>
                          </p:cTn>
                        </p:par>
                        <p:par>
                          <p:cTn id="43" nodeType="afterEffect" fill="hold">
                            <p:stCondLst>
                              <p:cond delay="14500"/>
                            </p:stCondLst>
                            <p:childTnLst>
                              <p:par>
                                <p:cTn id="44" nodeType="afterEffect" fill="hold" presetClass="entr" presetID="2" presetSubtype="4">
                                  <p:stCondLst>
                                    <p:cond delay="0"/>
                                  </p:stCondLst>
                                  <p:childTnLst>
                                    <p:set>
                                      <p:cBhvr>
                                        <p:cTn id="45" dur="1" fill="hold">
                                          <p:stCondLst>
                                            <p:cond delay="0"/>
                                          </p:stCondLst>
                                        </p:cTn>
                                        <p:tgtEl>
                                          <p:spTgt spid="63"/>
                                        </p:tgtEl>
                                        <p:attrNameLst>
                                          <p:attrName>style.visibility</p:attrName>
                                        </p:attrNameLst>
                                      </p:cBhvr>
                                      <p:to>
                                        <p:strVal val="visible"/>
                                      </p:to>
                                    </p:set>
                                    <p:anim calcmode="lin" valueType="num">
                                      <p:cBhvr additive="base">
                                        <p:cTn id="46" dur="2000" fill="hold"/>
                                        <p:tgtEl>
                                          <p:spTgt spid="63"/>
                                        </p:tgtEl>
                                        <p:attrNameLst>
                                          <p:attrName>ppt_x</p:attrName>
                                        </p:attrNameLst>
                                      </p:cBhvr>
                                      <p:tavLst>
                                        <p:tav tm="0">
                                          <p:val>
                                            <p:strVal val="#ppt_x"/>
                                          </p:val>
                                        </p:tav>
                                        <p:tav tm="100000">
                                          <p:val>
                                            <p:strVal val="#ppt_x"/>
                                          </p:val>
                                        </p:tav>
                                      </p:tavLst>
                                    </p:anim>
                                    <p:anim calcmode="lin" valueType="num">
                                      <p:cBhvr additive="base">
                                        <p:cTn id="47" dur="2000" fill="hold"/>
                                        <p:tgtEl>
                                          <p:spTgt spid="6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838080" y="365040"/>
            <a:ext cx="10515600" cy="2487600"/>
          </a:xfrm>
          <a:prstGeom prst="rect">
            <a:avLst/>
          </a:prstGeom>
          <a:noFill/>
          <a:ln w="0">
            <a:noFill/>
          </a:ln>
        </p:spPr>
        <p:txBody>
          <a:bodyPr lIns="91440" rIns="91440" tIns="45720" bIns="4572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800" strike="noStrike" u="none">
                <a:solidFill>
                  <a:srgbClr val="2e75b6"/>
                </a:solidFill>
                <a:uFillTx/>
                <a:latin typeface="Times New Roman"/>
                <a:ea typeface="Times New Roman"/>
              </a:rPr>
              <a:t>Гормондар</a:t>
            </a:r>
            <a:r>
              <a:rPr b="0" lang="kk-KZ" sz="2800" strike="noStrike" u="none">
                <a:solidFill>
                  <a:srgbClr val="2e75b6"/>
                </a:solidFill>
                <a:uFillTx/>
                <a:latin typeface="Times New Roman"/>
                <a:ea typeface="Times New Roman"/>
              </a:rPr>
              <a:t> – ішкі секреция бездерінен бөлінетін және ұлпалар мен мүшелерге әсер ететін биологиялық белсенді заттар.Ағза қызметінің гормондар және  де басқа заттар арқылы реттелуі қан арқылы жүзеге асады. Реттелудің  бұл түрі </a:t>
            </a:r>
            <a:r>
              <a:rPr b="1" i="1" lang="kk-KZ" sz="2800" strike="noStrike" u="none">
                <a:solidFill>
                  <a:srgbClr val="2e75b6"/>
                </a:solidFill>
                <a:uFillTx/>
                <a:latin typeface="Times New Roman"/>
                <a:ea typeface="Times New Roman"/>
              </a:rPr>
              <a:t>гуморальды </a:t>
            </a:r>
            <a:r>
              <a:rPr b="0" lang="kk-KZ" sz="2800" strike="noStrike" u="none">
                <a:solidFill>
                  <a:srgbClr val="2e75b6"/>
                </a:solidFill>
                <a:uFillTx/>
                <a:latin typeface="Times New Roman"/>
                <a:ea typeface="Times New Roman"/>
              </a:rPr>
              <a:t>деп аталады. </a:t>
            </a:r>
            <a:br>
              <a:rPr sz="2800"/>
            </a:br>
            <a:r>
              <a:rPr b="0" lang="kk-KZ" sz="2800" strike="noStrike" u="none">
                <a:solidFill>
                  <a:srgbClr val="2e75b6"/>
                </a:solidFill>
                <a:uFillTx/>
                <a:latin typeface="Times New Roman"/>
                <a:ea typeface="Times New Roman"/>
              </a:rPr>
              <a:t>Гуморальды реттелуден басқа біздің ағзамызға </a:t>
            </a:r>
            <a:r>
              <a:rPr b="1" i="1" lang="kk-KZ" sz="2800" strike="noStrike" u="none">
                <a:solidFill>
                  <a:srgbClr val="2e75b6"/>
                </a:solidFill>
                <a:uFillTx/>
                <a:latin typeface="Times New Roman"/>
                <a:ea typeface="Times New Roman"/>
              </a:rPr>
              <a:t>жүйкелік реттелу</a:t>
            </a:r>
            <a:r>
              <a:rPr b="0" lang="kk-KZ" sz="2800" strike="noStrike" u="none">
                <a:solidFill>
                  <a:srgbClr val="2e75b6"/>
                </a:solidFill>
                <a:uFillTx/>
                <a:latin typeface="Times New Roman"/>
                <a:ea typeface="Times New Roman"/>
              </a:rPr>
              <a:t>  де тән.</a:t>
            </a:r>
            <a:endParaRPr b="0" lang="ru-RU" sz="2800" strike="noStrike" u="none">
              <a:solidFill>
                <a:srgbClr val="000000"/>
              </a:solidFill>
              <a:uFillTx/>
              <a:latin typeface="Calibri Light"/>
            </a:endParaRPr>
          </a:p>
        </p:txBody>
      </p:sp>
      <p:sp>
        <p:nvSpPr>
          <p:cNvPr id="65" name="Прямоугольник 4"/>
          <p:cNvSpPr/>
          <p:nvPr/>
        </p:nvSpPr>
        <p:spPr>
          <a:xfrm>
            <a:off x="1052280" y="3070080"/>
            <a:ext cx="483732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3200" strike="noStrike" u="none">
                <a:solidFill>
                  <a:srgbClr val="2e75b6"/>
                </a:solidFill>
                <a:uFillTx/>
                <a:latin typeface="Times New Roman"/>
                <a:ea typeface="Times New Roman"/>
              </a:rPr>
              <a:t>Гормондардың қызметі:  </a:t>
            </a:r>
            <a:endParaRPr b="0" lang="ru-RU" sz="3200" strike="noStrike" u="none">
              <a:solidFill>
                <a:srgbClr val="000000"/>
              </a:solidFill>
              <a:uFillTx/>
              <a:latin typeface="Calibri"/>
            </a:endParaRPr>
          </a:p>
        </p:txBody>
      </p:sp>
      <p:sp>
        <p:nvSpPr>
          <p:cNvPr id="66" name="Прямоугольник 5"/>
          <p:cNvSpPr/>
          <p:nvPr/>
        </p:nvSpPr>
        <p:spPr>
          <a:xfrm>
            <a:off x="887400" y="3639960"/>
            <a:ext cx="950292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2e75b6"/>
                </a:solidFill>
                <a:uFillTx/>
                <a:latin typeface="Times New Roman"/>
                <a:ea typeface="Times New Roman"/>
              </a:rPr>
              <a:t>1</a:t>
            </a:r>
            <a:r>
              <a:rPr b="0" lang="kk-KZ" sz="2400" strike="noStrike" u="none">
                <a:solidFill>
                  <a:srgbClr val="2e75b6"/>
                </a:solidFill>
                <a:uFillTx/>
                <a:latin typeface="Times New Roman"/>
                <a:ea typeface="Times New Roman"/>
              </a:rPr>
              <a:t>. Гормондар денедегі зат алмасу қарқындылығын өзгертеді;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e75b6"/>
                </a:solidFill>
                <a:uFillTx/>
                <a:latin typeface="Times New Roman"/>
                <a:ea typeface="Times New Roman"/>
              </a:rPr>
              <a:t>2. Ағзаның тіршілік ету ортасына бейімделушілігін арттырады;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e75b6"/>
                </a:solidFill>
                <a:uFillTx/>
                <a:latin typeface="Times New Roman"/>
                <a:ea typeface="Times New Roman"/>
              </a:rPr>
              <a:t>3. Өсу мен көбеюді реттейді;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e75b6"/>
                </a:solidFill>
                <a:uFillTx/>
                <a:latin typeface="Times New Roman"/>
                <a:ea typeface="Times New Roman"/>
              </a:rPr>
              <a:t>4. Ағзадағы физиологиялық процестерді үдетеді (күшейтеді) немесе бәсеңдетеді.</a:t>
            </a:r>
            <a:endParaRPr b="0" lang="ru-RU" sz="24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7" name="Picture 5" descr=""/>
          <p:cNvPicPr/>
          <p:nvPr/>
        </p:nvPicPr>
        <p:blipFill>
          <a:blip r:embed="rId1"/>
          <a:stretch/>
        </p:blipFill>
        <p:spPr>
          <a:xfrm>
            <a:off x="1098720" y="6283440"/>
            <a:ext cx="9308880" cy="109440"/>
          </a:xfrm>
          <a:prstGeom prst="rect">
            <a:avLst/>
          </a:prstGeom>
          <a:ln w="0">
            <a:noFill/>
          </a:ln>
        </p:spPr>
      </p:pic>
      <p:pic>
        <p:nvPicPr>
          <p:cNvPr id="68" name="Picture 7" descr=""/>
          <p:cNvPicPr/>
          <p:nvPr/>
        </p:nvPicPr>
        <p:blipFill>
          <a:blip r:embed="rId2"/>
          <a:stretch/>
        </p:blipFill>
        <p:spPr>
          <a:xfrm>
            <a:off x="1098720" y="6432480"/>
            <a:ext cx="9308880" cy="115920"/>
          </a:xfrm>
          <a:prstGeom prst="rect">
            <a:avLst/>
          </a:prstGeom>
          <a:ln w="0">
            <a:noFill/>
          </a:ln>
        </p:spPr>
      </p:pic>
      <p:sp>
        <p:nvSpPr>
          <p:cNvPr id="69" name="Прямоугольник 8"/>
          <p:cNvSpPr/>
          <p:nvPr/>
        </p:nvSpPr>
        <p:spPr>
          <a:xfrm>
            <a:off x="8191440" y="3346560"/>
            <a:ext cx="184320" cy="5238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0" name="Прямоугольник 9"/>
          <p:cNvSpPr/>
          <p:nvPr/>
        </p:nvSpPr>
        <p:spPr>
          <a:xfrm>
            <a:off x="5324400" y="3166920"/>
            <a:ext cx="184320" cy="524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1" name="PlaceHolder 1"/>
          <p:cNvSpPr>
            <a:spLocks noGrp="1"/>
          </p:cNvSpPr>
          <p:nvPr>
            <p:ph type="title"/>
          </p:nvPr>
        </p:nvSpPr>
        <p:spPr>
          <a:xfrm>
            <a:off x="727200" y="2556000"/>
            <a:ext cx="10515600" cy="1325520"/>
          </a:xfrm>
          <a:prstGeom prst="rect">
            <a:avLst/>
          </a:prstGeom>
          <a:noFill/>
          <a:ln w="0">
            <a:noFill/>
          </a:ln>
        </p:spPr>
        <p:txBody>
          <a:bodyPr lIns="91440" rIns="91440" tIns="45720" bIns="4572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3600" strike="noStrike" u="none">
                <a:solidFill>
                  <a:srgbClr val="2e75b6"/>
                </a:solidFill>
                <a:uFillTx/>
                <a:latin typeface="Times New Roman"/>
                <a:ea typeface="Times New Roman"/>
              </a:rPr>
              <a:t>Гормондар -</a:t>
            </a:r>
            <a:r>
              <a:rPr b="0" lang="ru-RU" sz="3600" strike="noStrike" u="none">
                <a:solidFill>
                  <a:srgbClr val="2e75b6"/>
                </a:solidFill>
                <a:uFillTx/>
                <a:latin typeface="Times New Roman"/>
                <a:ea typeface="Times New Roman"/>
              </a:rPr>
              <a:t> а</a:t>
            </a:r>
            <a:r>
              <a:rPr b="0" lang="kk-KZ" sz="3600" strike="noStrike" u="none">
                <a:solidFill>
                  <a:srgbClr val="2e75b6"/>
                </a:solidFill>
                <a:uFillTx/>
                <a:latin typeface="Times New Roman"/>
                <a:ea typeface="Times New Roman"/>
              </a:rPr>
              <a:t>ғзаның және жасушалар тобының қызметін өзгертетін, бір мезгілде бірнеше үдеріске әсер ететін арнайы заттар. Мысалы, көңіл күй гормоны</a:t>
            </a:r>
            <a:r>
              <a:rPr b="0" lang="ru-RU" sz="3600" strike="noStrike" u="none">
                <a:solidFill>
                  <a:srgbClr val="2e75b6"/>
                </a:solidFill>
                <a:uFillTx/>
                <a:latin typeface="Times New Roman"/>
                <a:ea typeface="Times New Roman"/>
              </a:rPr>
              <a:t>-</a:t>
            </a:r>
            <a:r>
              <a:rPr b="1" i="1" lang="kk-KZ" sz="3600" strike="noStrike" u="none">
                <a:solidFill>
                  <a:srgbClr val="2e75b6"/>
                </a:solidFill>
                <a:uFillTx/>
                <a:latin typeface="Times New Roman"/>
                <a:ea typeface="Times New Roman"/>
              </a:rPr>
              <a:t>адреналин</a:t>
            </a:r>
            <a:r>
              <a:rPr b="0" lang="kk-KZ" sz="3600" strike="noStrike" u="none">
                <a:solidFill>
                  <a:srgbClr val="2e75b6"/>
                </a:solidFill>
                <a:uFillTx/>
                <a:latin typeface="Times New Roman"/>
                <a:ea typeface="Times New Roman"/>
              </a:rPr>
              <a:t>. Ол жүйке жүйесінің симпатикалық бөлімі сияқты жүректің соғу жиілігін арттырады, қан қысымын көтеріп, жүректің капиллярларын кеңейтеді, терінің және асқорыту мүшелелер жүйесінің капиллярларын тарылтады,  энергия көзі болып табылатын қанның құрамындағы глюкоза мөлшерін арттырады.</a:t>
            </a:r>
            <a:endParaRPr b="0" lang="ru-RU" sz="3600" strike="noStrike" u="none">
              <a:solidFill>
                <a:srgbClr val="000000"/>
              </a:solidFill>
              <a:uFillTx/>
              <a:latin typeface="Calibri Light"/>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11008</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2020-03-31T19:00:45Z</dcterms:created>
  <dc:creator>Admin</dc:creator>
  <dc:description/>
  <dc:language>ru-RU</dc:language>
  <cp:lastModifiedBy>Huawei</cp:lastModifiedBy>
  <dcterms:modified xsi:type="dcterms:W3CDTF">2024-10-31T20:27:34Z</dcterms:modified>
  <cp:revision>736</cp:revision>
  <dc:subject/>
  <dc:title>Презентация PowerPoint</dc:title>
</cp:coreProperties>
</file>