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5.jpeg" ContentType="image/jpeg"/>
  <Override PartName="/ppt/media/image6.png" ContentType="image/png"/>
  <Override PartName="/ppt/media/image7.png" ContentType="image/png"/>
  <Override PartName="/ppt/media/image15.jpeg" ContentType="image/jpeg"/>
  <Override PartName="/ppt/media/image8.png" ContentType="image/png"/>
  <Override PartName="/ppt/media/image9.jpeg" ContentType="image/jpeg"/>
  <Override PartName="/ppt/media/image2.png" ContentType="image/png"/>
  <Override PartName="/ppt/media/image10.png" ContentType="image/png"/>
  <Override PartName="/ppt/media/image13.jpeg" ContentType="image/jpeg"/>
  <Override PartName="/ppt/media/image11.png" ContentType="image/png"/>
  <Override PartName="/ppt/media/image3.png" ContentType="image/png"/>
  <Override PartName="/ppt/media/image18.jpeg" ContentType="image/jpeg"/>
  <Override PartName="/ppt/media/image19.jpeg" ContentType="image/jpeg"/>
  <Override PartName="/ppt/media/image12.png" ContentType="image/png"/>
  <Override PartName="/ppt/media/image16.jpeg" ContentType="image/jpeg"/>
  <Override PartName="/ppt/media/image17.jpeg" ContentType="image/jpeg"/>
  <Override PartName="/ppt/media/image14.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notesSlides/_rels/notesSlide4.xml.rels" ContentType="application/vnd.openxmlformats-package.relationships+xml"/>
  <Override PartName="/ppt/notesSlides/_rels/notesSlide8.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B470A91-9BBD-4C4C-9814-55056AF484BD}"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sldImg"/>
          </p:nvPr>
        </p:nvSpPr>
        <p:spPr>
          <a:xfrm>
            <a:off x="380880" y="685800"/>
            <a:ext cx="6096240" cy="3429000"/>
          </a:xfrm>
          <a:prstGeom prst="rect">
            <a:avLst/>
          </a:prstGeom>
          <a:ln w="0">
            <a:noFill/>
          </a:ln>
        </p:spPr>
      </p:sp>
      <p:sp>
        <p:nvSpPr>
          <p:cNvPr id="14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50"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0855DB2-C24D-4AB7-B972-87C3BA10A99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Img"/>
          </p:nvPr>
        </p:nvSpPr>
        <p:spPr>
          <a:xfrm>
            <a:off x="380880" y="685800"/>
            <a:ext cx="6096240" cy="3429000"/>
          </a:xfrm>
          <a:prstGeom prst="rect">
            <a:avLst/>
          </a:prstGeom>
          <a:ln w="0">
            <a:noFill/>
          </a:ln>
        </p:spPr>
      </p:sp>
      <p:sp>
        <p:nvSpPr>
          <p:cNvPr id="15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53"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5EA79CB-F95F-40CE-BC04-74195D842EC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sldImg"/>
          </p:nvPr>
        </p:nvSpPr>
        <p:spPr>
          <a:xfrm>
            <a:off x="380880" y="685800"/>
            <a:ext cx="6096240" cy="3429000"/>
          </a:xfrm>
          <a:prstGeom prst="rect">
            <a:avLst/>
          </a:prstGeom>
          <a:ln w="0">
            <a:noFill/>
          </a:ln>
        </p:spPr>
      </p:sp>
      <p:sp>
        <p:nvSpPr>
          <p:cNvPr id="15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56"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2F25188-8F85-48E3-BEFD-A1F4C7E0712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380880" y="685800"/>
            <a:ext cx="6096240" cy="3429000"/>
          </a:xfrm>
          <a:prstGeom prst="rect">
            <a:avLst/>
          </a:prstGeom>
          <a:ln w="0">
            <a:noFill/>
          </a:ln>
        </p:spPr>
      </p:sp>
      <p:sp>
        <p:nvSpPr>
          <p:cNvPr id="158"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59"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A71803F-6CBF-4C5B-AFF3-0D9675AF825A}"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A0F3A13-F23A-4790-96F2-ADA5BD640555}"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D2B8DFE-F21E-4DF6-BD3C-916E9870E80A}"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slideLayout" Target="../slideLayouts/slideLayout1.xml"/><Relationship Id="rId7"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410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5b6"/>
                </a:solidFill>
                <a:uFillTx/>
                <a:latin typeface="Times New Roman"/>
                <a:ea typeface="Times New Roman"/>
              </a:rPr>
              <a:t>Қозғалыс</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 </a:t>
            </a:r>
            <a:r>
              <a:rPr b="0" lang="kk-KZ" sz="2400" strike="noStrike" u="none">
                <a:solidFill>
                  <a:srgbClr val="2e75b6"/>
                </a:solidFill>
                <a:uFillTx/>
                <a:latin typeface="Times New Roman"/>
                <a:ea typeface="Times New Roman"/>
              </a:rPr>
              <a:t>Гиподинамия. Сымбаттың бұзылуы және жалпақтабандылықтың пайда болу себептері. Олардың алдын алу шаралары.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2e75b6"/>
                </a:solidFill>
                <a:uFillTx/>
                <a:latin typeface="Times New Roman"/>
                <a:ea typeface="Times New Roman"/>
              </a:rPr>
              <a:t>8</a:t>
            </a:r>
            <a:r>
              <a:rPr b="1" lang="kk-KZ" sz="1600" strike="noStrike" u="none">
                <a:solidFill>
                  <a:srgbClr val="2e75b6"/>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Прямоугольник 4"/>
          <p:cNvSpPr/>
          <p:nvPr/>
        </p:nvSpPr>
        <p:spPr>
          <a:xfrm>
            <a:off x="-9360" y="57240"/>
            <a:ext cx="12172680" cy="10159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81"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2" name="TextBox 9"/>
          <p:cNvSpPr/>
          <p:nvPr/>
        </p:nvSpPr>
        <p:spPr>
          <a:xfrm>
            <a:off x="947880" y="20520"/>
            <a:ext cx="1002492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1 –тапсырма. Гиподинамия мен гипокинезияның салдарын атаңыз</a:t>
            </a:r>
            <a:endParaRPr b="0" lang="ru-RU" sz="2800" strike="noStrike" u="none">
              <a:solidFill>
                <a:srgbClr val="000000"/>
              </a:solidFill>
              <a:uFillTx/>
              <a:latin typeface="Calibri"/>
            </a:endParaRPr>
          </a:p>
        </p:txBody>
      </p:sp>
      <p:sp>
        <p:nvSpPr>
          <p:cNvPr id="83" name="TextBox 8"/>
          <p:cNvSpPr/>
          <p:nvPr/>
        </p:nvSpPr>
        <p:spPr>
          <a:xfrm>
            <a:off x="857160" y="5381640"/>
            <a:ext cx="10591920" cy="1122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f5597"/>
                </a:solidFill>
                <a:uFillTx/>
                <a:latin typeface="Times New Roman"/>
                <a:ea typeface="Times New Roman"/>
              </a:rPr>
              <a:t>Дескрипторлар:</a:t>
            </a: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a:p>
            <a:pPr lvl="1" marL="800280" indent="-343080">
              <a:lnSpc>
                <a:spcPct val="100000"/>
              </a:lnSpc>
              <a:spcBef>
                <a:spcPts val="451"/>
              </a:spcBef>
              <a:buClr>
                <a:srgbClr val="2f5597"/>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Гиподинамия мен гипокинезияның салдарын атайды.</a:t>
            </a:r>
            <a:endParaRPr b="0" lang="ru-RU" sz="1800" strike="noStrike" u="none">
              <a:solidFill>
                <a:srgbClr val="000000"/>
              </a:solidFill>
              <a:uFillTx/>
              <a:latin typeface="Calibri"/>
            </a:endParaRPr>
          </a:p>
        </p:txBody>
      </p:sp>
      <p:pic>
        <p:nvPicPr>
          <p:cNvPr id="84" name="Рисунок 1" descr=""/>
          <p:cNvPicPr/>
          <p:nvPr/>
        </p:nvPicPr>
        <p:blipFill>
          <a:blip r:embed="rId1"/>
          <a:stretch/>
        </p:blipFill>
        <p:spPr>
          <a:xfrm>
            <a:off x="316080" y="6500880"/>
            <a:ext cx="11559960" cy="714240"/>
          </a:xfrm>
          <a:prstGeom prst="rect">
            <a:avLst/>
          </a:prstGeom>
          <a:ln w="0">
            <a:noFill/>
          </a:ln>
        </p:spPr>
      </p:pic>
      <p:sp>
        <p:nvSpPr>
          <p:cNvPr id="85" name="AutoShape 28"/>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6" name="Прямоугольник 12"/>
          <p:cNvSpPr/>
          <p:nvPr/>
        </p:nvSpPr>
        <p:spPr>
          <a:xfrm>
            <a:off x="1628640" y="1521000"/>
            <a:ext cx="8791560" cy="3682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7" name="Прямоугольник 13"/>
          <p:cNvSpPr/>
          <p:nvPr/>
        </p:nvSpPr>
        <p:spPr>
          <a:xfrm>
            <a:off x="1092240" y="1104840"/>
            <a:ext cx="517320" cy="36601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Буынаяқтылар мен хордалылар ддд</a:t>
            </a:r>
            <a:endParaRPr b="0" lang="ru-RU" sz="1800" strike="noStrike" u="none">
              <a:solidFill>
                <a:srgbClr val="000000"/>
              </a:solidFill>
              <a:uFillTx/>
              <a:latin typeface="Calibri"/>
            </a:endParaRPr>
          </a:p>
        </p:txBody>
      </p:sp>
      <p:pic>
        <p:nvPicPr>
          <p:cNvPr id="88" name="Picture 16" descr="https://ds02.infourok.ru/uploads/ex/0492/0003e8a9-28f1c21b/img14.jpg"/>
          <p:cNvPicPr/>
          <p:nvPr/>
        </p:nvPicPr>
        <p:blipFill>
          <a:blip r:embed="rId2"/>
          <a:stretch/>
        </p:blipFill>
        <p:spPr>
          <a:xfrm>
            <a:off x="0" y="1038240"/>
            <a:ext cx="12192120" cy="4819680"/>
          </a:xfrm>
          <a:prstGeom prst="rect">
            <a:avLst/>
          </a:prstGeom>
          <a:ln w="0">
            <a:noFill/>
          </a:ln>
        </p:spPr>
      </p:pic>
      <p:sp>
        <p:nvSpPr>
          <p:cNvPr id="89" name="Прямоугольник 17"/>
          <p:cNvSpPr/>
          <p:nvPr/>
        </p:nvSpPr>
        <p:spPr>
          <a:xfrm>
            <a:off x="3524400" y="2962440"/>
            <a:ext cx="203832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2f5597"/>
                </a:solidFill>
                <a:uFillTx/>
                <a:latin typeface="Times New Roman"/>
                <a:ea typeface="Times New Roman"/>
              </a:rPr>
              <a:t>Иммунитеттің төмендеуі</a:t>
            </a:r>
            <a:endParaRPr b="0" lang="ru-RU" sz="1200" strike="noStrike" u="none">
              <a:solidFill>
                <a:srgbClr val="000000"/>
              </a:solidFill>
              <a:uFillTx/>
              <a:latin typeface="Calibri"/>
            </a:endParaRPr>
          </a:p>
        </p:txBody>
      </p:sp>
      <p:sp>
        <p:nvSpPr>
          <p:cNvPr id="90" name="Прямоугольник 18"/>
          <p:cNvSpPr/>
          <p:nvPr/>
        </p:nvSpPr>
        <p:spPr>
          <a:xfrm>
            <a:off x="5791320" y="2733840"/>
            <a:ext cx="1476360" cy="4597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2f5597"/>
                </a:solidFill>
                <a:uFillTx/>
                <a:latin typeface="Times New Roman"/>
                <a:ea typeface="Times New Roman"/>
              </a:rPr>
              <a:t>Көрудің нашарлауы</a:t>
            </a:r>
            <a:endParaRPr b="0" lang="ru-RU" sz="1200" strike="noStrike" u="none">
              <a:solidFill>
                <a:srgbClr val="000000"/>
              </a:solidFill>
              <a:uFillTx/>
              <a:latin typeface="Calibri"/>
            </a:endParaRPr>
          </a:p>
        </p:txBody>
      </p:sp>
      <p:sp>
        <p:nvSpPr>
          <p:cNvPr id="91" name="Прямоугольник 19"/>
          <p:cNvSpPr/>
          <p:nvPr/>
        </p:nvSpPr>
        <p:spPr>
          <a:xfrm>
            <a:off x="7715160" y="2400480"/>
            <a:ext cx="181944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2f5597"/>
                </a:solidFill>
                <a:uFillTx/>
                <a:latin typeface="Times New Roman"/>
                <a:ea typeface="Times New Roman"/>
              </a:rPr>
              <a:t>Остеохондроз </a:t>
            </a:r>
            <a:endParaRPr b="0" lang="ru-RU" sz="1200" strike="noStrike" u="none">
              <a:solidFill>
                <a:srgbClr val="000000"/>
              </a:solidFill>
              <a:uFillTx/>
              <a:latin typeface="Calibri"/>
            </a:endParaRPr>
          </a:p>
        </p:txBody>
      </p:sp>
      <p:sp>
        <p:nvSpPr>
          <p:cNvPr id="92" name="Прямоугольник 20"/>
          <p:cNvSpPr/>
          <p:nvPr/>
        </p:nvSpPr>
        <p:spPr>
          <a:xfrm>
            <a:off x="7981920" y="3495600"/>
            <a:ext cx="148608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2f5597"/>
                </a:solidFill>
                <a:uFillTx/>
                <a:latin typeface="Times New Roman"/>
                <a:ea typeface="Times New Roman"/>
              </a:rPr>
              <a:t>Артық салмақ</a:t>
            </a:r>
            <a:endParaRPr b="0" lang="ru-RU" sz="1200" strike="noStrike" u="none">
              <a:solidFill>
                <a:srgbClr val="000000"/>
              </a:solidFill>
              <a:uFillTx/>
              <a:latin typeface="Calibri"/>
            </a:endParaRPr>
          </a:p>
        </p:txBody>
      </p:sp>
      <p:sp>
        <p:nvSpPr>
          <p:cNvPr id="93" name="Прямоугольник 21"/>
          <p:cNvSpPr/>
          <p:nvPr/>
        </p:nvSpPr>
        <p:spPr>
          <a:xfrm>
            <a:off x="7886880" y="4543560"/>
            <a:ext cx="138096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2f5597"/>
                </a:solidFill>
                <a:uFillTx/>
                <a:latin typeface="Times New Roman"/>
                <a:ea typeface="Times New Roman"/>
              </a:rPr>
              <a:t>Геморрой</a:t>
            </a:r>
            <a:endParaRPr b="0" lang="ru-RU" sz="1200" strike="noStrike" u="none">
              <a:solidFill>
                <a:srgbClr val="000000"/>
              </a:solidFill>
              <a:uFillTx/>
              <a:latin typeface="Calibri"/>
            </a:endParaRPr>
          </a:p>
        </p:txBody>
      </p:sp>
      <p:sp>
        <p:nvSpPr>
          <p:cNvPr id="94" name="Прямоугольник 22"/>
          <p:cNvSpPr/>
          <p:nvPr/>
        </p:nvSpPr>
        <p:spPr>
          <a:xfrm>
            <a:off x="2847960" y="4010040"/>
            <a:ext cx="15336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2f5597"/>
                </a:solidFill>
                <a:uFillTx/>
                <a:latin typeface="Times New Roman"/>
                <a:ea typeface="Times New Roman"/>
              </a:rPr>
              <a:t>Туннель синдромы</a:t>
            </a:r>
            <a:endParaRPr b="0" lang="ru-RU" sz="1200" strike="noStrike" u="none">
              <a:solidFill>
                <a:srgbClr val="000000"/>
              </a:solidFill>
              <a:uFillTx/>
              <a:latin typeface="Calibri"/>
            </a:endParaRPr>
          </a:p>
        </p:txBody>
      </p:sp>
      <p:sp>
        <p:nvSpPr>
          <p:cNvPr id="95" name="Прямоугольник 23"/>
          <p:cNvSpPr/>
          <p:nvPr/>
        </p:nvSpPr>
        <p:spPr>
          <a:xfrm>
            <a:off x="2590920" y="5400720"/>
            <a:ext cx="209556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2f5597"/>
                </a:solidFill>
                <a:uFillTx/>
                <a:latin typeface="Times New Roman"/>
                <a:ea typeface="Times New Roman"/>
              </a:rPr>
              <a:t>Бұлшықеттің гипотрофиясы</a:t>
            </a:r>
            <a:endParaRPr b="0" lang="ru-RU" sz="1200" strike="noStrike" u="none">
              <a:solidFill>
                <a:srgbClr val="000000"/>
              </a:solidFill>
              <a:uFillTx/>
              <a:latin typeface="Calibri"/>
            </a:endParaRPr>
          </a:p>
        </p:txBody>
      </p:sp>
      <p:sp>
        <p:nvSpPr>
          <p:cNvPr id="96" name="Прямоугольник 24"/>
          <p:cNvSpPr/>
          <p:nvPr/>
        </p:nvSpPr>
        <p:spPr>
          <a:xfrm>
            <a:off x="3591000" y="1482840"/>
            <a:ext cx="5238720" cy="3682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Прямоугольник 3"/>
          <p:cNvSpPr/>
          <p:nvPr/>
        </p:nvSpPr>
        <p:spPr>
          <a:xfrm>
            <a:off x="0" y="0"/>
            <a:ext cx="12192120" cy="981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               </a:t>
            </a:r>
            <a:r>
              <a:rPr b="0" lang="kk-KZ" sz="2000" strike="noStrike" u="none">
                <a:solidFill>
                  <a:srgbClr val="ffffff"/>
                </a:solidFill>
                <a:uFillTx/>
                <a:latin typeface="Times New Roman"/>
                <a:ea typeface="Times New Roman"/>
              </a:rPr>
              <a:t>2-тапсырма. Компьютердің алдында дұрыс және дұрыс емес отырған адамды анықтаңыз </a:t>
            </a:r>
            <a:endParaRPr b="0" lang="ru-RU"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endParaRPr b="0" lang="ru-RU" sz="2800" strike="noStrike" u="none">
              <a:solidFill>
                <a:srgbClr val="000000"/>
              </a:solidFill>
              <a:uFillTx/>
              <a:latin typeface="Calibri"/>
            </a:endParaRPr>
          </a:p>
        </p:txBody>
      </p:sp>
      <p:pic>
        <p:nvPicPr>
          <p:cNvPr id="98" name="Рисунок 1" descr=""/>
          <p:cNvPicPr/>
          <p:nvPr/>
        </p:nvPicPr>
        <p:blipFill>
          <a:blip r:embed="rId1"/>
          <a:stretch/>
        </p:blipFill>
        <p:spPr>
          <a:xfrm>
            <a:off x="290520" y="6453360"/>
            <a:ext cx="11558520" cy="712440"/>
          </a:xfrm>
          <a:prstGeom prst="rect">
            <a:avLst/>
          </a:prstGeom>
          <a:ln w="0">
            <a:noFill/>
          </a:ln>
        </p:spPr>
      </p:pic>
      <p:sp>
        <p:nvSpPr>
          <p:cNvPr id="99" name="Прямоугольник 7"/>
          <p:cNvSpPr/>
          <p:nvPr/>
        </p:nvSpPr>
        <p:spPr>
          <a:xfrm>
            <a:off x="905040" y="5600880"/>
            <a:ext cx="1004868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Дескриптор: </a:t>
            </a:r>
            <a:r>
              <a:rPr b="0" lang="kk-KZ" sz="2000" strike="noStrike" u="none">
                <a:solidFill>
                  <a:srgbClr val="1f4e79"/>
                </a:solidFill>
                <a:uFillTx/>
                <a:latin typeface="Times New Roman"/>
                <a:ea typeface="Times New Roman"/>
              </a:rPr>
              <a:t>Компьютердің алдында </a:t>
            </a:r>
            <a:r>
              <a:rPr b="0" lang="kk-KZ" sz="2000" strike="noStrike" u="none">
                <a:solidFill>
                  <a:srgbClr val="2f5597"/>
                </a:solidFill>
                <a:uFillTx/>
                <a:latin typeface="Times New Roman"/>
                <a:ea typeface="Times New Roman"/>
              </a:rPr>
              <a:t>дұрыс және дұрыс емес отырған адамды анықтайды.</a:t>
            </a:r>
            <a:endParaRPr b="0" lang="ru-RU" sz="2000" strike="noStrike" u="none">
              <a:solidFill>
                <a:srgbClr val="000000"/>
              </a:solidFill>
              <a:uFillTx/>
              <a:latin typeface="Calibri"/>
            </a:endParaRPr>
          </a:p>
        </p:txBody>
      </p:sp>
      <p:pic>
        <p:nvPicPr>
          <p:cNvPr id="100" name="Picture 10" descr="http://www.chairmans.ru/image/data/_dif/baner/sidet_pravilno.jpg"/>
          <p:cNvPicPr/>
          <p:nvPr/>
        </p:nvPicPr>
        <p:blipFill>
          <a:blip r:embed="rId2"/>
          <a:stretch/>
        </p:blipFill>
        <p:spPr>
          <a:xfrm>
            <a:off x="514440" y="1123920"/>
            <a:ext cx="11353680" cy="3648240"/>
          </a:xfrm>
          <a:prstGeom prst="rect">
            <a:avLst/>
          </a:prstGeom>
          <a:ln w="0">
            <a:noFill/>
          </a:ln>
        </p:spPr>
      </p:pic>
      <p:sp>
        <p:nvSpPr>
          <p:cNvPr id="101" name="Прямоугольник 13"/>
          <p:cNvSpPr/>
          <p:nvPr/>
        </p:nvSpPr>
        <p:spPr>
          <a:xfrm>
            <a:off x="717480" y="3571920"/>
            <a:ext cx="830160" cy="7038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Дұрыс</a:t>
            </a:r>
            <a:endParaRPr b="0" lang="ru-RU" sz="2000" strike="noStrike" u="none">
              <a:solidFill>
                <a:srgbClr val="000000"/>
              </a:solidFill>
              <a:uFillTx/>
              <a:latin typeface="Calibri"/>
            </a:endParaRPr>
          </a:p>
        </p:txBody>
      </p:sp>
      <p:sp>
        <p:nvSpPr>
          <p:cNvPr id="102" name="Прямоугольник 14"/>
          <p:cNvSpPr/>
          <p:nvPr/>
        </p:nvSpPr>
        <p:spPr>
          <a:xfrm>
            <a:off x="3365640" y="3514680"/>
            <a:ext cx="830160" cy="7038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Дұрыс</a:t>
            </a:r>
            <a:endParaRPr b="0" lang="ru-RU" sz="2000" strike="noStrike" u="none">
              <a:solidFill>
                <a:srgbClr val="000000"/>
              </a:solidFill>
              <a:uFillTx/>
              <a:latin typeface="Calibri"/>
            </a:endParaRPr>
          </a:p>
        </p:txBody>
      </p:sp>
      <p:sp>
        <p:nvSpPr>
          <p:cNvPr id="103" name="Прямоугольник 15"/>
          <p:cNvSpPr/>
          <p:nvPr/>
        </p:nvSpPr>
        <p:spPr>
          <a:xfrm>
            <a:off x="5994360" y="3448080"/>
            <a:ext cx="830160" cy="7038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Дұрыс</a:t>
            </a:r>
            <a:endParaRPr b="0" lang="ru-RU" sz="2000" strike="noStrike" u="none">
              <a:solidFill>
                <a:srgbClr val="000000"/>
              </a:solidFill>
              <a:uFillTx/>
              <a:latin typeface="Calibri"/>
            </a:endParaRPr>
          </a:p>
        </p:txBody>
      </p:sp>
      <p:sp>
        <p:nvSpPr>
          <p:cNvPr id="104" name="Прямоугольник 16"/>
          <p:cNvSpPr/>
          <p:nvPr/>
        </p:nvSpPr>
        <p:spPr>
          <a:xfrm>
            <a:off x="8756640" y="3486240"/>
            <a:ext cx="830160" cy="7038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Дұрыс</a:t>
            </a:r>
            <a:endParaRPr b="0" lang="ru-RU" sz="2000" strike="noStrike" u="none">
              <a:solidFill>
                <a:srgbClr val="000000"/>
              </a:solidFill>
              <a:uFillTx/>
              <a:latin typeface="Calibri"/>
            </a:endParaRPr>
          </a:p>
        </p:txBody>
      </p:sp>
      <p:sp>
        <p:nvSpPr>
          <p:cNvPr id="105" name="Прямоугольник 17"/>
          <p:cNvSpPr/>
          <p:nvPr/>
        </p:nvSpPr>
        <p:spPr>
          <a:xfrm>
            <a:off x="2114640" y="4781520"/>
            <a:ext cx="56196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1</a:t>
            </a:r>
            <a:endParaRPr b="0" lang="ru-RU" sz="1200" strike="noStrike" u="none">
              <a:solidFill>
                <a:srgbClr val="000000"/>
              </a:solidFill>
              <a:uFillTx/>
              <a:latin typeface="Calibri"/>
            </a:endParaRPr>
          </a:p>
        </p:txBody>
      </p:sp>
      <p:sp>
        <p:nvSpPr>
          <p:cNvPr id="106" name="Прямоугольник 18"/>
          <p:cNvSpPr/>
          <p:nvPr/>
        </p:nvSpPr>
        <p:spPr>
          <a:xfrm>
            <a:off x="4794120" y="4762440"/>
            <a:ext cx="50184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2</a:t>
            </a:r>
            <a:endParaRPr b="0" lang="ru-RU" sz="1200" strike="noStrike" u="none">
              <a:solidFill>
                <a:srgbClr val="000000"/>
              </a:solidFill>
              <a:uFillTx/>
              <a:latin typeface="Calibri"/>
            </a:endParaRPr>
          </a:p>
        </p:txBody>
      </p:sp>
      <p:sp>
        <p:nvSpPr>
          <p:cNvPr id="107" name="Прямоугольник 19"/>
          <p:cNvSpPr/>
          <p:nvPr/>
        </p:nvSpPr>
        <p:spPr>
          <a:xfrm>
            <a:off x="7423200" y="471492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3</a:t>
            </a:r>
            <a:endParaRPr b="0" lang="ru-RU" sz="1200" strike="noStrike" u="none">
              <a:solidFill>
                <a:srgbClr val="000000"/>
              </a:solidFill>
              <a:uFillTx/>
              <a:latin typeface="Calibri"/>
            </a:endParaRPr>
          </a:p>
        </p:txBody>
      </p:sp>
      <p:sp>
        <p:nvSpPr>
          <p:cNvPr id="108" name="Прямоугольник 20"/>
          <p:cNvSpPr/>
          <p:nvPr/>
        </p:nvSpPr>
        <p:spPr>
          <a:xfrm>
            <a:off x="10147320" y="470520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4</a:t>
            </a:r>
            <a:endParaRPr b="0" lang="ru-RU" sz="1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Прямоугольник 3"/>
          <p:cNvSpPr/>
          <p:nvPr/>
        </p:nvSpPr>
        <p:spPr>
          <a:xfrm>
            <a:off x="0" y="0"/>
            <a:ext cx="12192120" cy="9144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2-тапсырма. Компьютердің алдында дұрыс және дұрыс емес отырған адамды анықтаңыз </a:t>
            </a:r>
            <a:br>
              <a:rPr sz="2400"/>
            </a:br>
            <a:endParaRPr b="0" lang="ru-RU" sz="2000" strike="noStrike" u="none">
              <a:solidFill>
                <a:srgbClr val="000000"/>
              </a:solidFill>
              <a:uFillTx/>
              <a:latin typeface="Calibri"/>
            </a:endParaRPr>
          </a:p>
        </p:txBody>
      </p:sp>
      <p:pic>
        <p:nvPicPr>
          <p:cNvPr id="110" name="Рисунок 1" descr=""/>
          <p:cNvPicPr/>
          <p:nvPr/>
        </p:nvPicPr>
        <p:blipFill>
          <a:blip r:embed="rId1"/>
          <a:stretch/>
        </p:blipFill>
        <p:spPr>
          <a:xfrm>
            <a:off x="290520" y="6453360"/>
            <a:ext cx="11558520" cy="712440"/>
          </a:xfrm>
          <a:prstGeom prst="rect">
            <a:avLst/>
          </a:prstGeom>
          <a:ln w="0">
            <a:noFill/>
          </a:ln>
        </p:spPr>
      </p:pic>
      <p:sp>
        <p:nvSpPr>
          <p:cNvPr id="111" name="Прямоугольник 7"/>
          <p:cNvSpPr/>
          <p:nvPr/>
        </p:nvSpPr>
        <p:spPr>
          <a:xfrm>
            <a:off x="905040" y="5600880"/>
            <a:ext cx="101059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Дескриптор: </a:t>
            </a:r>
            <a:r>
              <a:rPr b="0" lang="kk-KZ" sz="2000" strike="noStrike" u="none">
                <a:solidFill>
                  <a:srgbClr val="1f4e79"/>
                </a:solidFill>
                <a:uFillTx/>
                <a:latin typeface="Times New Roman"/>
                <a:ea typeface="Times New Roman"/>
              </a:rPr>
              <a:t>Компьютердің алдында </a:t>
            </a:r>
            <a:r>
              <a:rPr b="0" lang="kk-KZ" sz="2000" strike="noStrike" u="none">
                <a:solidFill>
                  <a:srgbClr val="2f5597"/>
                </a:solidFill>
                <a:uFillTx/>
                <a:latin typeface="Times New Roman"/>
                <a:ea typeface="Times New Roman"/>
              </a:rPr>
              <a:t>дұрыс және дұрыс емес отырған адамды анықтайды.</a:t>
            </a:r>
            <a:endParaRPr b="0" lang="ru-RU" sz="2000" strike="noStrike" u="none">
              <a:solidFill>
                <a:srgbClr val="000000"/>
              </a:solidFill>
              <a:uFillTx/>
              <a:latin typeface="Calibri"/>
            </a:endParaRPr>
          </a:p>
        </p:txBody>
      </p:sp>
      <p:pic>
        <p:nvPicPr>
          <p:cNvPr id="112" name="Picture 10" descr="http://www.chairmans.ru/image/data/_dif/baner/sidet_pravilno.jpg"/>
          <p:cNvPicPr/>
          <p:nvPr/>
        </p:nvPicPr>
        <p:blipFill>
          <a:blip r:embed="rId2"/>
          <a:stretch/>
        </p:blipFill>
        <p:spPr>
          <a:xfrm>
            <a:off x="552600" y="1028880"/>
            <a:ext cx="11353680" cy="3752640"/>
          </a:xfrm>
          <a:prstGeom prst="rect">
            <a:avLst/>
          </a:prstGeom>
          <a:ln w="0">
            <a:noFill/>
          </a:ln>
        </p:spPr>
      </p:pic>
      <p:sp>
        <p:nvSpPr>
          <p:cNvPr id="113" name="Прямоугольник 17"/>
          <p:cNvSpPr/>
          <p:nvPr/>
        </p:nvSpPr>
        <p:spPr>
          <a:xfrm>
            <a:off x="2114640" y="4781520"/>
            <a:ext cx="56196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1</a:t>
            </a:r>
            <a:endParaRPr b="0" lang="ru-RU" sz="1200" strike="noStrike" u="none">
              <a:solidFill>
                <a:srgbClr val="000000"/>
              </a:solidFill>
              <a:uFillTx/>
              <a:latin typeface="Calibri"/>
            </a:endParaRPr>
          </a:p>
        </p:txBody>
      </p:sp>
      <p:sp>
        <p:nvSpPr>
          <p:cNvPr id="114" name="Прямоугольник 18"/>
          <p:cNvSpPr/>
          <p:nvPr/>
        </p:nvSpPr>
        <p:spPr>
          <a:xfrm>
            <a:off x="4794120" y="4762440"/>
            <a:ext cx="50184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2</a:t>
            </a:r>
            <a:endParaRPr b="0" lang="ru-RU" sz="1200" strike="noStrike" u="none">
              <a:solidFill>
                <a:srgbClr val="000000"/>
              </a:solidFill>
              <a:uFillTx/>
              <a:latin typeface="Calibri"/>
            </a:endParaRPr>
          </a:p>
        </p:txBody>
      </p:sp>
      <p:sp>
        <p:nvSpPr>
          <p:cNvPr id="115" name="Прямоугольник 19"/>
          <p:cNvSpPr/>
          <p:nvPr/>
        </p:nvSpPr>
        <p:spPr>
          <a:xfrm>
            <a:off x="7423200" y="471492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3</a:t>
            </a:r>
            <a:endParaRPr b="0" lang="ru-RU" sz="1200" strike="noStrike" u="none">
              <a:solidFill>
                <a:srgbClr val="000000"/>
              </a:solidFill>
              <a:uFillTx/>
              <a:latin typeface="Calibri"/>
            </a:endParaRPr>
          </a:p>
        </p:txBody>
      </p:sp>
      <p:sp>
        <p:nvSpPr>
          <p:cNvPr id="116" name="Прямоугольник 20"/>
          <p:cNvSpPr/>
          <p:nvPr/>
        </p:nvSpPr>
        <p:spPr>
          <a:xfrm>
            <a:off x="10147320" y="470520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4</a:t>
            </a:r>
            <a:endParaRPr b="0" lang="ru-RU" sz="1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Прямоугольник 3"/>
          <p:cNvSpPr/>
          <p:nvPr/>
        </p:nvSpPr>
        <p:spPr>
          <a:xfrm>
            <a:off x="0" y="0"/>
            <a:ext cx="12192120" cy="981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3-тапсырма. Жазу үстіндегі дұрыс және дұрыс емес отырған адамды анықтаңыз </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endParaRPr b="0" lang="ru-RU" sz="2800" strike="noStrike" u="none">
              <a:solidFill>
                <a:srgbClr val="000000"/>
              </a:solidFill>
              <a:uFillTx/>
              <a:latin typeface="Calibri"/>
            </a:endParaRPr>
          </a:p>
        </p:txBody>
      </p:sp>
      <p:pic>
        <p:nvPicPr>
          <p:cNvPr id="118" name="Рисунок 1" descr=""/>
          <p:cNvPicPr/>
          <p:nvPr/>
        </p:nvPicPr>
        <p:blipFill>
          <a:blip r:embed="rId1"/>
          <a:stretch/>
        </p:blipFill>
        <p:spPr>
          <a:xfrm>
            <a:off x="290520" y="6453360"/>
            <a:ext cx="11558520" cy="712440"/>
          </a:xfrm>
          <a:prstGeom prst="rect">
            <a:avLst/>
          </a:prstGeom>
          <a:ln w="0">
            <a:noFill/>
          </a:ln>
        </p:spPr>
      </p:pic>
      <p:sp>
        <p:nvSpPr>
          <p:cNvPr id="119" name="Прямоугольник 7"/>
          <p:cNvSpPr/>
          <p:nvPr/>
        </p:nvSpPr>
        <p:spPr>
          <a:xfrm>
            <a:off x="905040" y="5600880"/>
            <a:ext cx="95821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Дұрыс және дұрыс емес отырған адамды анықтайды.</a:t>
            </a:r>
            <a:endParaRPr b="0" lang="ru-RU" sz="2000" strike="noStrike" u="none">
              <a:solidFill>
                <a:srgbClr val="000000"/>
              </a:solidFill>
              <a:uFillTx/>
              <a:latin typeface="Calibri"/>
            </a:endParaRPr>
          </a:p>
        </p:txBody>
      </p:sp>
      <p:sp>
        <p:nvSpPr>
          <p:cNvPr id="120" name="Прямоугольник 17"/>
          <p:cNvSpPr/>
          <p:nvPr/>
        </p:nvSpPr>
        <p:spPr>
          <a:xfrm>
            <a:off x="2114640" y="4781520"/>
            <a:ext cx="56196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1</a:t>
            </a:r>
            <a:endParaRPr b="0" lang="ru-RU" sz="1200" strike="noStrike" u="none">
              <a:solidFill>
                <a:srgbClr val="000000"/>
              </a:solidFill>
              <a:uFillTx/>
              <a:latin typeface="Calibri"/>
            </a:endParaRPr>
          </a:p>
        </p:txBody>
      </p:sp>
      <p:sp>
        <p:nvSpPr>
          <p:cNvPr id="121" name="Прямоугольник 18"/>
          <p:cNvSpPr/>
          <p:nvPr/>
        </p:nvSpPr>
        <p:spPr>
          <a:xfrm>
            <a:off x="4794120" y="4762440"/>
            <a:ext cx="50184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2</a:t>
            </a:r>
            <a:endParaRPr b="0" lang="ru-RU" sz="1200" strike="noStrike" u="none">
              <a:solidFill>
                <a:srgbClr val="000000"/>
              </a:solidFill>
              <a:uFillTx/>
              <a:latin typeface="Calibri"/>
            </a:endParaRPr>
          </a:p>
        </p:txBody>
      </p:sp>
      <p:sp>
        <p:nvSpPr>
          <p:cNvPr id="122" name="Прямоугольник 19"/>
          <p:cNvSpPr/>
          <p:nvPr/>
        </p:nvSpPr>
        <p:spPr>
          <a:xfrm>
            <a:off x="7423200" y="471492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3</a:t>
            </a:r>
            <a:endParaRPr b="0" lang="ru-RU" sz="1200" strike="noStrike" u="none">
              <a:solidFill>
                <a:srgbClr val="000000"/>
              </a:solidFill>
              <a:uFillTx/>
              <a:latin typeface="Calibri"/>
            </a:endParaRPr>
          </a:p>
        </p:txBody>
      </p:sp>
      <p:sp>
        <p:nvSpPr>
          <p:cNvPr id="123" name="Прямоугольник 20"/>
          <p:cNvSpPr/>
          <p:nvPr/>
        </p:nvSpPr>
        <p:spPr>
          <a:xfrm>
            <a:off x="10147320" y="470520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4</a:t>
            </a:r>
            <a:endParaRPr b="0" lang="ru-RU" sz="1200" strike="noStrike" u="none">
              <a:solidFill>
                <a:srgbClr val="000000"/>
              </a:solidFill>
              <a:uFillTx/>
              <a:latin typeface="Calibri"/>
            </a:endParaRPr>
          </a:p>
        </p:txBody>
      </p:sp>
      <p:pic>
        <p:nvPicPr>
          <p:cNvPr id="124" name="Picture 2" descr="https://obustroeno.com/wp-content/uploads/img5be4a3ef266405.jpg"/>
          <p:cNvPicPr/>
          <p:nvPr/>
        </p:nvPicPr>
        <p:blipFill>
          <a:blip r:embed="rId2"/>
          <a:stretch/>
        </p:blipFill>
        <p:spPr>
          <a:xfrm>
            <a:off x="1069920" y="1143000"/>
            <a:ext cx="9883800" cy="38196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Прямоугольник 3"/>
          <p:cNvSpPr/>
          <p:nvPr/>
        </p:nvSpPr>
        <p:spPr>
          <a:xfrm>
            <a:off x="0" y="0"/>
            <a:ext cx="12192120" cy="981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3-тапсырма. Жазу үстіндегі дұрыс және дұрыс емес отырған адамды анықтаңыз </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endParaRPr b="0" lang="ru-RU" sz="2800" strike="noStrike" u="none">
              <a:solidFill>
                <a:srgbClr val="000000"/>
              </a:solidFill>
              <a:uFillTx/>
              <a:latin typeface="Calibri"/>
            </a:endParaRPr>
          </a:p>
        </p:txBody>
      </p:sp>
      <p:pic>
        <p:nvPicPr>
          <p:cNvPr id="126" name="Рисунок 1" descr=""/>
          <p:cNvPicPr/>
          <p:nvPr/>
        </p:nvPicPr>
        <p:blipFill>
          <a:blip r:embed="rId1"/>
          <a:stretch/>
        </p:blipFill>
        <p:spPr>
          <a:xfrm>
            <a:off x="290520" y="6453360"/>
            <a:ext cx="11558520" cy="712440"/>
          </a:xfrm>
          <a:prstGeom prst="rect">
            <a:avLst/>
          </a:prstGeom>
          <a:ln w="0">
            <a:noFill/>
          </a:ln>
        </p:spPr>
      </p:pic>
      <p:sp>
        <p:nvSpPr>
          <p:cNvPr id="127" name="Прямоугольник 7"/>
          <p:cNvSpPr/>
          <p:nvPr/>
        </p:nvSpPr>
        <p:spPr>
          <a:xfrm>
            <a:off x="876240" y="5857920"/>
            <a:ext cx="95821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Дұрыс және дұрыс емес отырған адамды анықтайды.</a:t>
            </a:r>
            <a:endParaRPr b="0" lang="ru-RU" sz="2000" strike="noStrike" u="none">
              <a:solidFill>
                <a:srgbClr val="000000"/>
              </a:solidFill>
              <a:uFillTx/>
              <a:latin typeface="Calibri"/>
            </a:endParaRPr>
          </a:p>
        </p:txBody>
      </p:sp>
      <p:sp>
        <p:nvSpPr>
          <p:cNvPr id="128" name="Прямоугольник 17"/>
          <p:cNvSpPr/>
          <p:nvPr/>
        </p:nvSpPr>
        <p:spPr>
          <a:xfrm>
            <a:off x="2114640" y="4781520"/>
            <a:ext cx="56196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1</a:t>
            </a:r>
            <a:endParaRPr b="0" lang="ru-RU" sz="1200" strike="noStrike" u="none">
              <a:solidFill>
                <a:srgbClr val="000000"/>
              </a:solidFill>
              <a:uFillTx/>
              <a:latin typeface="Calibri"/>
            </a:endParaRPr>
          </a:p>
        </p:txBody>
      </p:sp>
      <p:sp>
        <p:nvSpPr>
          <p:cNvPr id="129" name="Прямоугольник 18"/>
          <p:cNvSpPr/>
          <p:nvPr/>
        </p:nvSpPr>
        <p:spPr>
          <a:xfrm>
            <a:off x="4794120" y="4762440"/>
            <a:ext cx="50184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2</a:t>
            </a:r>
            <a:endParaRPr b="0" lang="ru-RU" sz="1200" strike="noStrike" u="none">
              <a:solidFill>
                <a:srgbClr val="000000"/>
              </a:solidFill>
              <a:uFillTx/>
              <a:latin typeface="Calibri"/>
            </a:endParaRPr>
          </a:p>
        </p:txBody>
      </p:sp>
      <p:sp>
        <p:nvSpPr>
          <p:cNvPr id="130" name="Прямоугольник 19"/>
          <p:cNvSpPr/>
          <p:nvPr/>
        </p:nvSpPr>
        <p:spPr>
          <a:xfrm>
            <a:off x="7423200" y="471492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3</a:t>
            </a:r>
            <a:endParaRPr b="0" lang="ru-RU" sz="1200" strike="noStrike" u="none">
              <a:solidFill>
                <a:srgbClr val="000000"/>
              </a:solidFill>
              <a:uFillTx/>
              <a:latin typeface="Calibri"/>
            </a:endParaRPr>
          </a:p>
        </p:txBody>
      </p:sp>
      <p:sp>
        <p:nvSpPr>
          <p:cNvPr id="131" name="Прямоугольник 20"/>
          <p:cNvSpPr/>
          <p:nvPr/>
        </p:nvSpPr>
        <p:spPr>
          <a:xfrm>
            <a:off x="10147320" y="4705200"/>
            <a:ext cx="64440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000000"/>
                </a:solidFill>
                <a:uFillTx/>
                <a:latin typeface="Times New Roman"/>
                <a:ea typeface="Times New Roman"/>
              </a:rPr>
              <a:t>4</a:t>
            </a:r>
            <a:endParaRPr b="0" lang="ru-RU" sz="1200" strike="noStrike" u="none">
              <a:solidFill>
                <a:srgbClr val="000000"/>
              </a:solidFill>
              <a:uFillTx/>
              <a:latin typeface="Calibri"/>
            </a:endParaRPr>
          </a:p>
        </p:txBody>
      </p:sp>
      <p:pic>
        <p:nvPicPr>
          <p:cNvPr id="132" name="Picture 2" descr="https://obustroeno.com/wp-content/uploads/img5be4a3ef266405.jpg"/>
          <p:cNvPicPr/>
          <p:nvPr/>
        </p:nvPicPr>
        <p:blipFill>
          <a:blip r:embed="rId2"/>
          <a:stretch/>
        </p:blipFill>
        <p:spPr>
          <a:xfrm>
            <a:off x="1069920" y="1143000"/>
            <a:ext cx="9883800" cy="3819600"/>
          </a:xfrm>
          <a:prstGeom prst="rect">
            <a:avLst/>
          </a:prstGeom>
          <a:ln w="0">
            <a:noFill/>
          </a:ln>
        </p:spPr>
      </p:pic>
      <p:sp>
        <p:nvSpPr>
          <p:cNvPr id="133" name="Прямоугольник 10"/>
          <p:cNvSpPr/>
          <p:nvPr/>
        </p:nvSpPr>
        <p:spPr>
          <a:xfrm>
            <a:off x="2752560" y="5006880"/>
            <a:ext cx="339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А, Б – дұрыс емес, В - дұрыс</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Прямоугольник 3"/>
          <p:cNvSpPr/>
          <p:nvPr/>
        </p:nvSpPr>
        <p:spPr>
          <a:xfrm>
            <a:off x="-6480" y="219240"/>
            <a:ext cx="12192120" cy="838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r>
              <a:rPr b="0" lang="kk-KZ" sz="2800" strike="noStrike" u="none">
                <a:solidFill>
                  <a:srgbClr val="ffffff"/>
                </a:solidFill>
                <a:uFillTx/>
                <a:latin typeface="Times New Roman"/>
                <a:ea typeface="Times New Roman"/>
              </a:rPr>
              <a:t>4-тапсырма.</a:t>
            </a:r>
            <a:r>
              <a:rPr b="0" lang="ru-RU" sz="2800" strike="noStrike" u="none">
                <a:solidFill>
                  <a:srgbClr val="ffffff"/>
                </a:solidFill>
                <a:uFillTx/>
                <a:latin typeface="Times New Roman"/>
                <a:ea typeface="Times New Roman"/>
              </a:rPr>
              <a:t> Жалпақтабандылықты табыңыз</a:t>
            </a:r>
            <a:endParaRPr b="0" lang="ru-RU" sz="2800" strike="noStrike" u="none">
              <a:solidFill>
                <a:srgbClr val="000000"/>
              </a:solidFill>
              <a:uFillTx/>
              <a:latin typeface="Calibri"/>
            </a:endParaRPr>
          </a:p>
        </p:txBody>
      </p:sp>
      <p:pic>
        <p:nvPicPr>
          <p:cNvPr id="135" name="Рисунок 1" descr=""/>
          <p:cNvPicPr/>
          <p:nvPr/>
        </p:nvPicPr>
        <p:blipFill>
          <a:blip r:embed="rId1"/>
          <a:stretch/>
        </p:blipFill>
        <p:spPr>
          <a:xfrm>
            <a:off x="779400" y="6500880"/>
            <a:ext cx="11214000" cy="714240"/>
          </a:xfrm>
          <a:prstGeom prst="rect">
            <a:avLst/>
          </a:prstGeom>
          <a:ln w="0">
            <a:noFill/>
          </a:ln>
        </p:spPr>
      </p:pic>
      <p:sp>
        <p:nvSpPr>
          <p:cNvPr id="136" name="Прямоугольник 14"/>
          <p:cNvSpPr/>
          <p:nvPr/>
        </p:nvSpPr>
        <p:spPr>
          <a:xfrm>
            <a:off x="776160" y="5972040"/>
            <a:ext cx="82537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	</a:t>
            </a: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Жалпақтабандылықты табады.</a:t>
            </a:r>
            <a:endParaRPr b="0" lang="ru-RU" sz="2000" strike="noStrike" u="none">
              <a:solidFill>
                <a:srgbClr val="000000"/>
              </a:solidFill>
              <a:uFillTx/>
              <a:latin typeface="Calibri"/>
            </a:endParaRPr>
          </a:p>
        </p:txBody>
      </p:sp>
      <p:sp>
        <p:nvSpPr>
          <p:cNvPr id="137" name="Прямоугольник 18"/>
          <p:cNvSpPr/>
          <p:nvPr/>
        </p:nvSpPr>
        <p:spPr>
          <a:xfrm>
            <a:off x="619200" y="1143000"/>
            <a:ext cx="10963080" cy="642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 </a:t>
            </a:r>
            <a:r>
              <a:rPr b="0" lang="kk-KZ" sz="1800" strike="noStrike" u="none">
                <a:solidFill>
                  <a:srgbClr val="ffffff"/>
                </a:solidFill>
                <a:uFillTx/>
                <a:latin typeface="Times New Roman"/>
                <a:ea typeface="Times New Roman"/>
              </a:rPr>
              <a:t>Бұлшық</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p:txBody>
      </p:sp>
      <p:pic>
        <p:nvPicPr>
          <p:cNvPr id="138" name="Picture 10" descr="https://kzref.org/pen-mfalimi-ahmetova-saltanat/110208_html_mb2671f5.jpg"/>
          <p:cNvPicPr/>
          <p:nvPr/>
        </p:nvPicPr>
        <p:blipFill>
          <a:blip r:embed="rId2"/>
          <a:stretch/>
        </p:blipFill>
        <p:spPr>
          <a:xfrm>
            <a:off x="2097000" y="1405080"/>
            <a:ext cx="7570800" cy="3933720"/>
          </a:xfrm>
          <a:prstGeom prst="rect">
            <a:avLst/>
          </a:prstGeom>
          <a:ln w="0">
            <a:noFill/>
          </a:ln>
        </p:spPr>
      </p:pic>
      <p:sp>
        <p:nvSpPr>
          <p:cNvPr id="139" name="Прямоугольник 9"/>
          <p:cNvSpPr/>
          <p:nvPr/>
        </p:nvSpPr>
        <p:spPr>
          <a:xfrm>
            <a:off x="3530520" y="5416560"/>
            <a:ext cx="30024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1</a:t>
            </a:r>
            <a:endParaRPr b="0" lang="ru-RU" sz="1600" strike="noStrike" u="none">
              <a:solidFill>
                <a:srgbClr val="000000"/>
              </a:solidFill>
              <a:uFillTx/>
              <a:latin typeface="Calibri"/>
            </a:endParaRPr>
          </a:p>
        </p:txBody>
      </p:sp>
      <p:sp>
        <p:nvSpPr>
          <p:cNvPr id="140" name="Прямоугольник 10"/>
          <p:cNvSpPr/>
          <p:nvPr/>
        </p:nvSpPr>
        <p:spPr>
          <a:xfrm>
            <a:off x="7350120" y="5334120"/>
            <a:ext cx="2998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2</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Прямоугольник 3"/>
          <p:cNvSpPr/>
          <p:nvPr/>
        </p:nvSpPr>
        <p:spPr>
          <a:xfrm>
            <a:off x="-6480" y="219240"/>
            <a:ext cx="12192120" cy="838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r>
              <a:rPr b="0" lang="kk-KZ" sz="2800" strike="noStrike" u="none">
                <a:solidFill>
                  <a:srgbClr val="ffffff"/>
                </a:solidFill>
                <a:uFillTx/>
                <a:latin typeface="Times New Roman"/>
                <a:ea typeface="Times New Roman"/>
              </a:rPr>
              <a:t>4-тапсырма.</a:t>
            </a:r>
            <a:r>
              <a:rPr b="0" lang="ru-RU" sz="2800" strike="noStrike" u="none">
                <a:solidFill>
                  <a:srgbClr val="ffffff"/>
                </a:solidFill>
                <a:uFillTx/>
                <a:latin typeface="Times New Roman"/>
                <a:ea typeface="Times New Roman"/>
              </a:rPr>
              <a:t> Жалпақтабандылықты табыңыз</a:t>
            </a:r>
            <a:endParaRPr b="0" lang="ru-RU" sz="2800" strike="noStrike" u="none">
              <a:solidFill>
                <a:srgbClr val="000000"/>
              </a:solidFill>
              <a:uFillTx/>
              <a:latin typeface="Calibri"/>
            </a:endParaRPr>
          </a:p>
        </p:txBody>
      </p:sp>
      <p:pic>
        <p:nvPicPr>
          <p:cNvPr id="142" name="Рисунок 1" descr=""/>
          <p:cNvPicPr/>
          <p:nvPr/>
        </p:nvPicPr>
        <p:blipFill>
          <a:blip r:embed="rId1"/>
          <a:stretch/>
        </p:blipFill>
        <p:spPr>
          <a:xfrm>
            <a:off x="779400" y="6500880"/>
            <a:ext cx="11214000" cy="714240"/>
          </a:xfrm>
          <a:prstGeom prst="rect">
            <a:avLst/>
          </a:prstGeom>
          <a:ln w="0">
            <a:noFill/>
          </a:ln>
        </p:spPr>
      </p:pic>
      <p:sp>
        <p:nvSpPr>
          <p:cNvPr id="143" name="Прямоугольник 14"/>
          <p:cNvSpPr/>
          <p:nvPr/>
        </p:nvSpPr>
        <p:spPr>
          <a:xfrm>
            <a:off x="776160" y="5972040"/>
            <a:ext cx="82537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	</a:t>
            </a: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Жалпақтабандылықты табады.</a:t>
            </a:r>
            <a:endParaRPr b="0" lang="ru-RU" sz="2000" strike="noStrike" u="none">
              <a:solidFill>
                <a:srgbClr val="000000"/>
              </a:solidFill>
              <a:uFillTx/>
              <a:latin typeface="Calibri"/>
            </a:endParaRPr>
          </a:p>
        </p:txBody>
      </p:sp>
      <p:sp>
        <p:nvSpPr>
          <p:cNvPr id="144" name="Прямоугольник 18"/>
          <p:cNvSpPr/>
          <p:nvPr/>
        </p:nvSpPr>
        <p:spPr>
          <a:xfrm>
            <a:off x="619200" y="1143000"/>
            <a:ext cx="10963080" cy="642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 </a:t>
            </a:r>
            <a:r>
              <a:rPr b="0" lang="kk-KZ" sz="1800" strike="noStrike" u="none">
                <a:solidFill>
                  <a:srgbClr val="ffffff"/>
                </a:solidFill>
                <a:uFillTx/>
                <a:latin typeface="Times New Roman"/>
                <a:ea typeface="Times New Roman"/>
              </a:rPr>
              <a:t>Бұлшық</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p:txBody>
      </p:sp>
      <p:pic>
        <p:nvPicPr>
          <p:cNvPr id="145" name="Picture 10" descr="https://kzref.org/pen-mfalimi-ahmetova-saltanat/110208_html_mb2671f5.jpg"/>
          <p:cNvPicPr/>
          <p:nvPr/>
        </p:nvPicPr>
        <p:blipFill>
          <a:blip r:embed="rId2"/>
          <a:stretch/>
        </p:blipFill>
        <p:spPr>
          <a:xfrm>
            <a:off x="2097000" y="1405080"/>
            <a:ext cx="7570800" cy="3681360"/>
          </a:xfrm>
          <a:prstGeom prst="rect">
            <a:avLst/>
          </a:prstGeom>
          <a:ln w="0">
            <a:noFill/>
          </a:ln>
        </p:spPr>
      </p:pic>
      <p:sp>
        <p:nvSpPr>
          <p:cNvPr id="146" name="Прямоугольник 9"/>
          <p:cNvSpPr/>
          <p:nvPr/>
        </p:nvSpPr>
        <p:spPr>
          <a:xfrm>
            <a:off x="2838600" y="5153040"/>
            <a:ext cx="127620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1 - қалыпты</a:t>
            </a:r>
            <a:endParaRPr b="0" lang="ru-RU" sz="1600" strike="noStrike" u="none">
              <a:solidFill>
                <a:srgbClr val="000000"/>
              </a:solidFill>
              <a:uFillTx/>
              <a:latin typeface="Calibri"/>
            </a:endParaRPr>
          </a:p>
        </p:txBody>
      </p:sp>
      <p:sp>
        <p:nvSpPr>
          <p:cNvPr id="147" name="Прямоугольник 10"/>
          <p:cNvSpPr/>
          <p:nvPr/>
        </p:nvSpPr>
        <p:spPr>
          <a:xfrm>
            <a:off x="6515280" y="5143680"/>
            <a:ext cx="3286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2 - жалпақтабандылық</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Гиподинамия туралы біледі;</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Сымбаттың бұзылуы және жалпақтабандылықтың пайда болу себептерін меңгереді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8.1.6.7 гиподинамия салдарын атау;</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8.1.6.8 сымбаттың бұзылуы және жалпақтабандылықтың пайда болу себептерін    </a:t>
            </a: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  анықтау</a:t>
            </a: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Гиподинамия</a:t>
            </a:r>
            <a:endParaRPr b="0" lang="ru-RU" sz="2800" strike="noStrike" u="none">
              <a:solidFill>
                <a:srgbClr val="000000"/>
              </a:solidFill>
              <a:uFillTx/>
              <a:latin typeface="Calibri"/>
            </a:endParaRPr>
          </a:p>
        </p:txBody>
      </p:sp>
      <p:sp>
        <p:nvSpPr>
          <p:cNvPr id="20"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1" name="Picture 5" descr=""/>
          <p:cNvPicPr/>
          <p:nvPr/>
        </p:nvPicPr>
        <p:blipFill>
          <a:blip r:embed="rId1"/>
          <a:stretch/>
        </p:blipFill>
        <p:spPr>
          <a:xfrm>
            <a:off x="1098720" y="6283440"/>
            <a:ext cx="9308880" cy="109440"/>
          </a:xfrm>
          <a:prstGeom prst="rect">
            <a:avLst/>
          </a:prstGeom>
          <a:ln w="0">
            <a:noFill/>
          </a:ln>
        </p:spPr>
      </p:pic>
      <p:pic>
        <p:nvPicPr>
          <p:cNvPr id="22" name="Picture 7" descr=""/>
          <p:cNvPicPr/>
          <p:nvPr/>
        </p:nvPicPr>
        <p:blipFill>
          <a:blip r:embed="rId2"/>
          <a:stretch/>
        </p:blipFill>
        <p:spPr>
          <a:xfrm>
            <a:off x="1098720" y="6432480"/>
            <a:ext cx="9308880" cy="115920"/>
          </a:xfrm>
          <a:prstGeom prst="rect">
            <a:avLst/>
          </a:prstGeom>
          <a:ln w="0">
            <a:noFill/>
          </a:ln>
        </p:spPr>
      </p:pic>
      <p:sp>
        <p:nvSpPr>
          <p:cNvPr id="23"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4"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5" name="Прямоугольник 2"/>
          <p:cNvSpPr/>
          <p:nvPr/>
        </p:nvSpPr>
        <p:spPr>
          <a:xfrm flipV="1" rot="10800000">
            <a:off x="1104480" y="4477320"/>
            <a:ext cx="9991800" cy="2283480"/>
          </a:xfrm>
          <a:prstGeom prst="rect">
            <a:avLst/>
          </a:prstGeom>
          <a:noFill/>
          <a:ln w="0">
            <a:noFill/>
          </a:ln>
        </p:spPr>
        <p:style>
          <a:lnRef idx="0"/>
          <a:fillRef idx="0"/>
          <a:effectRef idx="0"/>
          <a:fontRef idx="minor"/>
        </p:style>
        <p:txBody>
          <a:bodyPr lIns="90000" rIns="90000" tIns="46800" bIns="46800" anchor="t">
            <a:spAutoFit/>
          </a:bodyPr>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Гиподинамия  - аз қозғалу. </a:t>
            </a:r>
            <a:r>
              <a:rPr b="0" lang="ru-RU" sz="2000" strike="noStrike" u="none">
                <a:solidFill>
                  <a:srgbClr val="2e75b6"/>
                </a:solidFill>
                <a:uFillTx/>
                <a:latin typeface="Times New Roman"/>
                <a:ea typeface="Times New Roman"/>
              </a:rPr>
              <a:t>Соңғы кездері адам өзінің еңбек және тұрмыс қажетіне бұлшық ет жұмысын аз пайдаланады. Сондықтан организм тіршілігінде гиподинамия, яғни денеге аз күш салу және гипокинезия (грек, гипо – қалыптан төмен; динамис – күш), яғни аз қозғалу жиі кездесетін болды.</a:t>
            </a:r>
            <a:endParaRPr b="0" lang="ru-RU" sz="2000" strike="noStrike" u="none">
              <a:solidFill>
                <a:srgbClr val="000000"/>
              </a:solidFill>
              <a:uFillTx/>
              <a:latin typeface="Calibri"/>
            </a:endParaRPr>
          </a:p>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26" name="Picture 18" descr="https://forexdengi.com/attachment.php?attachmentid=4036088&amp;d=1598082159"/>
          <p:cNvPicPr/>
          <p:nvPr/>
        </p:nvPicPr>
        <p:blipFill>
          <a:blip r:embed="rId3"/>
          <a:stretch/>
        </p:blipFill>
        <p:spPr>
          <a:xfrm>
            <a:off x="638280" y="1009800"/>
            <a:ext cx="2971800" cy="3143160"/>
          </a:xfrm>
          <a:prstGeom prst="rect">
            <a:avLst/>
          </a:prstGeom>
          <a:ln w="0">
            <a:noFill/>
          </a:ln>
        </p:spPr>
      </p:pic>
      <p:pic>
        <p:nvPicPr>
          <p:cNvPr id="27" name="Picture 20" descr="https://rbsmi.ru/upload/iblock/681/681232183ad18e016b4c35392578b1c1.jpg"/>
          <p:cNvPicPr/>
          <p:nvPr/>
        </p:nvPicPr>
        <p:blipFill>
          <a:blip r:embed="rId4"/>
          <a:stretch/>
        </p:blipFill>
        <p:spPr>
          <a:xfrm>
            <a:off x="3753000" y="905040"/>
            <a:ext cx="3666960" cy="3219120"/>
          </a:xfrm>
          <a:prstGeom prst="rect">
            <a:avLst/>
          </a:prstGeom>
          <a:ln w="0">
            <a:noFill/>
          </a:ln>
        </p:spPr>
      </p:pic>
      <p:pic>
        <p:nvPicPr>
          <p:cNvPr id="28" name="Picture 22" descr="https://images-wixmp-ed30a86b8c4ca887773594c2.wixmp.com/f/0d09cda5-3860-46cd-859d-52d886b89a92/d3co1j3-ece7db03-a3fd-47fb-84d3-458e817f503d.png/v1/fill/w_900,h_673,strp/young_nerd_by_costalonga_d3co1j3-fullview.png?token=eyJ0eXAiOiJKV1QiLCJhbGciOiJIUzI1NiJ9.eyJzdWIiOiJ1cm46YXBwOiIsImlzcyI6InVybjphcHA6Iiwib2JqIjpbW3siaGVpZ2h0IjoiPD02NzMiLCJwYXRoIjoiXC9mXC8wZDA5Y2RhNS0zODYwLTQ2Y2QtODU5ZC01MmQ4ODZiODlhOTJcL2QzY28xajMtZWNlN2RiMDMtYTNmZC00N2ZiLTg0ZDMtNDU4ZTgxN2Y1MDNkLnBuZyIsIndpZHRoIjoiPD05MDAifV1dLCJhdWQiOlsidXJuOnNlcnZpY2U6aW1hZ2Uub3BlcmF0aW9ucyJdfQ.9TW388uqFevSJW5Sn5IyyczVppHJLYujwwxMy-9PkTQ"/>
          <p:cNvPicPr/>
          <p:nvPr/>
        </p:nvPicPr>
        <p:blipFill>
          <a:blip r:embed="rId5"/>
          <a:stretch/>
        </p:blipFill>
        <p:spPr>
          <a:xfrm>
            <a:off x="7381800" y="866880"/>
            <a:ext cx="4038840" cy="32954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Прямоугольник 3"/>
          <p:cNvSpPr/>
          <p:nvPr/>
        </p:nvSpPr>
        <p:spPr>
          <a:xfrm>
            <a:off x="9360" y="17640"/>
            <a:ext cx="12192120" cy="649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Бұлшық ет гигиенасы</a:t>
            </a:r>
            <a:endParaRPr b="0" lang="ru-RU" sz="2800" strike="noStrike" u="none">
              <a:solidFill>
                <a:srgbClr val="000000"/>
              </a:solidFill>
              <a:uFillTx/>
              <a:latin typeface="Calibri"/>
            </a:endParaRPr>
          </a:p>
        </p:txBody>
      </p:sp>
      <p:pic>
        <p:nvPicPr>
          <p:cNvPr id="30" name="Picture 6" descr=""/>
          <p:cNvPicPr/>
          <p:nvPr/>
        </p:nvPicPr>
        <p:blipFill>
          <a:blip r:embed="rId1"/>
          <a:stretch/>
        </p:blipFill>
        <p:spPr>
          <a:xfrm>
            <a:off x="1679400" y="6458040"/>
            <a:ext cx="9309240" cy="115920"/>
          </a:xfrm>
          <a:prstGeom prst="rect">
            <a:avLst/>
          </a:prstGeom>
          <a:ln w="0">
            <a:noFill/>
          </a:ln>
        </p:spPr>
      </p:pic>
      <p:pic>
        <p:nvPicPr>
          <p:cNvPr id="31" name="Picture 7" descr=""/>
          <p:cNvPicPr/>
          <p:nvPr/>
        </p:nvPicPr>
        <p:blipFill>
          <a:blip r:embed="rId2"/>
          <a:stretch/>
        </p:blipFill>
        <p:spPr>
          <a:xfrm>
            <a:off x="1679400" y="6573960"/>
            <a:ext cx="9309240" cy="109440"/>
          </a:xfrm>
          <a:prstGeom prst="rect">
            <a:avLst/>
          </a:prstGeom>
          <a:ln w="0">
            <a:noFill/>
          </a:ln>
        </p:spPr>
      </p:pic>
      <p:sp>
        <p:nvSpPr>
          <p:cNvPr id="32" name="PlaceHolder 1"/>
          <p:cNvSpPr>
            <a:spLocks noGrp="1"/>
          </p:cNvSpPr>
          <p:nvPr>
            <p:ph type="title"/>
          </p:nvPr>
        </p:nvSpPr>
        <p:spPr>
          <a:xfrm>
            <a:off x="1409400" y="799920"/>
            <a:ext cx="9381960" cy="152388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Қозғалу – тыныс алу мен, қоректену және т.б. сияқты ағзаның табиғи қажетсінуі.</a:t>
            </a:r>
            <a:r>
              <a:rPr b="0" lang="en-US" sz="2000" strike="noStrike" u="none">
                <a:solidFill>
                  <a:srgbClr val="4472c4"/>
                </a:solidFill>
                <a:uFillTx/>
                <a:latin typeface="Times New Roman"/>
                <a:ea typeface="Times New Roman"/>
              </a:rPr>
              <a:t> </a:t>
            </a:r>
            <a:r>
              <a:rPr b="0" lang="ru-RU" sz="2000" strike="noStrike" u="none">
                <a:solidFill>
                  <a:srgbClr val="4472c4"/>
                </a:solidFill>
                <a:uFillTx/>
                <a:latin typeface="Times New Roman"/>
                <a:ea typeface="Times New Roman"/>
              </a:rPr>
              <a:t>Күнделікті дене жүктемесіне бұлшық ет күші ғана емес, байламдардың иілгіштігі, сүйектердің беріктігі, зат алмасу белсенділігі, жүрек, буын, өкпе және т.б. жағдайы тәуелді болады.</a:t>
            </a:r>
            <a:endParaRPr b="0" lang="ru-RU" sz="2000" strike="noStrike" u="none">
              <a:solidFill>
                <a:srgbClr val="000000"/>
              </a:solidFill>
              <a:uFillTx/>
              <a:latin typeface="Calibri Light"/>
            </a:endParaRPr>
          </a:p>
        </p:txBody>
      </p:sp>
      <p:sp>
        <p:nvSpPr>
          <p:cNvPr id="33" name="AutoShape 21"/>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34" name="Picture 12" descr="http://clipartmag.com/images/running-race-clipart-45.jpg"/>
          <p:cNvPicPr/>
          <p:nvPr/>
        </p:nvPicPr>
        <p:blipFill>
          <a:blip r:embed="rId3"/>
          <a:stretch/>
        </p:blipFill>
        <p:spPr>
          <a:xfrm>
            <a:off x="4233960" y="2819520"/>
            <a:ext cx="3111480" cy="2504880"/>
          </a:xfrm>
          <a:prstGeom prst="rect">
            <a:avLst/>
          </a:prstGeom>
          <a:ln w="0">
            <a:noFill/>
          </a:ln>
        </p:spPr>
      </p:pic>
      <p:pic>
        <p:nvPicPr>
          <p:cNvPr id="35" name="Picture 14" descr="https://www.kindpng.com/picc/m/8-85349_child-clip-art-play-soccer-parent-picture-clip.png"/>
          <p:cNvPicPr/>
          <p:nvPr/>
        </p:nvPicPr>
        <p:blipFill>
          <a:blip r:embed="rId4"/>
          <a:stretch/>
        </p:blipFill>
        <p:spPr>
          <a:xfrm>
            <a:off x="7819920" y="2867040"/>
            <a:ext cx="3524400" cy="2628720"/>
          </a:xfrm>
          <a:prstGeom prst="rect">
            <a:avLst/>
          </a:prstGeom>
          <a:ln w="0">
            <a:noFill/>
          </a:ln>
        </p:spPr>
      </p:pic>
      <p:pic>
        <p:nvPicPr>
          <p:cNvPr id="36" name="Picture 20" descr="https://www.pinclipart.com/picdir/big/2-20042_gymnastics-pictures-clip-art-altboys-gymnastics-clipart-gymnastics.png"/>
          <p:cNvPicPr/>
          <p:nvPr/>
        </p:nvPicPr>
        <p:blipFill>
          <a:blip r:embed="rId5"/>
          <a:stretch/>
        </p:blipFill>
        <p:spPr>
          <a:xfrm>
            <a:off x="1390680" y="2817720"/>
            <a:ext cx="2219400" cy="2449440"/>
          </a:xfrm>
          <a:prstGeom prst="rect">
            <a:avLst/>
          </a:prstGeom>
          <a:ln w="0">
            <a:noFill/>
          </a:ln>
        </p:spPr>
      </p:pic>
      <p:sp>
        <p:nvSpPr>
          <p:cNvPr id="37" name="Прямоугольник 15"/>
          <p:cNvSpPr/>
          <p:nvPr/>
        </p:nvSpPr>
        <p:spPr>
          <a:xfrm>
            <a:off x="3933720" y="5835600"/>
            <a:ext cx="39434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Шынықсаң шымыр боларсың!</a:t>
            </a:r>
            <a:endParaRPr b="0" lang="ru-RU" sz="20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Дене сымбатының бұзылуы</a:t>
            </a:r>
            <a:endParaRPr b="0" lang="ru-RU" sz="2800" strike="noStrike" u="none">
              <a:solidFill>
                <a:srgbClr val="000000"/>
              </a:solidFill>
              <a:uFillTx/>
              <a:latin typeface="Calibri"/>
            </a:endParaRPr>
          </a:p>
        </p:txBody>
      </p:sp>
      <p:sp>
        <p:nvSpPr>
          <p:cNvPr id="39" name="Прямоугольник 9"/>
          <p:cNvSpPr/>
          <p:nvPr/>
        </p:nvSpPr>
        <p:spPr>
          <a:xfrm>
            <a:off x="495360" y="1285920"/>
            <a:ext cx="4991040" cy="4057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Дене сымбатының бұзылуы, мектеп жасындағы балаларда жиі кездеседі. Омыртқа жотасының бұзылуына мына себептер есер етеді:</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жазу үстелінде ұзақ уақыт қисайып отыру;</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үстел мен орындық биіктігінің сәйкес келмеуі;</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жазу кезінде дұрыс отырмау;</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дененің өсуі мен сүйектердің беріктігінің сәйкес келмеуі;</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бұлшық еттердің әлсіреуі;</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салмағы ауыр жүк көтеру.</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40" name="Рисунок 5" descr=""/>
          <p:cNvPicPr/>
          <p:nvPr/>
        </p:nvPicPr>
        <p:blipFill>
          <a:blip r:embed="rId1"/>
          <a:stretch/>
        </p:blipFill>
        <p:spPr>
          <a:xfrm>
            <a:off x="316080" y="6599160"/>
            <a:ext cx="11559960" cy="712800"/>
          </a:xfrm>
          <a:prstGeom prst="rect">
            <a:avLst/>
          </a:prstGeom>
          <a:ln w="0">
            <a:noFill/>
          </a:ln>
        </p:spPr>
      </p:pic>
      <p:pic>
        <p:nvPicPr>
          <p:cNvPr id="41" name="Picture 18" descr="https://znaesh-kak.com/wp-content/uploads/2018/07/4-9.png"/>
          <p:cNvPicPr/>
          <p:nvPr/>
        </p:nvPicPr>
        <p:blipFill>
          <a:blip r:embed="rId2"/>
          <a:stretch/>
        </p:blipFill>
        <p:spPr>
          <a:xfrm>
            <a:off x="6019920" y="2571840"/>
            <a:ext cx="5933880" cy="2838240"/>
          </a:xfrm>
          <a:prstGeom prst="rect">
            <a:avLst/>
          </a:prstGeom>
          <a:ln w="0">
            <a:noFill/>
          </a:ln>
        </p:spPr>
      </p:pic>
      <p:sp>
        <p:nvSpPr>
          <p:cNvPr id="42" name="Прямоугольник 15"/>
          <p:cNvSpPr/>
          <p:nvPr/>
        </p:nvSpPr>
        <p:spPr>
          <a:xfrm>
            <a:off x="10752120" y="5057640"/>
            <a:ext cx="6494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3" name="Прямоугольник 16"/>
          <p:cNvSpPr/>
          <p:nvPr/>
        </p:nvSpPr>
        <p:spPr>
          <a:xfrm>
            <a:off x="7286760" y="5692680"/>
            <a:ext cx="365760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4472c4"/>
                </a:solidFill>
                <a:uFillTx/>
                <a:latin typeface="Times New Roman"/>
                <a:ea typeface="Times New Roman"/>
              </a:rPr>
              <a:t>1 – дұрыс; 2 – дұрыс отырмау</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Прямоугольник 3"/>
          <p:cNvSpPr/>
          <p:nvPr/>
        </p:nvSpPr>
        <p:spPr>
          <a:xfrm>
            <a:off x="68400" y="230040"/>
            <a:ext cx="12123720" cy="7272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Омыртқа жотасы қисаюының алдын алу </a:t>
            </a:r>
            <a:endParaRPr b="0" lang="ru-RU" sz="2800" strike="noStrike" u="none">
              <a:solidFill>
                <a:srgbClr val="000000"/>
              </a:solidFill>
              <a:uFillTx/>
              <a:latin typeface="Calibri"/>
            </a:endParaRPr>
          </a:p>
        </p:txBody>
      </p:sp>
      <p:sp>
        <p:nvSpPr>
          <p:cNvPr id="45" name="TextBox 9"/>
          <p:cNvSpPr/>
          <p:nvPr/>
        </p:nvSpPr>
        <p:spPr>
          <a:xfrm>
            <a:off x="438120" y="2266920"/>
            <a:ext cx="5114880" cy="228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Омыртқа</a:t>
            </a:r>
            <a:r>
              <a:rPr b="0" lang="ru-RU" sz="2400" strike="noStrike" u="none">
                <a:solidFill>
                  <a:srgbClr val="ffffff"/>
                </a:solidFill>
                <a:uFillTx/>
                <a:latin typeface="Times New Roman"/>
                <a:ea typeface="Times New Roman"/>
              </a:rPr>
              <a:t> </a:t>
            </a:r>
            <a:r>
              <a:rPr b="0" lang="ru-RU" sz="2400" strike="noStrike" u="none">
                <a:solidFill>
                  <a:srgbClr val="2e75b6"/>
                </a:solidFill>
                <a:uFillTx/>
                <a:latin typeface="Times New Roman"/>
                <a:ea typeface="Times New Roman"/>
              </a:rPr>
              <a:t>жотасы қисаюының алдын алу үшін: жүргенде және отырғанда денені тік ұстау керек. Арқа бұлшықеттерін жаттықтырып, нығайтып отыру қажет.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46" name="Рисунок 4" descr=""/>
          <p:cNvPicPr/>
          <p:nvPr/>
        </p:nvPicPr>
        <p:blipFill>
          <a:blip r:embed="rId1"/>
          <a:stretch/>
        </p:blipFill>
        <p:spPr>
          <a:xfrm>
            <a:off x="544680" y="6583320"/>
            <a:ext cx="11559960" cy="712800"/>
          </a:xfrm>
          <a:prstGeom prst="rect">
            <a:avLst/>
          </a:prstGeom>
          <a:ln w="0">
            <a:noFill/>
          </a:ln>
        </p:spPr>
      </p:pic>
      <p:pic>
        <p:nvPicPr>
          <p:cNvPr id="47" name="Picture 16" descr="https://fsd.videouroki.net/html/2017/04/07/v_58e7c916c6d9e/img6.jpg"/>
          <p:cNvPicPr/>
          <p:nvPr/>
        </p:nvPicPr>
        <p:blipFill>
          <a:blip r:embed="rId2"/>
          <a:stretch/>
        </p:blipFill>
        <p:spPr>
          <a:xfrm>
            <a:off x="5954760" y="1380960"/>
            <a:ext cx="5875200" cy="4838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Прямоугольник 5"/>
          <p:cNvSpPr/>
          <p:nvPr/>
        </p:nvSpPr>
        <p:spPr>
          <a:xfrm>
            <a:off x="0" y="104760"/>
            <a:ext cx="12192120" cy="9241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Жалпақтабандылық</a:t>
            </a:r>
            <a:endParaRPr b="0" lang="ru-RU" sz="2800" strike="noStrike" u="none">
              <a:solidFill>
                <a:srgbClr val="000000"/>
              </a:solidFill>
              <a:uFillTx/>
              <a:latin typeface="Calibri"/>
            </a:endParaRPr>
          </a:p>
        </p:txBody>
      </p:sp>
      <p:pic>
        <p:nvPicPr>
          <p:cNvPr id="49" name="Рисунок 1" descr=""/>
          <p:cNvPicPr/>
          <p:nvPr/>
        </p:nvPicPr>
        <p:blipFill>
          <a:blip r:embed="rId1"/>
          <a:stretch/>
        </p:blipFill>
        <p:spPr>
          <a:xfrm>
            <a:off x="220680" y="6669000"/>
            <a:ext cx="11560320" cy="712800"/>
          </a:xfrm>
          <a:prstGeom prst="rect">
            <a:avLst/>
          </a:prstGeom>
          <a:ln w="0">
            <a:noFill/>
          </a:ln>
        </p:spPr>
      </p:pic>
      <p:sp>
        <p:nvSpPr>
          <p:cNvPr id="50" name="Прямоугольник 11"/>
          <p:cNvSpPr/>
          <p:nvPr/>
        </p:nvSpPr>
        <p:spPr>
          <a:xfrm>
            <a:off x="419040" y="1657440"/>
            <a:ext cx="5819760" cy="3447720"/>
          </a:xfrm>
          <a:prstGeom prst="rect">
            <a:avLst/>
          </a:prstGeom>
          <a:noFill/>
          <a:ln w="0">
            <a:noFill/>
          </a:ln>
        </p:spPr>
        <p:style>
          <a:lnRef idx="0"/>
          <a:fillRef idx="0"/>
          <a:effectRef idx="0"/>
          <a:fontRef idx="minor"/>
        </p:style>
        <p:txBody>
          <a:bodyPr lIns="90000" rIns="90000" tIns="46800" bIns="46800" anchor="t">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Жалпақтабандылық – табан күмбезінің тегіс болуы.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Жалпақтабандылықтың себептері: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1. аяқ бұлшық еттерінің нашар дамуы;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2. ұзақ уақыт тік тұру немесе отыру;</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3. ауыр жүктерді көтеру;</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4. тар, қысып тұратын немесе үлкен аяқкиім кию;</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5. биік өкше немесе сірісі жоқ аяқкиім кию. </a:t>
            </a:r>
            <a:endParaRPr b="0" lang="ru-RU" sz="2000" strike="noStrike" u="none">
              <a:solidFill>
                <a:srgbClr val="000000"/>
              </a:solidFill>
              <a:uFillTx/>
              <a:latin typeface="Calibri"/>
            </a:endParaRPr>
          </a:p>
          <a:p>
            <a:pPr>
              <a:lnSpc>
                <a:spcPct val="100000"/>
              </a:lnSpc>
              <a:buClr>
                <a:srgbClr val="2e75b6"/>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51" name="Picture 8" descr="https://helpiks.org/helpiksorg/baza8/58406721090.files/image012.jpg"/>
          <p:cNvPicPr/>
          <p:nvPr/>
        </p:nvPicPr>
        <p:blipFill>
          <a:blip r:embed="rId2"/>
          <a:stretch/>
        </p:blipFill>
        <p:spPr>
          <a:xfrm>
            <a:off x="6086520" y="2771640"/>
            <a:ext cx="5857920" cy="2847960"/>
          </a:xfrm>
          <a:prstGeom prst="rect">
            <a:avLst/>
          </a:prstGeom>
          <a:ln w="0">
            <a:noFill/>
          </a:ln>
        </p:spPr>
      </p:pic>
      <p:sp>
        <p:nvSpPr>
          <p:cNvPr id="52" name="Прямоугольник 8"/>
          <p:cNvSpPr/>
          <p:nvPr/>
        </p:nvSpPr>
        <p:spPr>
          <a:xfrm>
            <a:off x="6705720" y="5702400"/>
            <a:ext cx="4572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2e75b6"/>
                </a:solidFill>
                <a:uFillTx/>
                <a:latin typeface="Times New Roman"/>
                <a:ea typeface="Times New Roman"/>
              </a:rPr>
              <a:t>Қалыпты табан қаңқасы мен іздері (а); жалпақтабандылық кезіндегі қаңқа және ізі (ә)</a:t>
            </a:r>
            <a:endParaRPr b="0" lang="ru-RU" sz="1600" strike="noStrike" u="none">
              <a:solidFill>
                <a:srgbClr val="000000"/>
              </a:solidFill>
              <a:uFillTx/>
              <a:latin typeface="Calibri"/>
            </a:endParaRPr>
          </a:p>
        </p:txBody>
      </p:sp>
      <p:sp>
        <p:nvSpPr>
          <p:cNvPr id="53" name="Прямоугольник 9"/>
          <p:cNvSpPr/>
          <p:nvPr/>
        </p:nvSpPr>
        <p:spPr>
          <a:xfrm>
            <a:off x="7419960" y="3387600"/>
            <a:ext cx="37152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а</a:t>
            </a:r>
            <a:endParaRPr b="0" lang="ru-RU" sz="1800" strike="noStrike" u="none">
              <a:solidFill>
                <a:srgbClr val="000000"/>
              </a:solidFill>
              <a:uFillTx/>
              <a:latin typeface="Calibri"/>
            </a:endParaRPr>
          </a:p>
        </p:txBody>
      </p:sp>
      <p:sp>
        <p:nvSpPr>
          <p:cNvPr id="54" name="Прямоугольник 10"/>
          <p:cNvSpPr/>
          <p:nvPr/>
        </p:nvSpPr>
        <p:spPr>
          <a:xfrm>
            <a:off x="10572840" y="3378240"/>
            <a:ext cx="37152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ә</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Гиподинамияның ерекше белгілері</a:t>
            </a:r>
            <a:endParaRPr b="0" lang="ru-RU" sz="2800" strike="noStrike" u="none">
              <a:solidFill>
                <a:srgbClr val="000000"/>
              </a:solidFill>
              <a:uFillTx/>
              <a:latin typeface="Calibri"/>
            </a:endParaRPr>
          </a:p>
        </p:txBody>
      </p:sp>
      <p:sp>
        <p:nvSpPr>
          <p:cNvPr id="56"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7" name="Picture 5" descr=""/>
          <p:cNvPicPr/>
          <p:nvPr/>
        </p:nvPicPr>
        <p:blipFill>
          <a:blip r:embed="rId1"/>
          <a:stretch/>
        </p:blipFill>
        <p:spPr>
          <a:xfrm>
            <a:off x="1098720" y="6283440"/>
            <a:ext cx="9308880" cy="109440"/>
          </a:xfrm>
          <a:prstGeom prst="rect">
            <a:avLst/>
          </a:prstGeom>
          <a:ln w="0">
            <a:noFill/>
          </a:ln>
        </p:spPr>
      </p:pic>
      <p:pic>
        <p:nvPicPr>
          <p:cNvPr id="58" name="Picture 7" descr=""/>
          <p:cNvPicPr/>
          <p:nvPr/>
        </p:nvPicPr>
        <p:blipFill>
          <a:blip r:embed="rId2"/>
          <a:stretch/>
        </p:blipFill>
        <p:spPr>
          <a:xfrm>
            <a:off x="1098720" y="6432480"/>
            <a:ext cx="9308880" cy="115920"/>
          </a:xfrm>
          <a:prstGeom prst="rect">
            <a:avLst/>
          </a:prstGeom>
          <a:ln w="0">
            <a:noFill/>
          </a:ln>
        </p:spPr>
      </p:pic>
      <p:sp>
        <p:nvSpPr>
          <p:cNvPr id="59"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0"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1" name="Прямоугольник 2"/>
          <p:cNvSpPr/>
          <p:nvPr/>
        </p:nvSpPr>
        <p:spPr>
          <a:xfrm flipV="1" rot="10800000">
            <a:off x="1618920" y="4088880"/>
            <a:ext cx="9496440" cy="2461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5b6"/>
                </a:solidFill>
                <a:uFillTx/>
                <a:latin typeface="Times New Roman"/>
                <a:ea typeface="Times New Roman"/>
              </a:rPr>
              <a:t>Гиподинамияда</a:t>
            </a:r>
            <a:r>
              <a:rPr b="0" lang="ru-RU" sz="2000" strike="noStrike" u="none">
                <a:solidFill>
                  <a:srgbClr val="2e75b6"/>
                </a:solidFill>
                <a:uFillTx/>
                <a:latin typeface="Times New Roman"/>
                <a:ea typeface="Times New Roman"/>
              </a:rPr>
              <a:t> </a:t>
            </a:r>
            <a:r>
              <a:rPr b="0" lang="ru-RU" sz="1800" strike="noStrike" u="none">
                <a:solidFill>
                  <a:srgbClr val="2e75b6"/>
                </a:solidFill>
                <a:uFillTx/>
                <a:latin typeface="Times New Roman"/>
                <a:ea typeface="Times New Roman"/>
              </a:rPr>
              <a:t>еңбек пен тұрмысқа байланысты күнделікті қимыл-қозғалыс белсенділігі төмендейді. Бұл көбінесе аз қимылдайтын, отырып жұмыс істейтін адамдарда байқалады. Қозғалыс белсенділігі көп жылдар бойы шектелсе, бұлшық ет талшықтарының атрофиясы туады. Ет талшықтары жіңішкеріп, гликоген мен энергия қоры азаяды, маймен қатпарланады. Қозғалыс әрекетінің күші мен төзімділігі кемиді, қимыл-үйлесімі төмендейді, еттер тонусы әлсірейді. </a:t>
            </a:r>
            <a:endParaRPr b="0" lang="ru-RU" sz="18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62" name="Picture 2" descr="https://avatars.mds.yandex.net/get-zen_doc/49107/pub_5b70202701d26900aaf7cf06_5b7056374ab6ed00a909d050/scale_1200"/>
          <p:cNvPicPr/>
          <p:nvPr/>
        </p:nvPicPr>
        <p:blipFill>
          <a:blip r:embed="rId3"/>
          <a:stretch/>
        </p:blipFill>
        <p:spPr>
          <a:xfrm>
            <a:off x="1790640" y="743040"/>
            <a:ext cx="8562960" cy="3095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Прямоугольник 4"/>
          <p:cNvSpPr/>
          <p:nvPr/>
        </p:nvSpPr>
        <p:spPr>
          <a:xfrm>
            <a:off x="-9360" y="57240"/>
            <a:ext cx="12172680" cy="10159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64"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5" name="TextBox 9"/>
          <p:cNvSpPr/>
          <p:nvPr/>
        </p:nvSpPr>
        <p:spPr>
          <a:xfrm>
            <a:off x="947880" y="20520"/>
            <a:ext cx="1002492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1 –тапсырма. Гиподинамия мен гипокинезияның салдарын атаңыз</a:t>
            </a:r>
            <a:endParaRPr b="0" lang="ru-RU" sz="2800" strike="noStrike" u="none">
              <a:solidFill>
                <a:srgbClr val="000000"/>
              </a:solidFill>
              <a:uFillTx/>
              <a:latin typeface="Calibri"/>
            </a:endParaRPr>
          </a:p>
        </p:txBody>
      </p:sp>
      <p:sp>
        <p:nvSpPr>
          <p:cNvPr id="66" name="TextBox 8"/>
          <p:cNvSpPr/>
          <p:nvPr/>
        </p:nvSpPr>
        <p:spPr>
          <a:xfrm>
            <a:off x="857160" y="5381640"/>
            <a:ext cx="10591920" cy="1122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f5597"/>
                </a:solidFill>
                <a:uFillTx/>
                <a:latin typeface="Times New Roman"/>
                <a:ea typeface="Times New Roman"/>
              </a:rPr>
              <a:t>Дескрипторлар:</a:t>
            </a: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a:p>
            <a:pPr lvl="1" marL="800280" indent="-343080">
              <a:lnSpc>
                <a:spcPct val="100000"/>
              </a:lnSpc>
              <a:spcBef>
                <a:spcPts val="451"/>
              </a:spcBef>
              <a:buClr>
                <a:srgbClr val="2f5597"/>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Гиподинамия мен гипокинезияның салдарын атайды.</a:t>
            </a:r>
            <a:endParaRPr b="0" lang="ru-RU" sz="1800" strike="noStrike" u="none">
              <a:solidFill>
                <a:srgbClr val="000000"/>
              </a:solidFill>
              <a:uFillTx/>
              <a:latin typeface="Calibri"/>
            </a:endParaRPr>
          </a:p>
        </p:txBody>
      </p:sp>
      <p:pic>
        <p:nvPicPr>
          <p:cNvPr id="67" name="Рисунок 1" descr=""/>
          <p:cNvPicPr/>
          <p:nvPr/>
        </p:nvPicPr>
        <p:blipFill>
          <a:blip r:embed="rId1"/>
          <a:stretch/>
        </p:blipFill>
        <p:spPr>
          <a:xfrm>
            <a:off x="316080" y="6500880"/>
            <a:ext cx="11559960" cy="714240"/>
          </a:xfrm>
          <a:prstGeom prst="rect">
            <a:avLst/>
          </a:prstGeom>
          <a:ln w="0">
            <a:noFill/>
          </a:ln>
        </p:spPr>
      </p:pic>
      <p:sp>
        <p:nvSpPr>
          <p:cNvPr id="68" name="AutoShape 28"/>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9" name="Прямоугольник 12"/>
          <p:cNvSpPr/>
          <p:nvPr/>
        </p:nvSpPr>
        <p:spPr>
          <a:xfrm>
            <a:off x="1628640" y="1521000"/>
            <a:ext cx="8791560" cy="3682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0" name="Прямоугольник 13"/>
          <p:cNvSpPr/>
          <p:nvPr/>
        </p:nvSpPr>
        <p:spPr>
          <a:xfrm>
            <a:off x="1092240" y="1104840"/>
            <a:ext cx="517320" cy="36601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Буынаяқтылар мен хордалылар ддд</a:t>
            </a:r>
            <a:endParaRPr b="0" lang="ru-RU" sz="1800" strike="noStrike" u="none">
              <a:solidFill>
                <a:srgbClr val="000000"/>
              </a:solidFill>
              <a:uFillTx/>
              <a:latin typeface="Calibri"/>
            </a:endParaRPr>
          </a:p>
        </p:txBody>
      </p:sp>
      <p:pic>
        <p:nvPicPr>
          <p:cNvPr id="71" name="Picture 16" descr="https://ds02.infourok.ru/uploads/ex/0492/0003e8a9-28f1c21b/img14.jpg"/>
          <p:cNvPicPr/>
          <p:nvPr/>
        </p:nvPicPr>
        <p:blipFill>
          <a:blip r:embed="rId2"/>
          <a:stretch/>
        </p:blipFill>
        <p:spPr>
          <a:xfrm>
            <a:off x="0" y="990720"/>
            <a:ext cx="12192120" cy="4867200"/>
          </a:xfrm>
          <a:prstGeom prst="rect">
            <a:avLst/>
          </a:prstGeom>
          <a:ln w="0">
            <a:noFill/>
          </a:ln>
        </p:spPr>
      </p:pic>
      <p:sp>
        <p:nvSpPr>
          <p:cNvPr id="72" name="Прямоугольник 17"/>
          <p:cNvSpPr/>
          <p:nvPr/>
        </p:nvSpPr>
        <p:spPr>
          <a:xfrm>
            <a:off x="3895560" y="2952720"/>
            <a:ext cx="120996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3" name="Прямоугольник 18"/>
          <p:cNvSpPr/>
          <p:nvPr/>
        </p:nvSpPr>
        <p:spPr>
          <a:xfrm>
            <a:off x="5981760" y="2685960"/>
            <a:ext cx="119052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4" name="Прямоугольник 19"/>
          <p:cNvSpPr/>
          <p:nvPr/>
        </p:nvSpPr>
        <p:spPr>
          <a:xfrm>
            <a:off x="7791480" y="2390760"/>
            <a:ext cx="17240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5" name="Прямоугольник 20"/>
          <p:cNvSpPr/>
          <p:nvPr/>
        </p:nvSpPr>
        <p:spPr>
          <a:xfrm>
            <a:off x="7981920" y="3495600"/>
            <a:ext cx="14954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6" name="Прямоугольник 21"/>
          <p:cNvSpPr/>
          <p:nvPr/>
        </p:nvSpPr>
        <p:spPr>
          <a:xfrm>
            <a:off x="7819920" y="4572000"/>
            <a:ext cx="13622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7" name="Прямоугольник 22"/>
          <p:cNvSpPr/>
          <p:nvPr/>
        </p:nvSpPr>
        <p:spPr>
          <a:xfrm>
            <a:off x="2905200" y="4010040"/>
            <a:ext cx="119052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8" name="Прямоугольник 23"/>
          <p:cNvSpPr/>
          <p:nvPr/>
        </p:nvSpPr>
        <p:spPr>
          <a:xfrm>
            <a:off x="2743200" y="5381640"/>
            <a:ext cx="14954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79" name="Прямоугольник 24"/>
          <p:cNvSpPr/>
          <p:nvPr/>
        </p:nvSpPr>
        <p:spPr>
          <a:xfrm>
            <a:off x="3571920" y="1438200"/>
            <a:ext cx="51530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11484</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2024-10-31T20:18:05Z</dcterms:modified>
  <cp:revision>797</cp:revision>
  <dc:subject/>
  <dc:title>Презентация PowerPoint</dc:title>
</cp:coreProperties>
</file>