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3.png" ContentType="image/png"/>
  <Override PartName="/ppt/media/image5.jpeg" ContentType="image/jpeg"/>
  <Override PartName="/ppt/media/image6.wmf" ContentType="image/x-wmf"/>
  <Override PartName="/ppt/media/image7.jpeg" ContentType="image/jpeg"/>
  <Override PartName="/ppt/media/image8.jpeg" ContentType="image/jpeg"/>
  <Override PartName="/ppt/media/image9.jpeg" ContentType="image/jpeg"/>
  <Override PartName="/ppt/media/image11.wmf" ContentType="image/x-wmf"/>
  <Override PartName="/ppt/media/image10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37F27AC-AF38-44B2-A5E1-DEC34C24B63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ECE42D-51CB-4460-9801-80EB0FF07BE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18C2DFB-6D6C-4750-8FA5-6A3D7BF656F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93D25D9-461F-41A8-BE32-4CEF14B6C48C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521B99-22A9-4518-ADBD-5A9988B3C78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6CC50C-1606-416A-BAAE-F0861867F6CC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DD961B-3C1F-4EA4-B7E9-0C2EE7529B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C14A3D7-4FE5-45CE-B4A7-8EF165A97E7D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20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Координация  және  реттелу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Эндокринді бездер қызметінің бұзылуынан туындаған аурулар.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admin1\Desktop\gmSi4RQ2TQaTvc4bHoih_kidneys.jpg"/>
          <p:cNvPicPr/>
          <p:nvPr/>
        </p:nvPicPr>
        <p:blipFill>
          <a:blip r:embed="rId1"/>
          <a:stretch/>
        </p:blipFill>
        <p:spPr>
          <a:xfrm>
            <a:off x="2438280" y="2536920"/>
            <a:ext cx="7566120" cy="378288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49160" y="106380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Бүйрек үсті бездері </a:t>
            </a:r>
            <a:r>
              <a:rPr b="1" lang="ru-RU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– </a:t>
            </a:r>
            <a:r>
              <a:rPr b="0" lang="ru-RU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</a:t>
            </a:r>
            <a:r>
              <a:rPr b="0" lang="kk-KZ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үйректің жоғарғы  ұшында орналасқан  жұп эндокринді  бездер.  Олар екі  қабаттан тұрады: сыртқы қыртысты және ішкі ми қабаты.</a:t>
            </a:r>
            <a:endParaRPr b="0" lang="ru-RU" sz="36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8" name="Picture 2" descr=""/>
          <p:cNvPicPr/>
          <p:nvPr/>
        </p:nvPicPr>
        <p:blipFill>
          <a:blip r:embed="rId2"/>
          <a:stretch/>
        </p:blipFill>
        <p:spPr>
          <a:xfrm>
            <a:off x="10983960" y="431640"/>
            <a:ext cx="974520" cy="768600"/>
          </a:xfrm>
          <a:prstGeom prst="rect">
            <a:avLst/>
          </a:prstGeom>
          <a:ln w="0">
            <a:noFill/>
          </a:ln>
        </p:spPr>
      </p:pic>
      <p:pic>
        <p:nvPicPr>
          <p:cNvPr id="49" name="Рисунок 1" descr=""/>
          <p:cNvPicPr/>
          <p:nvPr/>
        </p:nvPicPr>
        <p:blipFill>
          <a:blip r:embed="rId3"/>
          <a:stretch/>
        </p:blipFill>
        <p:spPr>
          <a:xfrm>
            <a:off x="631800" y="6500880"/>
            <a:ext cx="11560320" cy="71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27000" y="70632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Ұйқы безінің </a:t>
            </a:r>
            <a:r>
              <a:rPr b="0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қызметін гипофиз безінің гормондары басқара алмайды. Ол гипофиз қызметіне тәуелсіз. Оның гормондары қанның құрамындағы қанттың  мөлшеріне байланысты бөлінеді.</a:t>
            </a:r>
            <a:endParaRPr b="0" lang="ru-RU" sz="32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2732040" y="2271600"/>
            <a:ext cx="7853400" cy="404028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2" descr=""/>
          <p:cNvPicPr/>
          <p:nvPr/>
        </p:nvPicPr>
        <p:blipFill>
          <a:blip r:embed="rId2"/>
          <a:stretch/>
        </p:blipFill>
        <p:spPr>
          <a:xfrm>
            <a:off x="11217240" y="306360"/>
            <a:ext cx="974880" cy="76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1" descr=""/>
          <p:cNvPicPr/>
          <p:nvPr/>
        </p:nvPicPr>
        <p:blipFill>
          <a:blip r:embed="rId1"/>
          <a:stretch/>
        </p:blipFill>
        <p:spPr>
          <a:xfrm>
            <a:off x="369720" y="6143760"/>
            <a:ext cx="11560320" cy="71424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74800" y="22212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Тапсырма:  Ішкі секреция бездерінің гормондарынан пайда болатын ауру түрлерін сәйкестендір.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graphicFrame>
        <p:nvGraphicFramePr>
          <p:cNvPr id="55" name=""/>
          <p:cNvGraphicFramePr/>
          <p:nvPr/>
        </p:nvGraphicFramePr>
        <p:xfrm>
          <a:off x="1460520" y="1398600"/>
          <a:ext cx="9459720" cy="3460680"/>
        </p:xfrm>
        <a:graphic>
          <a:graphicData uri="http://schemas.openxmlformats.org/drawingml/2006/table">
            <a:tbl>
              <a:tblPr/>
              <a:tblGrid>
                <a:gridCol w="3403440"/>
                <a:gridCol w="6056280"/>
              </a:tblGrid>
              <a:tr h="181080">
                <a:tc>
                  <a:txBody>
                    <a:bodyPr lIns="0" rIns="0" tIns="0" bIns="0" anchor="b">
                      <a:noAutofit/>
                    </a:bodyPr>
                    <a:p>
                      <a:pPr marL="63360">
                        <a:lnSpc>
                          <a:spcPts val="1298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1.Гипофиз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ts val="1298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А.қантты диабет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546120">
                <a:tc>
                  <a:txBody>
                    <a:bodyPr lIns="0" rIns="0" tIns="0" bIns="0" anchor="b">
                      <a:noAutofit/>
                    </a:bodyPr>
                    <a:p>
                      <a:pPr marL="6336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2.Қалқанша без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В.ергейжейлілік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547560">
                <a:tc>
                  <a:txBody>
                    <a:bodyPr lIns="0" rIns="0" tIns="0" bIns="0" anchor="b">
                      <a:noAutofit/>
                    </a:bodyPr>
                    <a:p>
                      <a:pPr marL="6336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3. Ұйқы безі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С.микседема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46120">
                <a:tc>
                  <a:txBody>
                    <a:bodyPr lIns="0" rIns="0" tIns="0" bIns="0" anchor="b">
                      <a:noAutofit/>
                    </a:bodyPr>
                    <a:p>
                      <a:pPr marL="6336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D. акромегалия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54612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E.базедов ауруы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475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F. алыптық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54612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G. кретинизм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56" name="Заголовок 2"/>
          <p:cNvSpPr/>
          <p:nvPr/>
        </p:nvSpPr>
        <p:spPr>
          <a:xfrm>
            <a:off x="990720" y="4802040"/>
            <a:ext cx="10515600" cy="13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Дескриптор: Ішкі секреция бездерінің гормондарынан пайда болатын ауру түрлерін сәйкестендіреді.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"/>
          <p:cNvSpPr/>
          <p:nvPr/>
        </p:nvSpPr>
        <p:spPr>
          <a:xfrm>
            <a:off x="2141640" y="3332160"/>
            <a:ext cx="185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20800" y="573120"/>
            <a:ext cx="10515600" cy="2976480"/>
          </a:xfrm>
          <a:prstGeom prst="rect">
            <a:avLst/>
          </a:prstGeom>
          <a:solidFill>
            <a:srgbClr val="e7e6e6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Жауабы:</a:t>
            </a:r>
            <a:br>
              <a:rPr sz="4400"/>
            </a:b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Гипофиз: В,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D, F</a:t>
            </a:r>
            <a:br>
              <a:rPr sz="4400"/>
            </a:b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Қалқанша безі: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C, E, G</a:t>
            </a:r>
            <a:br>
              <a:rPr sz="4400"/>
            </a:b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Ұйқы безі:А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593280" y="2130480"/>
            <a:ext cx="10566360" cy="4062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•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эндокриндік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бездер  қызметінің бұзылуынан  туындаған ауруларды атап, түсіндіру.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8.1.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7.7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эндокриндік бездер  қызметінің бұзылуынан  туындаған ауруларды атау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Picture 2" descr=""/>
          <p:cNvPicPr/>
          <p:nvPr/>
        </p:nvPicPr>
        <p:blipFill>
          <a:blip r:embed="rId1"/>
          <a:stretch/>
        </p:blipFill>
        <p:spPr>
          <a:xfrm>
            <a:off x="10809360" y="152280"/>
            <a:ext cx="974520" cy="768600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1" descr=""/>
          <p:cNvPicPr/>
          <p:nvPr/>
        </p:nvPicPr>
        <p:blipFill>
          <a:blip r:embed="rId2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"/>
          <p:cNvPicPr/>
          <p:nvPr/>
        </p:nvPicPr>
        <p:blipFill>
          <a:blip r:embed="rId1"/>
          <a:stretch/>
        </p:blipFill>
        <p:spPr>
          <a:xfrm>
            <a:off x="10841040" y="341280"/>
            <a:ext cx="974880" cy="768240"/>
          </a:xfrm>
          <a:prstGeom prst="rect">
            <a:avLst/>
          </a:prstGeom>
          <a:ln w="0">
            <a:noFill/>
          </a:ln>
        </p:spPr>
      </p:pic>
      <p:pic>
        <p:nvPicPr>
          <p:cNvPr id="21" name="Рисунок 1" descr=""/>
          <p:cNvPicPr/>
          <p:nvPr/>
        </p:nvPicPr>
        <p:blipFill>
          <a:blip r:embed="rId2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58800" y="1835280"/>
            <a:ext cx="10515600" cy="285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Эндокринді бездер </a:t>
            </a:r>
            <a:r>
              <a:rPr b="0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ағзаның басқа да мүшелері сияқты ауруға шалдығуы мүмкін. Олардың қызметінің бұзылуын үлкен екі топқа бөлуге болады. </a:t>
            </a:r>
            <a:br>
              <a:rPr sz="4000"/>
            </a:br>
            <a:r>
              <a:rPr b="0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Ағзада гормондар мөлшерінен көп бөлінсе </a:t>
            </a:r>
            <a:r>
              <a:rPr b="1" i="1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гиперфункция,</a:t>
            </a:r>
            <a:r>
              <a:rPr b="0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мөлшерінен аз бөлінсе </a:t>
            </a:r>
            <a:r>
              <a:rPr b="1" i="1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гипофункция </a:t>
            </a:r>
            <a:r>
              <a:rPr b="0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деп атайды.</a:t>
            </a:r>
            <a:endParaRPr b="0" lang="ru-RU" sz="4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Схема 3" descr=""/>
          <p:cNvPicPr/>
          <p:nvPr/>
        </p:nvPicPr>
        <p:blipFill>
          <a:blip r:embed="rId1"/>
          <a:stretch/>
        </p:blipFill>
        <p:spPr>
          <a:xfrm>
            <a:off x="1633680" y="841320"/>
            <a:ext cx="9399600" cy="4529160"/>
          </a:xfrm>
          <a:prstGeom prst="rect">
            <a:avLst/>
          </a:prstGeom>
          <a:ln w="0">
            <a:noFill/>
          </a:ln>
        </p:spPr>
      </p:pic>
      <p:pic>
        <p:nvPicPr>
          <p:cNvPr id="24" name="Рисунок 1" descr=""/>
          <p:cNvPicPr/>
          <p:nvPr/>
        </p:nvPicPr>
        <p:blipFill>
          <a:blip r:embed="rId2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  <p:pic>
        <p:nvPicPr>
          <p:cNvPr id="25" name="Picture 2" descr=""/>
          <p:cNvPicPr/>
          <p:nvPr/>
        </p:nvPicPr>
        <p:blipFill>
          <a:blip r:embed="rId3"/>
          <a:stretch/>
        </p:blipFill>
        <p:spPr>
          <a:xfrm>
            <a:off x="10841040" y="341280"/>
            <a:ext cx="974880" cy="76824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7520" y="216000"/>
            <a:ext cx="11103120" cy="168408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Гипофиз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- негізгі ішкі секреция безі. Ол аралық мидың астыңғы жағына жіңішке өсінді арқылы бекінеді. Оның пішіні үрмебұршақ тәрізді, ересек адамдарда салмағы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0</a:t>
            </a:r>
            <a:r>
              <a:rPr b="0" lang="en-US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,5-0,65 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ға  жетеді</a:t>
            </a:r>
            <a:r>
              <a:rPr b="0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kk-KZ" sz="1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Бұл без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25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түрлі гормон бөледі. Соның ішіндегі </a:t>
            </a:r>
            <a:r>
              <a:rPr b="1" i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соматотропин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яғни </a:t>
            </a:r>
            <a:r>
              <a:rPr b="1" i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өсу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горомоны   барлық ұлпа мен ағзаға әсер етеді.</a:t>
            </a:r>
            <a:r>
              <a:rPr b="0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                                     </a:t>
            </a:r>
            <a:r>
              <a:rPr b="0" lang="kk-KZ" sz="1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27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  <p:pic>
        <p:nvPicPr>
          <p:cNvPr id="28" name="Объект 3" descr="Картинки по запросу гигантизм"/>
          <p:cNvPicPr/>
          <p:nvPr/>
        </p:nvPicPr>
        <p:blipFill>
          <a:blip r:embed="rId2"/>
          <a:stretch/>
        </p:blipFill>
        <p:spPr>
          <a:xfrm>
            <a:off x="3314880" y="1774800"/>
            <a:ext cx="5052960" cy="418140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2" descr=""/>
          <p:cNvPicPr/>
          <p:nvPr/>
        </p:nvPicPr>
        <p:blipFill>
          <a:blip r:embed="rId3"/>
          <a:stretch/>
        </p:blipFill>
        <p:spPr>
          <a:xfrm>
            <a:off x="11217240" y="252360"/>
            <a:ext cx="974880" cy="76824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Акромегалия</a:t>
            </a:r>
            <a:endParaRPr b="0" lang="ru-RU" sz="32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31" name="Объект 3" descr="Картинки по запросу гигантизм"/>
          <p:cNvPicPr/>
          <p:nvPr/>
        </p:nvPicPr>
        <p:blipFill>
          <a:blip r:embed="rId1"/>
          <a:srcRect l="0" t="0" r="39736" b="0"/>
          <a:stretch/>
        </p:blipFill>
        <p:spPr>
          <a:xfrm>
            <a:off x="814320" y="1741320"/>
            <a:ext cx="4029120" cy="3214800"/>
          </a:xfrm>
          <a:prstGeom prst="rect">
            <a:avLst/>
          </a:prstGeom>
          <a:ln w="0">
            <a:noFill/>
          </a:ln>
        </p:spPr>
      </p:pic>
      <p:sp>
        <p:nvSpPr>
          <p:cNvPr id="32" name="Прямоугольник 4"/>
          <p:cNvSpPr/>
          <p:nvPr/>
        </p:nvSpPr>
        <p:spPr>
          <a:xfrm>
            <a:off x="5327640" y="1951200"/>
            <a:ext cx="609588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Ересек адамда соматотропиннің шамадан тыс бөлінуі дененің кейбір мүшелерінің өсуіне алып келеді. Адамның бас сүйектері, қол, аяқ сүйектері өседі.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3" name="Рисунок 1" descr=""/>
          <p:cNvPicPr/>
          <p:nvPr/>
        </p:nvPicPr>
        <p:blipFill>
          <a:blip r:embed="rId2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  <p:pic>
        <p:nvPicPr>
          <p:cNvPr id="34" name="Picture 2" descr=""/>
          <p:cNvPicPr/>
          <p:nvPr/>
        </p:nvPicPr>
        <p:blipFill>
          <a:blip r:embed="rId3"/>
          <a:stretch/>
        </p:blipFill>
        <p:spPr>
          <a:xfrm>
            <a:off x="10841040" y="341280"/>
            <a:ext cx="974880" cy="76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"/>
          <p:cNvPicPr/>
          <p:nvPr/>
        </p:nvPicPr>
        <p:blipFill>
          <a:blip r:embed="rId1"/>
          <a:stretch/>
        </p:blipFill>
        <p:spPr>
          <a:xfrm>
            <a:off x="11217240" y="287280"/>
            <a:ext cx="974880" cy="768240"/>
          </a:xfrm>
          <a:prstGeom prst="rect">
            <a:avLst/>
          </a:prstGeom>
          <a:ln w="0">
            <a:noFill/>
          </a:ln>
        </p:spPr>
      </p:pic>
      <p:pic>
        <p:nvPicPr>
          <p:cNvPr id="36" name="Рисунок 1" descr=""/>
          <p:cNvPicPr/>
          <p:nvPr/>
        </p:nvPicPr>
        <p:blipFill>
          <a:blip r:embed="rId2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33520" y="56196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Қалқанша без </a:t>
            </a:r>
            <a:r>
              <a:rPr b="1" i="1" lang="kk-KZ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тироксин </a:t>
            </a:r>
            <a:r>
              <a:rPr b="0" lang="kk-KZ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гормонын бөледі. Тироксин гормоны қалыпты түзілуі үшін ағзада йод жеткілікті болуы керек</a:t>
            </a:r>
            <a:r>
              <a:rPr b="0" lang="kk-KZ" sz="3600" strike="noStrike" u="none">
                <a:solidFill>
                  <a:srgbClr val="000000"/>
                </a:solidFill>
                <a:uFillTx/>
                <a:latin typeface="Calibri Light"/>
              </a:rPr>
              <a:t>.</a:t>
            </a:r>
            <a:endParaRPr b="0" lang="ru-RU" sz="36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38" name="Picture 2" descr=""/>
          <p:cNvPicPr/>
          <p:nvPr/>
        </p:nvPicPr>
        <p:blipFill>
          <a:blip r:embed="rId3"/>
          <a:stretch/>
        </p:blipFill>
        <p:spPr>
          <a:xfrm>
            <a:off x="2301840" y="1589040"/>
            <a:ext cx="7738920" cy="407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admin1\Desktop\slide-14.jpg"/>
          <p:cNvPicPr/>
          <p:nvPr/>
        </p:nvPicPr>
        <p:blipFill>
          <a:blip r:embed="rId1"/>
          <a:stretch/>
        </p:blipFill>
        <p:spPr>
          <a:xfrm>
            <a:off x="590400" y="338040"/>
            <a:ext cx="7747200" cy="5802480"/>
          </a:xfrm>
          <a:prstGeom prst="rect">
            <a:avLst/>
          </a:prstGeom>
          <a:ln w="0">
            <a:noFill/>
          </a:ln>
        </p:spPr>
      </p:pic>
      <p:pic>
        <p:nvPicPr>
          <p:cNvPr id="40" name="Picture 3" descr="C:\Users\admin1\Desktop\Infusion-Health-IV-Lounge-Thyroid-Gland-Dysfunction.jpg"/>
          <p:cNvPicPr/>
          <p:nvPr/>
        </p:nvPicPr>
        <p:blipFill>
          <a:blip r:embed="rId2"/>
          <a:stretch/>
        </p:blipFill>
        <p:spPr>
          <a:xfrm>
            <a:off x="8102520" y="706320"/>
            <a:ext cx="3516480" cy="4453200"/>
          </a:xfrm>
          <a:prstGeom prst="rect">
            <a:avLst/>
          </a:prstGeom>
          <a:ln w="0">
            <a:noFill/>
          </a:ln>
        </p:spPr>
      </p:pic>
      <p:pic>
        <p:nvPicPr>
          <p:cNvPr id="41" name="Рисунок 1" descr=""/>
          <p:cNvPicPr/>
          <p:nvPr/>
        </p:nvPicPr>
        <p:blipFill>
          <a:blip r:embed="rId3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50440" y="698400"/>
            <a:ext cx="10744200" cy="99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Айырша без</a:t>
            </a:r>
            <a:r>
              <a:rPr b="1" i="1" lang="en-US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(</a:t>
            </a:r>
            <a:r>
              <a:rPr b="1" i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тимус</a:t>
            </a:r>
            <a:r>
              <a:rPr b="1" i="1" lang="en-US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)</a:t>
            </a:r>
            <a:r>
              <a:rPr b="1" i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кеуде қуысында кеңірдектің жоғарғы ұшын жауып орналасқан без.Адамның балалық шағында ірі  болады, кейін жыныстық жетілуден кейін кішірейеді. Бұл без тимозин  гормонын бөледі. Егерде ағзада тимозин гормоны жетіспесе иммундық қасиет төмендейді.</a:t>
            </a:r>
            <a:endParaRPr b="0" lang="ru-RU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3" name="Picture 2" descr="C:\Users\admin1\Desktop\жбдьлтб.jpg"/>
          <p:cNvPicPr/>
          <p:nvPr/>
        </p:nvPicPr>
        <p:blipFill>
          <a:blip r:embed="rId1"/>
          <a:stretch/>
        </p:blipFill>
        <p:spPr>
          <a:xfrm>
            <a:off x="1244520" y="2546280"/>
            <a:ext cx="9525240" cy="382104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2" descr=""/>
          <p:cNvPicPr/>
          <p:nvPr/>
        </p:nvPicPr>
        <p:blipFill>
          <a:blip r:embed="rId2"/>
          <a:stretch/>
        </p:blipFill>
        <p:spPr>
          <a:xfrm>
            <a:off x="11217240" y="216000"/>
            <a:ext cx="974880" cy="76824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1" descr=""/>
          <p:cNvPicPr/>
          <p:nvPr/>
        </p:nvPicPr>
        <p:blipFill>
          <a:blip r:embed="rId3"/>
          <a:stretch/>
        </p:blipFill>
        <p:spPr>
          <a:xfrm>
            <a:off x="631800" y="6500880"/>
            <a:ext cx="11560320" cy="71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2024-10-31T20:21:55Z</dcterms:modified>
  <cp:revision>745</cp:revision>
  <dc:subject/>
  <dc:title>Презентация PowerPoint</dc:title>
</cp:coreProperties>
</file>