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media/image1.png" ContentType="image/png"/>
  <Override PartName="/ppt/media/image4.jpeg" ContentType="image/jpeg"/>
  <Override PartName="/ppt/media/image2.png" ContentType="image/png"/>
  <Override PartName="/ppt/media/image3.jpeg" ContentType="image/jpeg"/>
  <Override PartName="/ppt/media/image5.wmf" ContentType="image/x-wmf"/>
  <Override PartName="/ppt/media/image8.jpeg" ContentType="image/jpeg"/>
  <Override PartName="/ppt/media/image6.jpeg" ContentType="image/jpeg"/>
  <Override PartName="/ppt/media/image10.wmf" ContentType="image/x-wmf"/>
  <Override PartName="/ppt/media/image7.jpeg" ContentType="image/jpeg"/>
  <Override PartName="/ppt/media/image9.jpe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_rels/slide13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notesSlides/_rels/notesSlide5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.xml.rels" ContentType="application/vnd.openxmlformats-package.relationships+xml"/>
  <Override PartName="/ppt/notesSlides/_rels/notesSlide7.xml.rels" ContentType="application/vnd.openxmlformats-package.relationships+xml"/>
  <Override PartName="/ppt/notesSlides/_rels/notesSlide2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3588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dt" idx="4"/>
          </p:nvPr>
        </p:nvSpPr>
        <p:spPr>
          <a:xfrm>
            <a:off x="3884400" y="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&lt;date/time&gt;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sldImg"/>
          </p:nvPr>
        </p:nvSpPr>
        <p:spPr>
          <a:xfrm>
            <a:off x="380880" y="685440"/>
            <a:ext cx="6096240" cy="342900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trike="noStrike" u="none">
                <a:solidFill>
                  <a:srgbClr val="000000"/>
                </a:solidFill>
                <a:uFillTx/>
                <a:latin typeface="Calibri Light"/>
              </a:rPr>
              <a:t>Click to move the slide</a:t>
            </a:r>
            <a:endParaRPr b="0" lang="ru-RU" sz="4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Click to edit the notes format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ftr" idx="5"/>
          </p:nvPr>
        </p:nvSpPr>
        <p:spPr>
          <a:xfrm>
            <a:off x="-3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" name="PlaceHolder 6"/>
          <p:cNvSpPr>
            <a:spLocks noGrp="1"/>
          </p:cNvSpPr>
          <p:nvPr>
            <p:ph type="sldNum" idx="6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2F99D6A-8BFC-4CA4-A967-5BC7DFF72268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6240" cy="3429000"/>
          </a:xfrm>
          <a:prstGeom prst="rect">
            <a:avLst/>
          </a:prstGeom>
          <a:ln w="0">
            <a:noFill/>
          </a:ln>
        </p:spPr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2" name="Номер слайда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5D35458-923D-437E-A212-A701107E76F8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6240" cy="3429000"/>
          </a:xfrm>
          <a:prstGeom prst="rect">
            <a:avLst/>
          </a:prstGeom>
          <a:ln w="0">
            <a:noFill/>
          </a:ln>
        </p:spPr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5" name="Номер слайда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EF73B52-19B3-491F-88DD-20F3932F1196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7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7D507F9-F9A4-4CF3-9987-0D10AB58A873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7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6240" cy="3429000"/>
          </a:xfrm>
          <a:prstGeom prst="rect">
            <a:avLst/>
          </a:prstGeom>
          <a:ln w="0">
            <a:noFill/>
          </a:ln>
        </p:spPr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7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153D55B-6B29-43E4-ADE2-14379833D9AC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0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6240" cy="3429000"/>
          </a:xfrm>
          <a:prstGeom prst="rect">
            <a:avLst/>
          </a:prstGeom>
          <a:ln w="0">
            <a:noFill/>
          </a:ln>
        </p:spPr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6240" cy="3429000"/>
          </a:xfrm>
          <a:prstGeom prst="rect">
            <a:avLst/>
          </a:prstGeom>
          <a:ln w="0">
            <a:noFill/>
          </a:ln>
        </p:spPr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4" name="Номер слайда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C127641-7C89-43B8-8899-DB28F3EC209F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289213B-E43B-4FB7-83D0-A30109B535A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trike="noStrike" u="none">
                <a:solidFill>
                  <a:srgbClr val="000000"/>
                </a:solidFill>
                <a:uFillTx/>
                <a:latin typeface="Calibri Light"/>
              </a:rPr>
              <a:t>Click to edit the title text format</a:t>
            </a:r>
            <a:endParaRPr b="0" lang="ru-RU" sz="4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Click to edit the outline text format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Second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Third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Fourth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Fifth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5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Sixth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6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Seventh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898989"/>
                </a:solidFill>
                <a:uFillTx/>
                <a:latin typeface="Calibri"/>
              </a:rPr>
              <a:t>&lt;date/time&gt;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375B12F-4B62-47AA-8220-1345DC6F9B6C}" type="slidenum">
              <a:rPr b="0" lang="ru-RU" sz="1200" strike="noStrike" u="none">
                <a:solidFill>
                  <a:srgbClr val="898989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0.wmf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5.wmf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2"/>
          <p:cNvSpPr/>
          <p:nvPr/>
        </p:nvSpPr>
        <p:spPr>
          <a:xfrm>
            <a:off x="3193920" y="3218040"/>
            <a:ext cx="6096240" cy="36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13" name="Google Shape;78;p1"/>
          <p:cNvCxnSpPr/>
          <p:nvPr/>
        </p:nvCxnSpPr>
        <p:spPr>
          <a:xfrm flipV="1">
            <a:off x="1785960" y="6075000"/>
            <a:ext cx="9300240" cy="6912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cxnSp>
        <p:nvCxnSpPr>
          <p:cNvPr id="14" name="Google Shape;77;p1"/>
          <p:cNvCxnSpPr/>
          <p:nvPr/>
        </p:nvCxnSpPr>
        <p:spPr>
          <a:xfrm flipV="1">
            <a:off x="1785960" y="5935680"/>
            <a:ext cx="9300240" cy="76680"/>
          </a:xfrm>
          <a:prstGeom prst="straightConnector1">
            <a:avLst/>
          </a:prstGeom>
          <a:ln w="38160">
            <a:solidFill>
              <a:srgbClr val="090f78"/>
            </a:solidFill>
            <a:miter/>
          </a:ln>
        </p:spPr>
      </p:cxnSp>
      <p:sp>
        <p:nvSpPr>
          <p:cNvPr id="15" name="Прямоугольник 1"/>
          <p:cNvSpPr/>
          <p:nvPr/>
        </p:nvSpPr>
        <p:spPr>
          <a:xfrm>
            <a:off x="380880" y="2521080"/>
            <a:ext cx="11330280" cy="204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Координация  және  реттелу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800"/>
            </a:br>
            <a:r>
              <a:rPr b="1" lang="ru-RU" sz="28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       </a:t>
            </a:r>
            <a:r>
              <a:rPr b="1" lang="ru-RU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Та</a:t>
            </a:r>
            <a:r>
              <a:rPr b="1" lang="kk-KZ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қырып: </a:t>
            </a:r>
            <a:r>
              <a:rPr b="0" lang="kk-KZ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Эндокринді бездер қызметінің бұзылуынан туындаған аурулар.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6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6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8</a:t>
            </a:r>
            <a:r>
              <a:rPr b="1" lang="kk-KZ" sz="16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 сынып биология</a:t>
            </a:r>
            <a:endParaRPr b="0" lang="ru-RU" sz="16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C:\Users\admin1\Desktop\gmSi4RQ2TQaTvc4bHoih_kidneys.jpg"/>
          <p:cNvPicPr/>
          <p:nvPr/>
        </p:nvPicPr>
        <p:blipFill>
          <a:blip r:embed="rId1"/>
          <a:stretch/>
        </p:blipFill>
        <p:spPr>
          <a:xfrm>
            <a:off x="2438280" y="2536920"/>
            <a:ext cx="7566120" cy="3782880"/>
          </a:xfrm>
          <a:prstGeom prst="rect">
            <a:avLst/>
          </a:prstGeom>
          <a:ln w="0"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749160" y="1063800"/>
            <a:ext cx="10515600" cy="1325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6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Бүйрек үсті бездері </a:t>
            </a:r>
            <a:r>
              <a:rPr b="1" lang="ru-RU" sz="36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– </a:t>
            </a:r>
            <a:r>
              <a:rPr b="0" lang="ru-RU" sz="36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б</a:t>
            </a:r>
            <a:r>
              <a:rPr b="0" lang="kk-KZ" sz="36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үйректің жоғарғы  ұшында орналасқан  жұп эндокринді  бездер.  Олар екі  қабаттан тұрады: сыртқы қыртысты және ішкі ми қабаты.</a:t>
            </a:r>
            <a:endParaRPr b="0" lang="ru-RU" sz="36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pic>
        <p:nvPicPr>
          <p:cNvPr id="41" name="Рисунок 1" descr=""/>
          <p:cNvPicPr/>
          <p:nvPr/>
        </p:nvPicPr>
        <p:blipFill>
          <a:blip r:embed="rId2"/>
          <a:stretch/>
        </p:blipFill>
        <p:spPr>
          <a:xfrm>
            <a:off x="631800" y="6500880"/>
            <a:ext cx="11560320" cy="714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927000" y="706320"/>
            <a:ext cx="10515600" cy="1325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Ұйқы безінің </a:t>
            </a:r>
            <a:r>
              <a:rPr b="0" lang="kk-KZ" sz="32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қызметін гипофиз безінің гормондары басқара алмайды. Ол гипофиз қызметіне тәуелсіз. Оның гормондары қанның құрамындағы қанттың  мөлшеріне байланысты бөлінеді.</a:t>
            </a:r>
            <a:endParaRPr b="0" lang="ru-RU" sz="32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pic>
        <p:nvPicPr>
          <p:cNvPr id="43" name="Picture 2" descr=""/>
          <p:cNvPicPr/>
          <p:nvPr/>
        </p:nvPicPr>
        <p:blipFill>
          <a:blip r:embed="rId1"/>
          <a:stretch/>
        </p:blipFill>
        <p:spPr>
          <a:xfrm>
            <a:off x="2732040" y="2271600"/>
            <a:ext cx="7853400" cy="4040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1" descr=""/>
          <p:cNvPicPr/>
          <p:nvPr/>
        </p:nvPicPr>
        <p:blipFill>
          <a:blip r:embed="rId1"/>
          <a:stretch/>
        </p:blipFill>
        <p:spPr>
          <a:xfrm>
            <a:off x="369720" y="6143760"/>
            <a:ext cx="11560320" cy="714240"/>
          </a:xfrm>
          <a:prstGeom prst="rect">
            <a:avLst/>
          </a:prstGeom>
          <a:ln w="0">
            <a:noFill/>
          </a:ln>
        </p:spPr>
      </p:pic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874800" y="222120"/>
            <a:ext cx="10515600" cy="1325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Тапсырма:  Ішкі секреция бездерінің гормондарынан пайда болатын ауру түрлерін сәйкестендір.</a:t>
            </a:r>
            <a:endParaRPr b="0" lang="ru-RU" sz="2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graphicFrame>
        <p:nvGraphicFramePr>
          <p:cNvPr id="46" name=""/>
          <p:cNvGraphicFramePr/>
          <p:nvPr/>
        </p:nvGraphicFramePr>
        <p:xfrm>
          <a:off x="1460520" y="1398600"/>
          <a:ext cx="9459720" cy="3460680"/>
        </p:xfrm>
        <a:graphic>
          <a:graphicData uri="http://schemas.openxmlformats.org/drawingml/2006/table">
            <a:tbl>
              <a:tblPr/>
              <a:tblGrid>
                <a:gridCol w="3403440"/>
                <a:gridCol w="6056280"/>
              </a:tblGrid>
              <a:tr h="181080">
                <a:tc>
                  <a:txBody>
                    <a:bodyPr lIns="0" rIns="0" tIns="0" bIns="0" anchor="b">
                      <a:noAutofit/>
                    </a:bodyPr>
                    <a:p>
                      <a:pPr marL="63360">
                        <a:lnSpc>
                          <a:spcPts val="1298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1.Гипофиз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b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0" rIns="0" tIns="0" bIns="0" anchor="b">
                      <a:noAutofit/>
                    </a:bodyPr>
                    <a:p>
                      <a:pPr marL="901800">
                        <a:lnSpc>
                          <a:spcPts val="1298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А.қантты диабет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b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</a:tr>
              <a:tr h="546120">
                <a:tc>
                  <a:txBody>
                    <a:bodyPr lIns="0" rIns="0" tIns="0" bIns="0" anchor="b">
                      <a:noAutofit/>
                    </a:bodyPr>
                    <a:p>
                      <a:pPr marL="63360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2.Қалқанша без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b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0" rIns="0" tIns="0" bIns="0" anchor="b">
                      <a:noAutofit/>
                    </a:bodyPr>
                    <a:p>
                      <a:pPr marL="901800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6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В.ергейжейлілік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b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  <a:tr h="547560">
                <a:tc>
                  <a:txBody>
                    <a:bodyPr lIns="0" rIns="0" tIns="0" bIns="0" anchor="b">
                      <a:noAutofit/>
                    </a:bodyPr>
                    <a:p>
                      <a:pPr marL="63360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3. Ұйқы безі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b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0" rIns="0" tIns="0" bIns="0" anchor="b">
                      <a:noAutofit/>
                    </a:bodyPr>
                    <a:p>
                      <a:pPr marL="901800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6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С.микседема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b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  <a:tr h="546120">
                <a:tc>
                  <a:txBody>
                    <a:bodyPr lIns="0" rIns="0" tIns="0" bIns="0" anchor="b">
                      <a:noAutofit/>
                    </a:bodyPr>
                    <a:p>
                      <a:pPr marL="63360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b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0" rIns="0" tIns="0" bIns="0" anchor="b">
                      <a:noAutofit/>
                    </a:bodyPr>
                    <a:p>
                      <a:pPr marL="901800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6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D. акромегалия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b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  <a:tr h="546120">
                <a:tc>
                  <a:txBody>
                    <a:bodyPr lIns="0" rIns="0" tIns="0" bIns="0" anchor="b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b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0" rIns="0" tIns="0" bIns="0" anchor="b">
                      <a:noAutofit/>
                    </a:bodyPr>
                    <a:p>
                      <a:pPr marL="901800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6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E.базедов ауруы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b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  <a:tr h="547560">
                <a:tc>
                  <a:txBody>
                    <a:bodyPr lIns="0" rIns="0" tIns="0" bIns="0" anchor="b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b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0" rIns="0" tIns="0" bIns="0" anchor="b">
                      <a:noAutofit/>
                    </a:bodyPr>
                    <a:p>
                      <a:pPr marL="901800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6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F. алыптық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b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  <a:tr h="546120">
                <a:tc>
                  <a:txBody>
                    <a:bodyPr lIns="0" rIns="0" tIns="0" bIns="0" anchor="b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b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0" rIns="0" tIns="0" bIns="0" anchor="b">
                      <a:noAutofit/>
                    </a:bodyPr>
                    <a:p>
                      <a:pPr marL="901800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6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G. кретинизм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b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  <p:sp>
        <p:nvSpPr>
          <p:cNvPr id="47" name="Заголовок 2"/>
          <p:cNvSpPr/>
          <p:nvPr/>
        </p:nvSpPr>
        <p:spPr>
          <a:xfrm>
            <a:off x="990720" y="4802040"/>
            <a:ext cx="10515600" cy="132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Дескриптор: Ішкі секреция бездерінің гормондарынан пайда болатын ауру түрлерін сәйкестендіреді.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1"/>
          <p:cNvSpPr/>
          <p:nvPr/>
        </p:nvSpPr>
        <p:spPr>
          <a:xfrm>
            <a:off x="2141640" y="3332160"/>
            <a:ext cx="1857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820800" y="573120"/>
            <a:ext cx="10515600" cy="2976480"/>
          </a:xfrm>
          <a:prstGeom prst="rect">
            <a:avLst/>
          </a:prstGeom>
          <a:solidFill>
            <a:srgbClr val="e7e6e6"/>
          </a:solidFill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4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Жауабы:</a:t>
            </a:r>
            <a:br>
              <a:rPr sz="4400"/>
            </a:br>
            <a:r>
              <a:rPr b="0" lang="kk-KZ" sz="4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Гипофиз: В,</a:t>
            </a:r>
            <a:r>
              <a:rPr b="0" lang="en-US" sz="4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D, F</a:t>
            </a:r>
            <a:br>
              <a:rPr sz="4400"/>
            </a:br>
            <a:r>
              <a:rPr b="0" lang="kk-KZ" sz="4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Қалқанша безі:</a:t>
            </a:r>
            <a:r>
              <a:rPr b="0" lang="en-US" sz="4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C, E, G</a:t>
            </a:r>
            <a:br>
              <a:rPr sz="4400"/>
            </a:br>
            <a:r>
              <a:rPr b="0" lang="kk-KZ" sz="4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Ұйқы безі:А</a:t>
            </a:r>
            <a:endParaRPr b="0" lang="ru-RU" sz="4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"/>
          <p:cNvSpPr txBox="1"/>
          <p:nvPr/>
        </p:nvSpPr>
        <p:spPr>
          <a:xfrm>
            <a:off x="593280" y="2130480"/>
            <a:ext cx="10566360" cy="4062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Бағалау критерийлері:</a:t>
            </a:r>
            <a:r>
              <a:rPr b="1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• </a:t>
            </a:r>
            <a:r>
              <a:rPr b="0" lang="ru-RU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эндокриндік </a:t>
            </a: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бездер  қызметінің бұзылуынан  туындаған ауруларды атап, түсіндіру.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buClr>
                <a:srgbClr val="4472c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4472c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15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7" name="Прямоугольник 3"/>
          <p:cNvSpPr/>
          <p:nvPr/>
        </p:nvSpPr>
        <p:spPr>
          <a:xfrm>
            <a:off x="0" y="152280"/>
            <a:ext cx="12192120" cy="76860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Оқу мақсаты: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        </a:t>
            </a: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8.1.</a:t>
            </a: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7.7 </a:t>
            </a: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эндокриндік бездер  қызметінің бұзылуынан  туындаған ауруларды атау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8" name="Рисунок 1" descr=""/>
          <p:cNvPicPr/>
          <p:nvPr/>
        </p:nvPicPr>
        <p:blipFill>
          <a:blip r:embed="rId1"/>
          <a:stretch/>
        </p:blipFill>
        <p:spPr>
          <a:xfrm>
            <a:off x="316080" y="5979960"/>
            <a:ext cx="11559960" cy="714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" descr=""/>
          <p:cNvPicPr/>
          <p:nvPr/>
        </p:nvPicPr>
        <p:blipFill>
          <a:blip r:embed="rId1"/>
          <a:stretch/>
        </p:blipFill>
        <p:spPr>
          <a:xfrm>
            <a:off x="316080" y="5979960"/>
            <a:ext cx="11559960" cy="714600"/>
          </a:xfrm>
          <a:prstGeom prst="rect">
            <a:avLst/>
          </a:prstGeom>
          <a:ln w="0">
            <a:noFill/>
          </a:ln>
        </p:spPr>
      </p:pic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58800" y="1835280"/>
            <a:ext cx="10515600" cy="285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kk-KZ" sz="40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Эндокринді бездер </a:t>
            </a:r>
            <a:r>
              <a:rPr b="0" lang="kk-KZ" sz="40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ағзаның басқа да мүшелері сияқты ауруға шалдығуы мүмкін. Олардың қызметінің бұзылуын үлкен екі топқа бөлуге болады. </a:t>
            </a:r>
            <a:br>
              <a:rPr sz="4000"/>
            </a:br>
            <a:r>
              <a:rPr b="0" lang="kk-KZ" sz="40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Ағзада гормондар мөлшерінен көп бөлінсе </a:t>
            </a:r>
            <a:r>
              <a:rPr b="1" i="1" lang="kk-KZ" sz="40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гиперфункция,</a:t>
            </a:r>
            <a:r>
              <a:rPr b="0" lang="kk-KZ" sz="40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  мөлшерінен аз бөлінсе </a:t>
            </a:r>
            <a:r>
              <a:rPr b="1" i="1" lang="kk-KZ" sz="40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гипофункция </a:t>
            </a:r>
            <a:r>
              <a:rPr b="0" lang="kk-KZ" sz="40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деп атайды.</a:t>
            </a:r>
            <a:endParaRPr b="0" lang="ru-RU" sz="40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Схема 3" descr=""/>
          <p:cNvPicPr/>
          <p:nvPr/>
        </p:nvPicPr>
        <p:blipFill>
          <a:blip r:embed="rId1"/>
          <a:stretch/>
        </p:blipFill>
        <p:spPr>
          <a:xfrm>
            <a:off x="1633680" y="841320"/>
            <a:ext cx="9399600" cy="4529160"/>
          </a:xfrm>
          <a:prstGeom prst="rect">
            <a:avLst/>
          </a:prstGeom>
          <a:ln w="0">
            <a:noFill/>
          </a:ln>
        </p:spPr>
      </p:pic>
      <p:pic>
        <p:nvPicPr>
          <p:cNvPr id="22" name="Рисунок 1" descr=""/>
          <p:cNvPicPr/>
          <p:nvPr/>
        </p:nvPicPr>
        <p:blipFill>
          <a:blip r:embed="rId2"/>
          <a:stretch/>
        </p:blipFill>
        <p:spPr>
          <a:xfrm>
            <a:off x="316080" y="5979960"/>
            <a:ext cx="11559960" cy="714600"/>
          </a:xfrm>
          <a:prstGeom prst="rect">
            <a:avLst/>
          </a:prstGeom>
          <a:ln w="0">
            <a:noFill/>
          </a:ln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17520" y="216000"/>
            <a:ext cx="11103120" cy="1684080"/>
          </a:xfrm>
          <a:prstGeom prst="rect">
            <a:avLst/>
          </a:prstGeom>
          <a:noFill/>
          <a:ln w="3240">
            <a:solidFill>
              <a:srgbClr val="000000"/>
            </a:solidFill>
            <a:miter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kk-KZ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Гипофиз</a:t>
            </a:r>
            <a:r>
              <a:rPr b="0" lang="kk-KZ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- негізгі ішкі секреция безі. Ол аралық мидың астыңғы жағына жіңішке өсінді арқылы бекінеді. Оның пішіні үрмебұршақ тәрізді, ересек адамдарда салмағы </a:t>
            </a:r>
            <a:r>
              <a:rPr b="0" lang="ru-RU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 0</a:t>
            </a:r>
            <a:r>
              <a:rPr b="0" lang="en-US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,5-0,65 </a:t>
            </a:r>
            <a:r>
              <a:rPr b="0" lang="kk-KZ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г</a:t>
            </a:r>
            <a:r>
              <a:rPr b="0" lang="ru-RU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-</a:t>
            </a:r>
            <a:r>
              <a:rPr b="0" lang="kk-KZ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ға  жетеді</a:t>
            </a:r>
            <a:r>
              <a:rPr b="0" lang="kk-KZ" sz="16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.</a:t>
            </a:r>
            <a:r>
              <a:rPr b="0" lang="kk-KZ" sz="10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    </a:t>
            </a:r>
            <a:r>
              <a:rPr b="0" lang="kk-KZ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Бұл без </a:t>
            </a:r>
            <a:r>
              <a:rPr b="0" lang="ru-RU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25</a:t>
            </a:r>
            <a:r>
              <a:rPr b="0" lang="kk-KZ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 түрлі гормон бөледі. Соның ішіндегі </a:t>
            </a:r>
            <a:r>
              <a:rPr b="1" i="1" lang="kk-KZ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соматотропин</a:t>
            </a:r>
            <a:r>
              <a:rPr b="0" lang="kk-KZ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 яғни </a:t>
            </a:r>
            <a:r>
              <a:rPr b="1" i="1" lang="kk-KZ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өсу</a:t>
            </a:r>
            <a:r>
              <a:rPr b="0" lang="kk-KZ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 горомоны   барлық ұлпа мен ағзаға әсер етеді.</a:t>
            </a:r>
            <a:r>
              <a:rPr b="0" lang="kk-KZ" sz="16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                                            </a:t>
            </a:r>
            <a:r>
              <a:rPr b="0" lang="kk-KZ" sz="1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             </a:t>
            </a:r>
            <a:endParaRPr b="0" lang="ru-RU" sz="1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pic>
        <p:nvPicPr>
          <p:cNvPr id="24" name="Рисунок 1" descr=""/>
          <p:cNvPicPr/>
          <p:nvPr/>
        </p:nvPicPr>
        <p:blipFill>
          <a:blip r:embed="rId1"/>
          <a:stretch/>
        </p:blipFill>
        <p:spPr>
          <a:xfrm>
            <a:off x="316080" y="5979960"/>
            <a:ext cx="11559960" cy="714600"/>
          </a:xfrm>
          <a:prstGeom prst="rect">
            <a:avLst/>
          </a:prstGeom>
          <a:ln w="0">
            <a:noFill/>
          </a:ln>
        </p:spPr>
      </p:pic>
      <p:pic>
        <p:nvPicPr>
          <p:cNvPr id="25" name="Объект 3" descr="Картинки по запросу гигантизм"/>
          <p:cNvPicPr/>
          <p:nvPr/>
        </p:nvPicPr>
        <p:blipFill>
          <a:blip r:embed="rId2"/>
          <a:stretch/>
        </p:blipFill>
        <p:spPr>
          <a:xfrm>
            <a:off x="3314880" y="1774800"/>
            <a:ext cx="5052960" cy="4181400"/>
          </a:xfrm>
          <a:prstGeom prst="rect">
            <a:avLst/>
          </a:prstGeom>
          <a:ln w="0">
            <a:noFill/>
          </a:ln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kk-KZ" sz="32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Акромегалия</a:t>
            </a:r>
            <a:endParaRPr b="0" lang="ru-RU" sz="32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pic>
        <p:nvPicPr>
          <p:cNvPr id="27" name="Объект 3" descr="Картинки по запросу гигантизм"/>
          <p:cNvPicPr/>
          <p:nvPr/>
        </p:nvPicPr>
        <p:blipFill>
          <a:blip r:embed="rId1"/>
          <a:srcRect l="0" t="0" r="39736" b="0"/>
          <a:stretch/>
        </p:blipFill>
        <p:spPr>
          <a:xfrm>
            <a:off x="814320" y="1741320"/>
            <a:ext cx="4029120" cy="3214800"/>
          </a:xfrm>
          <a:prstGeom prst="rect">
            <a:avLst/>
          </a:prstGeom>
          <a:ln w="0">
            <a:noFill/>
          </a:ln>
        </p:spPr>
      </p:pic>
      <p:sp>
        <p:nvSpPr>
          <p:cNvPr id="28" name="Прямоугольник 4"/>
          <p:cNvSpPr/>
          <p:nvPr/>
        </p:nvSpPr>
        <p:spPr>
          <a:xfrm>
            <a:off x="5327640" y="1951200"/>
            <a:ext cx="6095880" cy="222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kk-KZ" sz="28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Ересек адамда соматотропиннің шамадан тыс бөлінуі дененің кейбір мүшелерінің өсуіне алып келеді. Адамның бас сүйектері, қол, аяқ сүйектері өседі. 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29" name="Рисунок 1" descr=""/>
          <p:cNvPicPr/>
          <p:nvPr/>
        </p:nvPicPr>
        <p:blipFill>
          <a:blip r:embed="rId2"/>
          <a:stretch/>
        </p:blipFill>
        <p:spPr>
          <a:xfrm>
            <a:off x="316080" y="5979960"/>
            <a:ext cx="11559960" cy="714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1" descr=""/>
          <p:cNvPicPr/>
          <p:nvPr/>
        </p:nvPicPr>
        <p:blipFill>
          <a:blip r:embed="rId1"/>
          <a:stretch/>
        </p:blipFill>
        <p:spPr>
          <a:xfrm>
            <a:off x="316080" y="5979960"/>
            <a:ext cx="11559960" cy="714600"/>
          </a:xfrm>
          <a:prstGeom prst="rect">
            <a:avLst/>
          </a:prstGeom>
          <a:ln w="0">
            <a:noFill/>
          </a:ln>
        </p:spPr>
      </p:pic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33520" y="561960"/>
            <a:ext cx="10515600" cy="1325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6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Қалқанша без </a:t>
            </a:r>
            <a:r>
              <a:rPr b="1" i="1" lang="kk-KZ" sz="36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тироксин </a:t>
            </a:r>
            <a:r>
              <a:rPr b="0" lang="kk-KZ" sz="36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гормонын бөледі. Тироксин гормоны қалыпты түзілуі үшін ағзада йод жеткілікті болуы керек</a:t>
            </a:r>
            <a:r>
              <a:rPr b="0" lang="kk-KZ" sz="3600" strike="noStrike" u="none">
                <a:solidFill>
                  <a:srgbClr val="000000"/>
                </a:solidFill>
                <a:uFillTx/>
                <a:latin typeface="Calibri Light"/>
              </a:rPr>
              <a:t>.</a:t>
            </a:r>
            <a:endParaRPr b="0" lang="ru-RU" sz="36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pic>
        <p:nvPicPr>
          <p:cNvPr id="32" name="Picture 2" descr=""/>
          <p:cNvPicPr/>
          <p:nvPr/>
        </p:nvPicPr>
        <p:blipFill>
          <a:blip r:embed="rId2"/>
          <a:stretch/>
        </p:blipFill>
        <p:spPr>
          <a:xfrm>
            <a:off x="2301840" y="1589040"/>
            <a:ext cx="7738920" cy="4073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C:\Users\admin1\Desktop\slide-14.jpg"/>
          <p:cNvPicPr/>
          <p:nvPr/>
        </p:nvPicPr>
        <p:blipFill>
          <a:blip r:embed="rId1"/>
          <a:stretch/>
        </p:blipFill>
        <p:spPr>
          <a:xfrm>
            <a:off x="590400" y="338040"/>
            <a:ext cx="7747200" cy="5802480"/>
          </a:xfrm>
          <a:prstGeom prst="rect">
            <a:avLst/>
          </a:prstGeom>
          <a:ln w="0">
            <a:noFill/>
          </a:ln>
        </p:spPr>
      </p:pic>
      <p:pic>
        <p:nvPicPr>
          <p:cNvPr id="34" name="Picture 3" descr="C:\Users\admin1\Desktop\Infusion-Health-IV-Lounge-Thyroid-Gland-Dysfunction.jpg"/>
          <p:cNvPicPr/>
          <p:nvPr/>
        </p:nvPicPr>
        <p:blipFill>
          <a:blip r:embed="rId2"/>
          <a:stretch/>
        </p:blipFill>
        <p:spPr>
          <a:xfrm>
            <a:off x="8102520" y="706320"/>
            <a:ext cx="3516480" cy="4453200"/>
          </a:xfrm>
          <a:prstGeom prst="rect">
            <a:avLst/>
          </a:prstGeom>
          <a:ln w="0">
            <a:noFill/>
          </a:ln>
        </p:spPr>
      </p:pic>
      <p:pic>
        <p:nvPicPr>
          <p:cNvPr id="35" name="Рисунок 1" descr=""/>
          <p:cNvPicPr/>
          <p:nvPr/>
        </p:nvPicPr>
        <p:blipFill>
          <a:blip r:embed="rId3"/>
          <a:stretch/>
        </p:blipFill>
        <p:spPr>
          <a:xfrm>
            <a:off x="316080" y="5979960"/>
            <a:ext cx="11559960" cy="714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50440" y="698400"/>
            <a:ext cx="10744200" cy="99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kk-KZ" sz="28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Айырша без</a:t>
            </a:r>
            <a:r>
              <a:rPr b="1" i="1" lang="en-US" sz="28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(</a:t>
            </a:r>
            <a:r>
              <a:rPr b="1" i="1" lang="kk-KZ" sz="28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тимус</a:t>
            </a:r>
            <a:r>
              <a:rPr b="1" i="1" lang="en-US" sz="28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)</a:t>
            </a:r>
            <a:r>
              <a:rPr b="1" i="1" lang="kk-KZ" sz="28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28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кеуде қуысында кеңірдектің жоғарғы ұшын жауып орналасқан без.Адамның балалық шағында ірі  болады, кейін жыныстық жетілуден кейін кішірейеді. Бұл без тимозин  гормонын бөледі. Егерде ағзада тимозин гормоны жетіспесе иммундық қасиет төмендейді.</a:t>
            </a:r>
            <a:endParaRPr b="0" lang="ru-RU" sz="28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pic>
        <p:nvPicPr>
          <p:cNvPr id="37" name="Picture 2" descr="C:\Users\admin1\Desktop\жбдьлтб.jpg"/>
          <p:cNvPicPr/>
          <p:nvPr/>
        </p:nvPicPr>
        <p:blipFill>
          <a:blip r:embed="rId1"/>
          <a:stretch/>
        </p:blipFill>
        <p:spPr>
          <a:xfrm>
            <a:off x="1244520" y="2546280"/>
            <a:ext cx="9525240" cy="3821040"/>
          </a:xfrm>
          <a:prstGeom prst="rect">
            <a:avLst/>
          </a:prstGeom>
          <a:ln w="0">
            <a:noFill/>
          </a:ln>
        </p:spPr>
      </p:pic>
      <p:pic>
        <p:nvPicPr>
          <p:cNvPr id="38" name="Рисунок 1" descr=""/>
          <p:cNvPicPr/>
          <p:nvPr/>
        </p:nvPicPr>
        <p:blipFill>
          <a:blip r:embed="rId2"/>
          <a:stretch/>
        </p:blipFill>
        <p:spPr>
          <a:xfrm>
            <a:off x="631800" y="6500880"/>
            <a:ext cx="11560320" cy="714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11428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2020-03-31T19:00:45Z</dcterms:created>
  <dc:creator>Admin</dc:creator>
  <dc:description/>
  <dc:language>ru-RU</dc:language>
  <cp:lastModifiedBy>Huawei</cp:lastModifiedBy>
  <dcterms:modified xsi:type="dcterms:W3CDTF">2024-10-31T20:22:48Z</dcterms:modified>
  <cp:revision>745</cp:revision>
  <dc:subject/>
  <dc:title>Презентация PowerPoint</dc:title>
</cp:coreProperties>
</file>