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_rels/presentation.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media/image1.png" ContentType="image/png"/>
  <Override PartName="/ppt/media/image3.png" ContentType="image/png"/>
  <Override PartName="/ppt/media/image11.png" ContentType="image/png"/>
  <Override PartName="/ppt/media/image5.jpeg" ContentType="image/jpeg"/>
  <Override PartName="/ppt/media/image4.png" ContentType="image/png"/>
  <Override PartName="/ppt/media/image12.png" ContentType="image/png"/>
  <Override PartName="/ppt/media/image6.png" ContentType="image/png"/>
  <Override PartName="/ppt/media/image15.png" ContentType="image/png"/>
  <Override PartName="/ppt/media/image7.png" ContentType="image/png"/>
  <Override PartName="/ppt/media/chimes.wav" ContentType="audio/x-wav"/>
  <Override PartName="/ppt/media/image8.png" ContentType="image/png"/>
  <Override PartName="/ppt/media/image10.png" ContentType="image/png"/>
  <Override PartName="/ppt/media/image2.png" ContentType="image/png"/>
  <Override PartName="/ppt/media/image13.png" ContentType="image/png"/>
  <Override PartName="/ppt/media/image9.png" ContentType="image/png"/>
  <Override PartName="/ppt/media/image14.jpeg" ContentType="image/jpeg"/>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notesSlides/_rels/notesSlide6.xml.rels" ContentType="application/vnd.openxmlformats-package.relationships+xml"/>
  <Override PartName="/ppt/notesSlides/_rels/notesSlide2.xml.rels" ContentType="application/vnd.openxmlformats-package.relationships+xml"/>
  <Override PartName="/ppt/notesSlides/notesSlide2.xml" ContentType="application/vnd.openxmlformats-officedocument.presentationml.notesSlide+xml"/>
  <Override PartName="/ppt/notesSlides/notesSlide6.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 name=""/>
          <p:cNvSpPr/>
          <p:nvPr/>
        </p:nvSpPr>
        <p:spPr>
          <a:xfrm>
            <a:off x="0" y="0"/>
            <a:ext cx="6858000" cy="9144000"/>
          </a:xfrm>
          <a:prstGeom prst="rect">
            <a:avLst/>
          </a:prstGeom>
          <a:solidFill>
            <a:srgbClr val="ffffff"/>
          </a:solidFill>
          <a:ln w="0">
            <a:noFill/>
          </a:ln>
        </p:spPr>
        <p:txBody>
          <a:bodyPr lIns="90000" rIns="90000" tIns="45000" bIns="45000" anchor="ctr" anchorCtr="1">
            <a:noAutofit/>
          </a:bodyPr>
          <a:p>
            <a:endParaRPr b="0" lang="ru-RU" sz="1800" strike="noStrike" u="none">
              <a:solidFill>
                <a:srgbClr val="000000"/>
              </a:solidFill>
              <a:uFillTx/>
              <a:latin typeface="Calibri"/>
            </a:endParaRPr>
          </a:p>
        </p:txBody>
      </p:sp>
      <p:sp>
        <p:nvSpPr>
          <p:cNvPr id="11" name="PlaceHolder 1"/>
          <p:cNvSpPr>
            <a:spLocks noGrp="1"/>
          </p:cNvSpPr>
          <p:nvPr>
            <p:ph type="hdr"/>
          </p:nvPr>
        </p:nvSpPr>
        <p:spPr>
          <a:xfrm>
            <a:off x="-360" y="0"/>
            <a:ext cx="2971800" cy="4572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2" name="PlaceHolder 2"/>
          <p:cNvSpPr>
            <a:spLocks noGrp="1"/>
          </p:cNvSpPr>
          <p:nvPr>
            <p:ph type="dt" idx="7"/>
          </p:nvPr>
        </p:nvSpPr>
        <p:spPr>
          <a:xfrm>
            <a:off x="3884400" y="0"/>
            <a:ext cx="297180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000000"/>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Calibri"/>
              </a:rPr>
              <a:t>&lt;date/time&gt;</a:t>
            </a:r>
            <a:endParaRPr b="0" lang="ru-RU" sz="1200" strike="noStrike" u="none">
              <a:solidFill>
                <a:srgbClr val="000000"/>
              </a:solidFill>
              <a:uFillTx/>
              <a:latin typeface="Calibri"/>
            </a:endParaRPr>
          </a:p>
        </p:txBody>
      </p:sp>
      <p:sp>
        <p:nvSpPr>
          <p:cNvPr id="13" name="PlaceHolder 3"/>
          <p:cNvSpPr>
            <a:spLocks noGrp="1"/>
          </p:cNvSpPr>
          <p:nvPr>
            <p:ph type="sldImg"/>
          </p:nvPr>
        </p:nvSpPr>
        <p:spPr>
          <a:xfrm>
            <a:off x="380880" y="685440"/>
            <a:ext cx="6096240" cy="3429000"/>
          </a:xfrm>
          <a:prstGeom prst="rect">
            <a:avLst/>
          </a:prstGeom>
          <a:noFill/>
          <a:ln w="12600">
            <a:solidFill>
              <a:srgbClr val="000000"/>
            </a:solidFill>
            <a:miter/>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move the slide</a:t>
            </a:r>
            <a:endParaRPr b="0" lang="ru-RU" sz="4400" strike="noStrike" u="none">
              <a:solidFill>
                <a:srgbClr val="000000"/>
              </a:solidFill>
              <a:uFillTx/>
              <a:latin typeface="Calibri Light"/>
            </a:endParaRPr>
          </a:p>
        </p:txBody>
      </p:sp>
      <p:sp>
        <p:nvSpPr>
          <p:cNvPr id="14" name="PlaceHolder 4"/>
          <p:cNvSpPr>
            <a:spLocks noGrp="1"/>
          </p:cNvSpPr>
          <p:nvPr>
            <p:ph type="body"/>
          </p:nvPr>
        </p:nvSpPr>
        <p:spPr>
          <a:xfrm>
            <a:off x="685800" y="4343400"/>
            <a:ext cx="5486400" cy="411480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Calibri"/>
              </a:rPr>
              <a:t>Click to edit the notes format</a:t>
            </a:r>
            <a:endParaRPr b="0" lang="ru-RU" sz="1200" strike="noStrike" u="none">
              <a:solidFill>
                <a:srgbClr val="000000"/>
              </a:solidFill>
              <a:uFillTx/>
              <a:latin typeface="Calibri"/>
            </a:endParaRPr>
          </a:p>
        </p:txBody>
      </p:sp>
      <p:sp>
        <p:nvSpPr>
          <p:cNvPr id="15" name="PlaceHolder 5"/>
          <p:cNvSpPr>
            <a:spLocks noGrp="1"/>
          </p:cNvSpPr>
          <p:nvPr>
            <p:ph type="ftr" idx="8"/>
          </p:nvPr>
        </p:nvSpPr>
        <p:spPr>
          <a:xfrm>
            <a:off x="-360" y="8685360"/>
            <a:ext cx="2971800" cy="4572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6" name="PlaceHolder 6"/>
          <p:cNvSpPr>
            <a:spLocks noGrp="1"/>
          </p:cNvSpPr>
          <p:nvPr>
            <p:ph type="sldNum" idx="9"/>
          </p:nvPr>
        </p:nvSpPr>
        <p:spPr>
          <a:xfrm>
            <a:off x="3884400" y="8685360"/>
            <a:ext cx="2971800" cy="457200"/>
          </a:xfrm>
          <a:prstGeom prst="rect">
            <a:avLst/>
          </a:prstGeom>
          <a:noFill/>
          <a:ln w="0">
            <a:noFill/>
          </a:ln>
        </p:spPr>
        <p:txBody>
          <a:bodyPr lIns="90000" rIns="90000" tIns="46800" bIns="46800" anchor="b">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000000"/>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F0F605B-E4B4-4752-8580-4F798C1286A9}"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clrMap bg1="lt1" bg2="lt2" tx1="dk1" tx2="dk2" accent1="accent1" accent2="accent2" accent3="accent3" accent4="accent4" accent5="accent5" accent6="accent6" hlink="hlink" folHlink="folHlink"/>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PlaceHolder 1"/>
          <p:cNvSpPr>
            <a:spLocks noGrp="1"/>
          </p:cNvSpPr>
          <p:nvPr>
            <p:ph type="sldImg"/>
          </p:nvPr>
        </p:nvSpPr>
        <p:spPr>
          <a:xfrm>
            <a:off x="380880" y="685800"/>
            <a:ext cx="6096240" cy="3429000"/>
          </a:xfrm>
          <a:prstGeom prst="rect">
            <a:avLst/>
          </a:prstGeom>
          <a:ln w="0">
            <a:noFill/>
          </a:ln>
        </p:spPr>
      </p:sp>
      <p:sp>
        <p:nvSpPr>
          <p:cNvPr id="82"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83"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7637E99-3873-41F9-9181-4D87B842EE55}"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PlaceHolder 1"/>
          <p:cNvSpPr>
            <a:spLocks noGrp="1"/>
          </p:cNvSpPr>
          <p:nvPr>
            <p:ph type="sldImg"/>
          </p:nvPr>
        </p:nvSpPr>
        <p:spPr>
          <a:xfrm>
            <a:off x="380880" y="685800"/>
            <a:ext cx="6096240" cy="3429000"/>
          </a:xfrm>
          <a:prstGeom prst="rect">
            <a:avLst/>
          </a:prstGeom>
          <a:ln w="0">
            <a:noFill/>
          </a:ln>
        </p:spPr>
      </p:sp>
      <p:sp>
        <p:nvSpPr>
          <p:cNvPr id="85"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86"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1B05A0D-BCF9-4897-83C2-7A544958CC1D}"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23D87A91-06BD-445A-A231-386D85A35F5E}" type="slidenum">
              <a:t>&lt;#&gt;</a:t>
            </a:fld>
          </a:p>
        </p:txBody>
      </p:sp>
      <p:sp>
        <p:nvSpPr>
          <p:cNvPr id="4" name="PlaceHolder 3"/>
          <p:cNvSpPr>
            <a:spLocks noGrp="1"/>
          </p:cNvSpPr>
          <p:nvPr>
            <p:ph type="dt" idx="1"/>
          </p:nvPr>
        </p:nvSpPr>
        <p:spPr/>
        <p:txBody>
          <a:bodyPr/>
          <a:p>
            <a:r>
              <a:rPr lang="ru-RU"/>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1">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30F2525C-FF97-4BDD-966D-FFC20633CA52}" type="slidenum">
              <a:t>&lt;#&gt;</a:t>
            </a:fld>
          </a:p>
        </p:txBody>
      </p:sp>
      <p:sp>
        <p:nvSpPr>
          <p:cNvPr id="4" name="PlaceHolder 3"/>
          <p:cNvSpPr>
            <a:spLocks noGrp="1"/>
          </p:cNvSpPr>
          <p:nvPr>
            <p:ph type="dt" idx="4"/>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edit the title text format</a:t>
            </a:r>
            <a:endParaRPr b="0" lang="ru-RU" sz="4400" strike="noStrike" u="none">
              <a:solidFill>
                <a:srgbClr val="000000"/>
              </a:solidFill>
              <a:uFillTx/>
              <a:latin typeface="Calibri Light"/>
            </a:endParaRPr>
          </a:p>
        </p:txBody>
      </p:sp>
      <p:sp>
        <p:nvSpPr>
          <p:cNvPr id="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Click to edit the outline text format</a:t>
            </a:r>
            <a:endParaRPr b="0" lang="ru-RU" sz="2800" strike="noStrike" u="none">
              <a:solidFill>
                <a:srgbClr val="000000"/>
              </a:solidFill>
              <a:uFillTx/>
              <a:latin typeface="Calibri"/>
            </a:endParaRPr>
          </a:p>
          <a:p>
            <a:pPr lvl="1" marL="6858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Second Outline Level</a:t>
            </a:r>
            <a:endParaRPr b="0" lang="ru-RU" sz="2800" strike="noStrike" u="none">
              <a:solidFill>
                <a:srgbClr val="000000"/>
              </a:solidFill>
              <a:uFillTx/>
              <a:latin typeface="Calibri"/>
            </a:endParaRPr>
          </a:p>
          <a:p>
            <a:pPr lvl="2" marL="11430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Third Outline Level</a:t>
            </a:r>
            <a:endParaRPr b="0" lang="ru-RU" sz="2800" strike="noStrike" u="none">
              <a:solidFill>
                <a:srgbClr val="000000"/>
              </a:solidFill>
              <a:uFillTx/>
              <a:latin typeface="Calibri"/>
            </a:endParaRPr>
          </a:p>
          <a:p>
            <a:pPr lvl="3" marL="16002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Fourth Outline Level</a:t>
            </a:r>
            <a:endParaRPr b="0" lang="ru-RU" sz="2800" strike="noStrike" u="none">
              <a:solidFill>
                <a:srgbClr val="000000"/>
              </a:solidFill>
              <a:uFillTx/>
              <a:latin typeface="Calibri"/>
            </a:endParaRPr>
          </a:p>
          <a:p>
            <a:pPr lvl="4"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Fifth Outline Level</a:t>
            </a:r>
            <a:endParaRPr b="0" lang="ru-RU" sz="2800" strike="noStrike" u="none">
              <a:solidFill>
                <a:srgbClr val="000000"/>
              </a:solidFill>
              <a:uFillTx/>
              <a:latin typeface="Calibri"/>
            </a:endParaRPr>
          </a:p>
          <a:p>
            <a:pPr lvl="5"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Sixth Outline Level</a:t>
            </a:r>
            <a:endParaRPr b="0" lang="ru-RU" sz="2800" strike="noStrike" u="none">
              <a:solidFill>
                <a:srgbClr val="000000"/>
              </a:solidFill>
              <a:uFillTx/>
              <a:latin typeface="Calibri"/>
            </a:endParaRPr>
          </a:p>
          <a:p>
            <a:pPr lvl="6"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Seventh Outline Level</a:t>
            </a:r>
            <a:endParaRPr b="0" lang="ru-RU" sz="2800" strike="noStrike" u="none">
              <a:solidFill>
                <a:srgbClr val="000000"/>
              </a:solidFill>
              <a:uFillTx/>
              <a:latin typeface="Calibri"/>
            </a:endParaRPr>
          </a:p>
        </p:txBody>
      </p:sp>
      <p:sp>
        <p:nvSpPr>
          <p:cNvPr id="2" name="PlaceHolder 3"/>
          <p:cNvSpPr>
            <a:spLocks noGrp="1"/>
          </p:cNvSpPr>
          <p:nvPr>
            <p:ph type="dt" idx="1"/>
          </p:nvPr>
        </p:nvSpPr>
        <p:spPr>
          <a:xfrm>
            <a:off x="838080" y="6356520"/>
            <a:ext cx="274320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Calibri"/>
              </a:rPr>
              <a:t>&lt;date/time&gt;</a:t>
            </a:r>
            <a:endParaRPr b="0" lang="ru-RU" sz="1200" strike="noStrike" u="none">
              <a:solidFill>
                <a:srgbClr val="000000"/>
              </a:solidFill>
              <a:uFillTx/>
              <a:latin typeface="Calibri"/>
            </a:endParaRPr>
          </a:p>
        </p:txBody>
      </p:sp>
      <p:sp>
        <p:nvSpPr>
          <p:cNvPr id="3" name="PlaceHolder 4"/>
          <p:cNvSpPr>
            <a:spLocks noGrp="1"/>
          </p:cNvSpPr>
          <p:nvPr>
            <p:ph type="ftr" idx="2"/>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 name="PlaceHolder 5"/>
          <p:cNvSpPr>
            <a:spLocks noGrp="1"/>
          </p:cNvSpPr>
          <p:nvPr>
            <p:ph type="sldNum" idx="3"/>
          </p:nvPr>
        </p:nvSpPr>
        <p:spPr>
          <a:xfrm>
            <a:off x="8610480" y="6356520"/>
            <a:ext cx="274320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349701F-019D-4C25-AA1A-21840647B35B}" type="slidenum">
              <a:rPr b="0" lang="ru-RU" sz="1200" strike="noStrike" u="none">
                <a:solidFill>
                  <a:srgbClr val="898989"/>
                </a:solidFill>
                <a:uFillTx/>
                <a:latin typeface="Calibri"/>
              </a:rPr>
              <a:t>&lt;number&gt;</a:t>
            </a:fld>
            <a:endParaRPr b="0" lang="ru-RU" sz="1200" strike="noStrike" u="none">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edit the title text format</a:t>
            </a:r>
            <a:endParaRPr b="0" lang="ru-RU" sz="4400" strike="noStrike" u="none">
              <a:solidFill>
                <a:srgbClr val="000000"/>
              </a:solidFill>
              <a:uFillTx/>
              <a:latin typeface="Calibri Light"/>
            </a:endParaRPr>
          </a:p>
        </p:txBody>
      </p:sp>
      <p:sp>
        <p:nvSpPr>
          <p:cNvPr id="6"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Click to edit the outline text format</a:t>
            </a:r>
            <a:endParaRPr b="0" lang="ru-RU" sz="2800" strike="noStrike" u="none">
              <a:solidFill>
                <a:srgbClr val="000000"/>
              </a:solidFill>
              <a:uFillTx/>
              <a:latin typeface="Calibri"/>
            </a:endParaRPr>
          </a:p>
          <a:p>
            <a:pPr lvl="1" marL="6858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Second Outline Level</a:t>
            </a:r>
            <a:endParaRPr b="0" lang="ru-RU" sz="2800" strike="noStrike" u="none">
              <a:solidFill>
                <a:srgbClr val="000000"/>
              </a:solidFill>
              <a:uFillTx/>
              <a:latin typeface="Calibri"/>
            </a:endParaRPr>
          </a:p>
          <a:p>
            <a:pPr lvl="2" marL="11430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Third Outline Level</a:t>
            </a:r>
            <a:endParaRPr b="0" lang="ru-RU" sz="2800" strike="noStrike" u="none">
              <a:solidFill>
                <a:srgbClr val="000000"/>
              </a:solidFill>
              <a:uFillTx/>
              <a:latin typeface="Calibri"/>
            </a:endParaRPr>
          </a:p>
          <a:p>
            <a:pPr lvl="3" marL="16002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Fourth Outline Level</a:t>
            </a:r>
            <a:endParaRPr b="0" lang="ru-RU" sz="2800" strike="noStrike" u="none">
              <a:solidFill>
                <a:srgbClr val="000000"/>
              </a:solidFill>
              <a:uFillTx/>
              <a:latin typeface="Calibri"/>
            </a:endParaRPr>
          </a:p>
          <a:p>
            <a:pPr lvl="4"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Fifth Outline Level</a:t>
            </a:r>
            <a:endParaRPr b="0" lang="ru-RU" sz="2800" strike="noStrike" u="none">
              <a:solidFill>
                <a:srgbClr val="000000"/>
              </a:solidFill>
              <a:uFillTx/>
              <a:latin typeface="Calibri"/>
            </a:endParaRPr>
          </a:p>
          <a:p>
            <a:pPr lvl="5"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Sixth Outline Level</a:t>
            </a:r>
            <a:endParaRPr b="0" lang="ru-RU" sz="2800" strike="noStrike" u="none">
              <a:solidFill>
                <a:srgbClr val="000000"/>
              </a:solidFill>
              <a:uFillTx/>
              <a:latin typeface="Calibri"/>
            </a:endParaRPr>
          </a:p>
          <a:p>
            <a:pPr lvl="6"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Seventh Outline Level</a:t>
            </a:r>
            <a:endParaRPr b="0" lang="ru-RU" sz="2800" strike="noStrike" u="none">
              <a:solidFill>
                <a:srgbClr val="000000"/>
              </a:solidFill>
              <a:uFillTx/>
              <a:latin typeface="Calibri"/>
            </a:endParaRPr>
          </a:p>
        </p:txBody>
      </p:sp>
      <p:sp>
        <p:nvSpPr>
          <p:cNvPr id="7" name="PlaceHolder 3"/>
          <p:cNvSpPr>
            <a:spLocks noGrp="1"/>
          </p:cNvSpPr>
          <p:nvPr>
            <p:ph type="dt" idx="4"/>
          </p:nvPr>
        </p:nvSpPr>
        <p:spPr>
          <a:xfrm>
            <a:off x="838080" y="6356520"/>
            <a:ext cx="27432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8" name="PlaceHolder 4"/>
          <p:cNvSpPr>
            <a:spLocks noGrp="1"/>
          </p:cNvSpPr>
          <p:nvPr>
            <p:ph type="ftr" idx="5"/>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9" name="PlaceHolder 5"/>
          <p:cNvSpPr>
            <a:spLocks noGrp="1"/>
          </p:cNvSpPr>
          <p:nvPr>
            <p:ph type="sldNum" idx="6"/>
          </p:nvPr>
        </p:nvSpPr>
        <p:spPr>
          <a:xfrm>
            <a:off x="8610480" y="6356520"/>
            <a:ext cx="274320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C62FB08-7294-40E4-9FD6-1D332FCF02F4}" type="slidenum">
              <a:rPr b="0" lang="ru-RU" sz="1200" strike="noStrike" u="none">
                <a:solidFill>
                  <a:srgbClr val="898989"/>
                </a:solidFill>
                <a:uFillTx/>
                <a:latin typeface="Calibri"/>
              </a:rPr>
              <a:t>&lt;number&gt;</a:t>
            </a:fld>
            <a:endParaRPr b="0" lang="ru-RU" sz="1200" strike="noStrike" u="none">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51" r:id="rId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audio" Target="../media/chimes.wav"/><Relationship Id="rId2"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pn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audio" Target="../media/chimes.wav"/><Relationship Id="rId2"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 name="Прямоугольник 2"/>
          <p:cNvSpPr/>
          <p:nvPr/>
        </p:nvSpPr>
        <p:spPr>
          <a:xfrm>
            <a:off x="3193920" y="3218040"/>
            <a:ext cx="6096240" cy="369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cxnSp>
        <p:nvCxnSpPr>
          <p:cNvPr id="18" name="Google Shape;78;p1"/>
          <p:cNvCxnSpPr/>
          <p:nvPr/>
        </p:nvCxnSpPr>
        <p:spPr>
          <a:xfrm flipV="1">
            <a:off x="1785960" y="6075000"/>
            <a:ext cx="9300240" cy="69120"/>
          </a:xfrm>
          <a:prstGeom prst="straightConnector1">
            <a:avLst/>
          </a:prstGeom>
          <a:ln w="38160">
            <a:solidFill>
              <a:srgbClr val="00b050"/>
            </a:solidFill>
            <a:miter/>
          </a:ln>
        </p:spPr>
      </p:cxnSp>
      <p:cxnSp>
        <p:nvCxnSpPr>
          <p:cNvPr id="19" name="Google Shape;77;p1"/>
          <p:cNvCxnSpPr/>
          <p:nvPr/>
        </p:nvCxnSpPr>
        <p:spPr>
          <a:xfrm flipV="1">
            <a:off x="1785960" y="5935680"/>
            <a:ext cx="9300240" cy="76680"/>
          </a:xfrm>
          <a:prstGeom prst="straightConnector1">
            <a:avLst/>
          </a:prstGeom>
          <a:ln w="38160">
            <a:solidFill>
              <a:srgbClr val="090f78"/>
            </a:solidFill>
            <a:miter/>
          </a:ln>
        </p:spPr>
      </p:cxnSp>
      <p:sp>
        <p:nvSpPr>
          <p:cNvPr id="20" name="Прямоугольник 1"/>
          <p:cNvSpPr/>
          <p:nvPr/>
        </p:nvSpPr>
        <p:spPr>
          <a:xfrm>
            <a:off x="380880" y="2521080"/>
            <a:ext cx="11330280" cy="27766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2e75b6"/>
                </a:solidFill>
                <a:uFillTx/>
                <a:latin typeface="Times New Roman"/>
                <a:ea typeface="Times New Roman"/>
              </a:rPr>
              <a:t>Координация жән реттелу  </a:t>
            </a:r>
            <a:br>
              <a:rPr sz="2400"/>
            </a:br>
            <a:endParaRPr b="0" lang="ru-RU" sz="2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800"/>
            </a:br>
            <a:r>
              <a:rPr b="1" lang="ru-RU" sz="3200" strike="noStrike" u="none">
                <a:solidFill>
                  <a:srgbClr val="2e75b6"/>
                </a:solidFill>
                <a:uFillTx/>
                <a:latin typeface="Times New Roman"/>
                <a:ea typeface="Times New Roman"/>
              </a:rPr>
              <a:t>       </a:t>
            </a:r>
            <a:r>
              <a:rPr b="1" lang="ru-RU" sz="3200" strike="noStrike" u="none">
                <a:solidFill>
                  <a:srgbClr val="2e75b6"/>
                </a:solidFill>
                <a:uFillTx/>
                <a:latin typeface="Times New Roman"/>
                <a:ea typeface="Times New Roman"/>
              </a:rPr>
              <a:t>Та</a:t>
            </a:r>
            <a:r>
              <a:rPr b="1" lang="kk-KZ" sz="3200" strike="noStrike" u="none">
                <a:solidFill>
                  <a:srgbClr val="2e75b6"/>
                </a:solidFill>
                <a:uFillTx/>
                <a:latin typeface="Times New Roman"/>
                <a:ea typeface="Times New Roman"/>
              </a:rPr>
              <a:t>қырып: </a:t>
            </a:r>
            <a:r>
              <a:rPr b="0" lang="kk-KZ" sz="3200" strike="noStrike" u="none">
                <a:solidFill>
                  <a:srgbClr val="0070c0"/>
                </a:solidFill>
                <a:uFillTx/>
                <a:latin typeface="Times New Roman"/>
                <a:ea typeface="Times New Roman"/>
              </a:rPr>
              <a:t>Таяқшаның, құтышаның және түкті жасушалардың құрылымы мен қызметі. </a:t>
            </a:r>
            <a:endParaRPr b="0" lang="ru-RU" sz="32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2e75b6"/>
                </a:solidFill>
                <a:uFillTx/>
                <a:latin typeface="Times New Roman"/>
                <a:ea typeface="Times New Roman"/>
              </a:rPr>
              <a:t>8</a:t>
            </a:r>
            <a:r>
              <a:rPr b="1" lang="kk-KZ" sz="1600" strike="noStrike" u="none">
                <a:solidFill>
                  <a:srgbClr val="2e75b6"/>
                </a:solidFill>
                <a:uFillTx/>
                <a:latin typeface="Times New Roman"/>
                <a:ea typeface="Times New Roman"/>
              </a:rPr>
              <a:t> сынып биология</a:t>
            </a:r>
            <a:endParaRPr b="0" lang="ru-RU" sz="1600" strike="noStrike" u="none">
              <a:solidFill>
                <a:srgbClr val="000000"/>
              </a:solidFill>
              <a:uFillTx/>
              <a:latin typeface="Calibri"/>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 name="Номер слайда 5"/>
          <p:cNvSpPr/>
          <p:nvPr/>
        </p:nvSpPr>
        <p:spPr>
          <a:xfrm>
            <a:off x="8610480" y="6356520"/>
            <a:ext cx="2743200" cy="365040"/>
          </a:xfrm>
          <a:prstGeom prst="rect">
            <a:avLst/>
          </a:prstGeom>
          <a:noFill/>
          <a:ln w="0">
            <a:noFill/>
          </a:ln>
        </p:spPr>
        <p:style>
          <a:lnRef idx="0"/>
          <a:fillRef idx="0"/>
          <a:effectRef idx="0"/>
          <a:fontRef idx="minor"/>
        </p:style>
        <p:txBody>
          <a:bodyPr lIns="90000" rIns="90000" tIns="46800" bIns="46800" anchor="ctr">
            <a:norm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7B20B51-BFB4-4E61-9F95-E0C4D1FC94F2}" type="slidenum">
              <a:rPr b="0" lang="ru-RU" sz="1200" strike="noStrike" u="none">
                <a:solidFill>
                  <a:srgbClr val="898989"/>
                </a:solidFill>
                <a:uFillTx/>
                <a:latin typeface="Calibri"/>
                <a:ea typeface="Arial"/>
              </a:rPr>
              <a:t>&lt;number&gt;</a:t>
            </a:fld>
            <a:endParaRPr b="0" lang="ru-RU" sz="1200" strike="noStrike" u="none">
              <a:solidFill>
                <a:srgbClr val="000000"/>
              </a:solidFill>
              <a:uFillTx/>
              <a:latin typeface="Calibri"/>
            </a:endParaRPr>
          </a:p>
        </p:txBody>
      </p:sp>
      <p:sp>
        <p:nvSpPr>
          <p:cNvPr id="43" name="Прямоугольник 7"/>
          <p:cNvSpPr/>
          <p:nvPr/>
        </p:nvSpPr>
        <p:spPr>
          <a:xfrm>
            <a:off x="0" y="0"/>
            <a:ext cx="12192120" cy="92088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4400" strike="noStrike" u="none">
                <a:solidFill>
                  <a:srgbClr val="ffffff"/>
                </a:solidFill>
                <a:uFillTx/>
                <a:latin typeface="Times New Roman"/>
                <a:ea typeface="Times New Roman"/>
              </a:rPr>
              <a:t>Есту рецепторы </a:t>
            </a:r>
            <a:endParaRPr b="0" lang="ru-RU" sz="4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4472c4"/>
                </a:solidFill>
                <a:uFillTx/>
                <a:latin typeface="Times New Roman"/>
                <a:ea typeface="Times New Roman"/>
              </a:rPr>
              <a:t>         </a:t>
            </a:r>
            <a:endParaRPr b="0" lang="ru-RU" sz="2400" strike="noStrike" u="none">
              <a:solidFill>
                <a:srgbClr val="000000"/>
              </a:solidFill>
              <a:uFillTx/>
              <a:latin typeface="Calibri"/>
            </a:endParaRPr>
          </a:p>
        </p:txBody>
      </p:sp>
      <p:pic>
        <p:nvPicPr>
          <p:cNvPr id="44" name="Picture 2" descr=""/>
          <p:cNvPicPr/>
          <p:nvPr/>
        </p:nvPicPr>
        <p:blipFill>
          <a:blip r:embed="rId1"/>
          <a:stretch/>
        </p:blipFill>
        <p:spPr>
          <a:xfrm>
            <a:off x="741240" y="905040"/>
            <a:ext cx="10696680" cy="5952960"/>
          </a:xfrm>
          <a:prstGeom prst="rect">
            <a:avLst/>
          </a:prstGeom>
          <a:ln w="0">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 name="PlaceHolder 1"/>
          <p:cNvSpPr>
            <a:spLocks noGrp="1"/>
          </p:cNvSpPr>
          <p:nvPr>
            <p:ph type="title"/>
          </p:nvPr>
        </p:nvSpPr>
        <p:spPr>
          <a:xfrm>
            <a:off x="527040" y="228240"/>
            <a:ext cx="11283840" cy="627228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2060"/>
                </a:solidFill>
                <a:uFillTx/>
                <a:latin typeface="Calibri"/>
                <a:ea typeface="Times New Roman"/>
              </a:rPr>
              <a:t>1. </a:t>
            </a:r>
            <a:r>
              <a:rPr b="0" lang="ru-RU" sz="3200" strike="noStrike" u="sng">
                <a:solidFill>
                  <a:srgbClr val="002060"/>
                </a:solidFill>
                <a:uFillTx/>
                <a:latin typeface="Calibri"/>
                <a:ea typeface="Times New Roman"/>
              </a:rPr>
              <a:t>Перифериялық бөлігі </a:t>
            </a:r>
            <a:r>
              <a:rPr b="0" lang="ru-RU" sz="4400" strike="noStrike" u="none">
                <a:solidFill>
                  <a:srgbClr val="002060"/>
                </a:solidFill>
                <a:uFillTx/>
                <a:latin typeface="Calibri"/>
                <a:ea typeface="Times New Roman"/>
              </a:rPr>
              <a:t>– ұлу рецепторлары;</a:t>
            </a:r>
            <a:br>
              <a:rPr sz="4400"/>
            </a:br>
            <a:br>
              <a:rPr sz="4400"/>
            </a:br>
            <a:r>
              <a:rPr b="0" lang="ru-RU" sz="4400" strike="noStrike" u="none">
                <a:solidFill>
                  <a:srgbClr val="002060"/>
                </a:solidFill>
                <a:uFillTx/>
                <a:latin typeface="Calibri"/>
                <a:ea typeface="Times New Roman"/>
              </a:rPr>
              <a:t>2. </a:t>
            </a:r>
            <a:r>
              <a:rPr b="0" lang="ru-RU" sz="3200" strike="noStrike" u="sng">
                <a:solidFill>
                  <a:srgbClr val="002060"/>
                </a:solidFill>
                <a:uFillTx/>
                <a:latin typeface="Calibri"/>
                <a:ea typeface="Times New Roman"/>
              </a:rPr>
              <a:t>Өткізгіш бөлігі</a:t>
            </a:r>
            <a:r>
              <a:rPr b="0" lang="ru-RU" sz="3200" strike="noStrike" u="none">
                <a:solidFill>
                  <a:srgbClr val="002060"/>
                </a:solidFill>
                <a:uFillTx/>
                <a:latin typeface="Calibri"/>
                <a:ea typeface="Times New Roman"/>
              </a:rPr>
              <a:t> </a:t>
            </a:r>
            <a:r>
              <a:rPr b="0" lang="ru-RU" sz="4400" strike="noStrike" u="none">
                <a:solidFill>
                  <a:srgbClr val="002060"/>
                </a:solidFill>
                <a:uFillTx/>
                <a:latin typeface="Calibri"/>
                <a:ea typeface="Times New Roman"/>
              </a:rPr>
              <a:t>– есту жүйкесі;</a:t>
            </a:r>
            <a:br>
              <a:rPr sz="4400"/>
            </a:br>
            <a:br>
              <a:rPr sz="4400"/>
            </a:br>
            <a:r>
              <a:rPr b="0" lang="ru-RU" sz="4400" strike="noStrike" u="none">
                <a:solidFill>
                  <a:srgbClr val="002060"/>
                </a:solidFill>
                <a:uFillTx/>
                <a:latin typeface="Calibri"/>
                <a:ea typeface="Times New Roman"/>
              </a:rPr>
              <a:t>3. </a:t>
            </a:r>
            <a:r>
              <a:rPr b="0" lang="ru-RU" sz="3200" strike="noStrike" u="sng">
                <a:solidFill>
                  <a:srgbClr val="002060"/>
                </a:solidFill>
                <a:uFillTx/>
                <a:latin typeface="Calibri"/>
                <a:ea typeface="Times New Roman"/>
              </a:rPr>
              <a:t>Орталық бөлігі </a:t>
            </a:r>
            <a:r>
              <a:rPr b="0" lang="ru-RU" sz="4400" strike="noStrike" u="none">
                <a:solidFill>
                  <a:srgbClr val="002060"/>
                </a:solidFill>
                <a:uFillTx/>
                <a:latin typeface="Calibri"/>
                <a:ea typeface="Times New Roman"/>
              </a:rPr>
              <a:t>– </a:t>
            </a:r>
            <a:br>
              <a:rPr sz="4400"/>
            </a:br>
            <a:r>
              <a:rPr b="0" lang="ru-RU" sz="4400" strike="noStrike" u="none">
                <a:solidFill>
                  <a:srgbClr val="002060"/>
                </a:solidFill>
                <a:uFillTx/>
                <a:latin typeface="Calibri"/>
                <a:ea typeface="Times New Roman"/>
              </a:rPr>
              <a:t>үлкен ми сыңарларының самай бөлігі.</a:t>
            </a:r>
            <a:endParaRPr b="0" lang="ru-RU" sz="4400" strike="noStrike" u="none">
              <a:solidFill>
                <a:srgbClr val="000000"/>
              </a:solidFill>
              <a:uFillTx/>
              <a:latin typeface="Calibri Light"/>
            </a:endParaRPr>
          </a:p>
        </p:txBody>
      </p:sp>
      <p:sp>
        <p:nvSpPr>
          <p:cNvPr id="46" name="TextBox 2"/>
          <p:cNvSpPr/>
          <p:nvPr/>
        </p:nvSpPr>
        <p:spPr>
          <a:xfrm>
            <a:off x="1467000" y="284040"/>
            <a:ext cx="8907480" cy="7642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400" strike="noStrike" u="sng">
                <a:solidFill>
                  <a:srgbClr val="002060"/>
                </a:solidFill>
                <a:uFillTx/>
                <a:latin typeface="Times New Roman"/>
                <a:ea typeface="Times New Roman"/>
              </a:rPr>
              <a:t>Есту  жүйесі (сызбанұсқасы)</a:t>
            </a:r>
            <a:endParaRPr b="0" lang="ru-RU" sz="4400" strike="noStrike" u="none">
              <a:solidFill>
                <a:srgbClr val="000000"/>
              </a:solidFill>
              <a:uFillTx/>
              <a:latin typeface="Calibri"/>
            </a:endParaRPr>
          </a:p>
        </p:txBody>
      </p:sp>
    </p:spTree>
  </p:cSld>
  <p:transition spd="slow">
    <p:dissolve/>
    <p:sndAc>
      <p:stSnd>
        <p:snd r:embed="rId1" name="chimes.wav"/>
      </p:stSnd>
    </p:sndAc>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7" name="Рисунок 1" descr="tempimage161.tiff"/>
          <p:cNvPicPr/>
          <p:nvPr/>
        </p:nvPicPr>
        <p:blipFill>
          <a:blip r:embed="rId1"/>
          <a:stretch/>
        </p:blipFill>
        <p:spPr>
          <a:xfrm>
            <a:off x="262080" y="81000"/>
            <a:ext cx="2904840" cy="1776240"/>
          </a:xfrm>
          <a:prstGeom prst="rect">
            <a:avLst/>
          </a:prstGeom>
          <a:ln w="0">
            <a:noFill/>
          </a:ln>
        </p:spPr>
      </p:pic>
      <p:pic>
        <p:nvPicPr>
          <p:cNvPr id="48" name="Рисунок 2" descr="tempimage162.tiff"/>
          <p:cNvPicPr/>
          <p:nvPr/>
        </p:nvPicPr>
        <p:blipFill>
          <a:blip r:embed="rId2"/>
          <a:stretch/>
        </p:blipFill>
        <p:spPr>
          <a:xfrm>
            <a:off x="3560760" y="160200"/>
            <a:ext cx="3057480" cy="1687680"/>
          </a:xfrm>
          <a:prstGeom prst="rect">
            <a:avLst/>
          </a:prstGeom>
          <a:ln w="0">
            <a:noFill/>
          </a:ln>
        </p:spPr>
      </p:pic>
      <p:pic>
        <p:nvPicPr>
          <p:cNvPr id="49" name="Рисунок 3" descr="tempimage163.tiff"/>
          <p:cNvPicPr/>
          <p:nvPr/>
        </p:nvPicPr>
        <p:blipFill>
          <a:blip r:embed="rId3"/>
          <a:stretch/>
        </p:blipFill>
        <p:spPr>
          <a:xfrm>
            <a:off x="9561600" y="88920"/>
            <a:ext cx="2415960" cy="1446120"/>
          </a:xfrm>
          <a:prstGeom prst="rect">
            <a:avLst/>
          </a:prstGeom>
          <a:ln w="0">
            <a:noFill/>
          </a:ln>
        </p:spPr>
      </p:pic>
      <p:pic>
        <p:nvPicPr>
          <p:cNvPr id="50" name="Рисунок 4" descr="tempimage164.tiff"/>
          <p:cNvPicPr/>
          <p:nvPr/>
        </p:nvPicPr>
        <p:blipFill>
          <a:blip r:embed="rId4"/>
          <a:stretch/>
        </p:blipFill>
        <p:spPr>
          <a:xfrm>
            <a:off x="6940440" y="54000"/>
            <a:ext cx="2344680" cy="3160800"/>
          </a:xfrm>
          <a:prstGeom prst="rect">
            <a:avLst/>
          </a:prstGeom>
          <a:ln w="0">
            <a:noFill/>
          </a:ln>
        </p:spPr>
      </p:pic>
      <p:sp>
        <p:nvSpPr>
          <p:cNvPr id="51" name="TextBox 5"/>
          <p:cNvSpPr/>
          <p:nvPr/>
        </p:nvSpPr>
        <p:spPr>
          <a:xfrm>
            <a:off x="476280" y="4214880"/>
            <a:ext cx="1760400" cy="1652400"/>
          </a:xfrm>
          <a:prstGeom prst="rect">
            <a:avLst/>
          </a:prstGeom>
          <a:solidFill>
            <a:srgbClr val="ffffc0"/>
          </a:solidFill>
          <a:ln w="0">
            <a:noFill/>
          </a:ln>
        </p:spPr>
        <p:style>
          <a:lnRef idx="0"/>
          <a:fillRef idx="0"/>
          <a:effectRef idx="0"/>
          <a:fontRef idx="minor"/>
        </p:style>
        <p:txBody>
          <a:bodyPr wrap="none" lIns="0" rIns="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700" strike="noStrike" u="none">
                <a:solidFill>
                  <a:srgbClr val="0000ff"/>
                </a:solidFill>
                <a:uFillTx/>
                <a:latin typeface="Times New Roman"/>
                <a:ea typeface="Arial"/>
              </a:rPr>
              <a:t>А. </a:t>
            </a:r>
            <a:endParaRPr b="0" lang="ru-RU" sz="27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700" strike="noStrike" u="none">
                <a:solidFill>
                  <a:srgbClr val="0000ff"/>
                </a:solidFill>
                <a:uFillTx/>
                <a:latin typeface="Times New Roman"/>
                <a:ea typeface="Arial"/>
              </a:rPr>
              <a:t>20-30 </a:t>
            </a:r>
            <a:endParaRPr b="0" lang="ru-RU" sz="27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700" strike="noStrike" u="none">
                <a:solidFill>
                  <a:srgbClr val="0000ff"/>
                </a:solidFill>
                <a:uFillTx/>
                <a:latin typeface="Times New Roman"/>
                <a:ea typeface="Arial"/>
              </a:rPr>
              <a:t>Дц</a:t>
            </a:r>
            <a:endParaRPr b="0" lang="ru-RU" sz="2700" strike="noStrike" u="none">
              <a:solidFill>
                <a:srgbClr val="000000"/>
              </a:solidFill>
              <a:uFillTx/>
              <a:latin typeface="Calibri"/>
            </a:endParaRPr>
          </a:p>
        </p:txBody>
      </p:sp>
      <p:sp>
        <p:nvSpPr>
          <p:cNvPr id="52" name="TextBox 6"/>
          <p:cNvSpPr/>
          <p:nvPr/>
        </p:nvSpPr>
        <p:spPr>
          <a:xfrm>
            <a:off x="2808360" y="4259160"/>
            <a:ext cx="2371680" cy="1652760"/>
          </a:xfrm>
          <a:prstGeom prst="rect">
            <a:avLst/>
          </a:prstGeom>
          <a:solidFill>
            <a:srgbClr val="ffffc0"/>
          </a:solidFill>
          <a:ln w="0">
            <a:noFill/>
          </a:ln>
        </p:spPr>
        <p:style>
          <a:lnRef idx="0"/>
          <a:fillRef idx="0"/>
          <a:effectRef idx="0"/>
          <a:fontRef idx="minor"/>
        </p:style>
        <p:txBody>
          <a:bodyPr wrap="none" lIns="0" rIns="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700" strike="noStrike" u="none">
                <a:solidFill>
                  <a:srgbClr val="0000ff"/>
                </a:solidFill>
                <a:uFillTx/>
                <a:latin typeface="Times New Roman"/>
                <a:ea typeface="Arial"/>
              </a:rPr>
              <a:t>В.</a:t>
            </a:r>
            <a:endParaRPr b="0" lang="ru-RU" sz="27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700" strike="noStrike" u="none">
                <a:solidFill>
                  <a:srgbClr val="0000ff"/>
                </a:solidFill>
                <a:uFillTx/>
                <a:latin typeface="Times New Roman"/>
                <a:ea typeface="Arial"/>
              </a:rPr>
              <a:t>40-60 дц</a:t>
            </a:r>
            <a:endParaRPr b="0" lang="ru-RU" sz="27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700" strike="noStrike" u="none">
                <a:solidFill>
                  <a:srgbClr val="0000ff"/>
                </a:solidFill>
                <a:uFillTx/>
                <a:latin typeface="Times New Roman"/>
                <a:ea typeface="Arial"/>
              </a:rPr>
              <a:t> </a:t>
            </a:r>
            <a:endParaRPr b="0" lang="ru-RU" sz="2700" strike="noStrike" u="none">
              <a:solidFill>
                <a:srgbClr val="000000"/>
              </a:solidFill>
              <a:uFillTx/>
              <a:latin typeface="Calibri"/>
            </a:endParaRPr>
          </a:p>
        </p:txBody>
      </p:sp>
      <p:sp>
        <p:nvSpPr>
          <p:cNvPr id="53" name="TextBox 7"/>
          <p:cNvSpPr/>
          <p:nvPr/>
        </p:nvSpPr>
        <p:spPr>
          <a:xfrm>
            <a:off x="5977080" y="4348080"/>
            <a:ext cx="2214360" cy="1652760"/>
          </a:xfrm>
          <a:prstGeom prst="rect">
            <a:avLst/>
          </a:prstGeom>
          <a:solidFill>
            <a:srgbClr val="ffffc0"/>
          </a:solidFill>
          <a:ln w="0">
            <a:noFill/>
          </a:ln>
        </p:spPr>
        <p:style>
          <a:lnRef idx="0"/>
          <a:fillRef idx="0"/>
          <a:effectRef idx="0"/>
          <a:fontRef idx="minor"/>
        </p:style>
        <p:txBody>
          <a:bodyPr wrap="none" lIns="0" rIns="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700" strike="noStrike" u="none">
                <a:solidFill>
                  <a:srgbClr val="0000ff"/>
                </a:solidFill>
                <a:uFillTx/>
                <a:latin typeface="Times New Roman"/>
                <a:ea typeface="Arial"/>
              </a:rPr>
              <a:t>С.</a:t>
            </a:r>
            <a:endParaRPr b="0" lang="ru-RU" sz="27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700" strike="noStrike" u="none">
                <a:solidFill>
                  <a:srgbClr val="0000ff"/>
                </a:solidFill>
                <a:uFillTx/>
                <a:latin typeface="Times New Roman"/>
                <a:ea typeface="Arial"/>
              </a:rPr>
              <a:t>70-90</a:t>
            </a:r>
            <a:endParaRPr b="0" lang="ru-RU" sz="27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700" strike="noStrike" u="none">
                <a:solidFill>
                  <a:srgbClr val="0000ff"/>
                </a:solidFill>
                <a:uFillTx/>
                <a:latin typeface="Times New Roman"/>
                <a:ea typeface="Arial"/>
              </a:rPr>
              <a:t>дц</a:t>
            </a:r>
            <a:endParaRPr b="0" lang="ru-RU" sz="2700" strike="noStrike" u="none">
              <a:solidFill>
                <a:srgbClr val="000000"/>
              </a:solidFill>
              <a:uFillTx/>
              <a:latin typeface="Calibri"/>
            </a:endParaRPr>
          </a:p>
        </p:txBody>
      </p:sp>
      <p:sp>
        <p:nvSpPr>
          <p:cNvPr id="54" name="TextBox 8"/>
          <p:cNvSpPr/>
          <p:nvPr/>
        </p:nvSpPr>
        <p:spPr>
          <a:xfrm>
            <a:off x="8966160" y="4322880"/>
            <a:ext cx="2381400" cy="1650960"/>
          </a:xfrm>
          <a:prstGeom prst="rect">
            <a:avLst/>
          </a:prstGeom>
          <a:solidFill>
            <a:srgbClr val="ffffc0"/>
          </a:solidFill>
          <a:ln w="0">
            <a:noFill/>
          </a:ln>
        </p:spPr>
        <p:style>
          <a:lnRef idx="0"/>
          <a:fillRef idx="0"/>
          <a:effectRef idx="0"/>
          <a:fontRef idx="minor"/>
        </p:style>
        <p:txBody>
          <a:bodyPr wrap="none" lIns="0" rIns="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700" strike="noStrike" u="none">
                <a:solidFill>
                  <a:srgbClr val="0000ff"/>
                </a:solidFill>
                <a:uFillTx/>
                <a:latin typeface="Times New Roman"/>
                <a:ea typeface="Arial"/>
              </a:rPr>
              <a:t>Д.</a:t>
            </a:r>
            <a:endParaRPr b="0" lang="ru-RU" sz="27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700" strike="noStrike" u="none">
                <a:solidFill>
                  <a:srgbClr val="0000ff"/>
                </a:solidFill>
                <a:uFillTx/>
                <a:latin typeface="Times New Roman"/>
                <a:ea typeface="Arial"/>
              </a:rPr>
              <a:t>120-140 </a:t>
            </a:r>
            <a:endParaRPr b="0" lang="ru-RU" sz="27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700" strike="noStrike" u="none">
                <a:solidFill>
                  <a:srgbClr val="0000ff"/>
                </a:solidFill>
                <a:uFillTx/>
                <a:latin typeface="Times New Roman"/>
                <a:ea typeface="Arial"/>
              </a:rPr>
              <a:t>дц</a:t>
            </a:r>
            <a:endParaRPr b="0" lang="ru-RU" sz="2700" strike="noStrike" u="none">
              <a:solidFill>
                <a:srgbClr val="000000"/>
              </a:solidFill>
              <a:uFillTx/>
              <a:latin typeface="Calibri"/>
            </a:endParaRPr>
          </a:p>
        </p:txBody>
      </p:sp>
      <p:sp>
        <p:nvSpPr>
          <p:cNvPr id="55" name="TextBox 9"/>
          <p:cNvSpPr/>
          <p:nvPr/>
        </p:nvSpPr>
        <p:spPr>
          <a:xfrm>
            <a:off x="1192320" y="1857240"/>
            <a:ext cx="712800" cy="561960"/>
          </a:xfrm>
          <a:prstGeom prst="rect">
            <a:avLst/>
          </a:prstGeom>
          <a:solidFill>
            <a:srgbClr val="ffffc0"/>
          </a:solidFill>
          <a:ln w="0">
            <a:noFill/>
          </a:ln>
        </p:spPr>
        <p:style>
          <a:lnRef idx="0"/>
          <a:fillRef idx="0"/>
          <a:effectRef idx="0"/>
          <a:fontRef idx="minor"/>
        </p:style>
        <p:txBody>
          <a:bodyPr wrap="none" lIns="0" rIns="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700" strike="noStrike" u="none">
                <a:solidFill>
                  <a:srgbClr val="0000ff"/>
                </a:solidFill>
                <a:uFillTx/>
                <a:latin typeface="Times New Roman"/>
                <a:ea typeface="Arial"/>
              </a:rPr>
              <a:t>1.</a:t>
            </a:r>
            <a:endParaRPr b="0" lang="ru-RU" sz="2700" strike="noStrike" u="none">
              <a:solidFill>
                <a:srgbClr val="000000"/>
              </a:solidFill>
              <a:uFillTx/>
              <a:latin typeface="Calibri"/>
            </a:endParaRPr>
          </a:p>
        </p:txBody>
      </p:sp>
      <p:sp>
        <p:nvSpPr>
          <p:cNvPr id="56" name="TextBox 10"/>
          <p:cNvSpPr/>
          <p:nvPr/>
        </p:nvSpPr>
        <p:spPr>
          <a:xfrm>
            <a:off x="4811760" y="1866960"/>
            <a:ext cx="725400" cy="561960"/>
          </a:xfrm>
          <a:prstGeom prst="rect">
            <a:avLst/>
          </a:prstGeom>
          <a:solidFill>
            <a:srgbClr val="ffffc0"/>
          </a:solidFill>
          <a:ln w="0">
            <a:noFill/>
          </a:ln>
        </p:spPr>
        <p:style>
          <a:lnRef idx="0"/>
          <a:fillRef idx="0"/>
          <a:effectRef idx="0"/>
          <a:fontRef idx="minor"/>
        </p:style>
        <p:txBody>
          <a:bodyPr wrap="none" lIns="0" rIns="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700" strike="noStrike" u="none">
                <a:solidFill>
                  <a:srgbClr val="0000ff"/>
                </a:solidFill>
                <a:uFillTx/>
                <a:latin typeface="Times New Roman"/>
                <a:ea typeface="Arial"/>
              </a:rPr>
              <a:t>2.</a:t>
            </a:r>
            <a:endParaRPr b="0" lang="ru-RU" sz="2700" strike="noStrike" u="none">
              <a:solidFill>
                <a:srgbClr val="000000"/>
              </a:solidFill>
              <a:uFillTx/>
              <a:latin typeface="Calibri"/>
            </a:endParaRPr>
          </a:p>
        </p:txBody>
      </p:sp>
      <p:sp>
        <p:nvSpPr>
          <p:cNvPr id="57" name="TextBox 11"/>
          <p:cNvSpPr/>
          <p:nvPr/>
        </p:nvSpPr>
        <p:spPr>
          <a:xfrm>
            <a:off x="8369280" y="1785960"/>
            <a:ext cx="725400" cy="561960"/>
          </a:xfrm>
          <a:prstGeom prst="rect">
            <a:avLst/>
          </a:prstGeom>
          <a:solidFill>
            <a:srgbClr val="ffffc0"/>
          </a:solidFill>
          <a:ln w="0">
            <a:noFill/>
          </a:ln>
        </p:spPr>
        <p:style>
          <a:lnRef idx="0"/>
          <a:fillRef idx="0"/>
          <a:effectRef idx="0"/>
          <a:fontRef idx="minor"/>
        </p:style>
        <p:txBody>
          <a:bodyPr wrap="none" lIns="0" rIns="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700" strike="noStrike" u="none">
                <a:solidFill>
                  <a:srgbClr val="0000ff"/>
                </a:solidFill>
                <a:uFillTx/>
                <a:latin typeface="Times New Roman"/>
                <a:ea typeface="Arial"/>
              </a:rPr>
              <a:t>3.</a:t>
            </a:r>
            <a:endParaRPr b="0" lang="ru-RU" sz="2700" strike="noStrike" u="none">
              <a:solidFill>
                <a:srgbClr val="000000"/>
              </a:solidFill>
              <a:uFillTx/>
              <a:latin typeface="Calibri"/>
            </a:endParaRPr>
          </a:p>
        </p:txBody>
      </p:sp>
      <p:sp>
        <p:nvSpPr>
          <p:cNvPr id="58" name="TextBox 12"/>
          <p:cNvSpPr/>
          <p:nvPr/>
        </p:nvSpPr>
        <p:spPr>
          <a:xfrm>
            <a:off x="10618920" y="1544760"/>
            <a:ext cx="728640" cy="561960"/>
          </a:xfrm>
          <a:prstGeom prst="rect">
            <a:avLst/>
          </a:prstGeom>
          <a:solidFill>
            <a:srgbClr val="ffffc0"/>
          </a:solidFill>
          <a:ln w="0">
            <a:noFill/>
          </a:ln>
        </p:spPr>
        <p:style>
          <a:lnRef idx="0"/>
          <a:fillRef idx="0"/>
          <a:effectRef idx="0"/>
          <a:fontRef idx="minor"/>
        </p:style>
        <p:txBody>
          <a:bodyPr wrap="none" lIns="0" rIns="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700" strike="noStrike" u="none">
                <a:solidFill>
                  <a:srgbClr val="0000ff"/>
                </a:solidFill>
                <a:uFillTx/>
                <a:latin typeface="Times New Roman"/>
                <a:ea typeface="Arial"/>
              </a:rPr>
              <a:t>4.</a:t>
            </a:r>
            <a:endParaRPr b="0" lang="ru-RU" sz="2700" strike="noStrike" u="none">
              <a:solidFill>
                <a:srgbClr val="000000"/>
              </a:solidFill>
              <a:uFillTx/>
              <a:latin typeface="Calibri"/>
            </a:endParaRPr>
          </a:p>
        </p:txBody>
      </p:sp>
      <p:grpSp>
        <p:nvGrpSpPr>
          <p:cNvPr id="59" name="Группа 17"/>
          <p:cNvGrpSpPr/>
          <p:nvPr/>
        </p:nvGrpSpPr>
        <p:grpSpPr>
          <a:xfrm>
            <a:off x="1238400" y="2081160"/>
            <a:ext cx="9942480" cy="2241720"/>
            <a:chOff x="1238400" y="2081160"/>
            <a:chExt cx="9942480" cy="2241720"/>
          </a:xfrm>
        </p:grpSpPr>
        <p:sp>
          <p:nvSpPr>
            <p:cNvPr id="60" name="Полилиния 13"/>
            <p:cNvSpPr/>
            <p:nvPr/>
          </p:nvSpPr>
          <p:spPr>
            <a:xfrm>
              <a:off x="1928880" y="2411280"/>
              <a:ext cx="8394840" cy="1867320"/>
            </a:xfrm>
            <a:custGeom>
              <a:avLst/>
              <a:gdLst>
                <a:gd name="textAreaLeft" fmla="*/ 0 w 8394840"/>
                <a:gd name="textAreaRight" fmla="*/ 8395200 w 8394840"/>
                <a:gd name="textAreaTop" fmla="*/ 0 h 1867320"/>
                <a:gd name="textAreaBottom" fmla="*/ 1867680 h 1867320"/>
              </a:gdLst>
              <a:ahLst/>
              <a:rect l="textAreaLeft" t="textAreaTop" r="textAreaRight" b="textAreaBottom"/>
              <a:pathLst>
                <a:path w="8953501" h="2654301">
                  <a:moveTo>
                    <a:pt x="0" y="0"/>
                  </a:moveTo>
                  <a:lnTo>
                    <a:pt x="0" y="0"/>
                  </a:lnTo>
                  <a:lnTo>
                    <a:pt x="8953500" y="2628900"/>
                  </a:lnTo>
                  <a:lnTo>
                    <a:pt x="8801100" y="2501900"/>
                  </a:lnTo>
                  <a:lnTo>
                    <a:pt x="8763000" y="2654300"/>
                  </a:lnTo>
                  <a:lnTo>
                    <a:pt x="8953500" y="2628900"/>
                  </a:lnTo>
                </a:path>
              </a:pathLst>
            </a:custGeom>
            <a:noFill/>
            <a:ln w="6480">
              <a:solidFill>
                <a:srgbClr val="5b9bd5"/>
              </a:solidFill>
              <a:miter/>
            </a:ln>
          </p:spPr>
          <p:style>
            <a:lnRef idx="0"/>
            <a:fillRef idx="0"/>
            <a:effectRef idx="0"/>
            <a:fontRef idx="minor"/>
          </p:style>
          <p:txBody>
            <a:bodyPr lIns="90000" rIns="90000" tIns="46800" bIns="46800" anchor="ctr">
              <a:noAutofit/>
            </a:bodyPr>
            <a:p>
              <a:endParaRPr b="0" lang="ru-RU" sz="1800" strike="noStrike" u="none">
                <a:solidFill>
                  <a:srgbClr val="000000"/>
                </a:solidFill>
                <a:uFillTx/>
                <a:latin typeface="Calibri"/>
              </a:endParaRPr>
            </a:p>
          </p:txBody>
        </p:sp>
        <p:sp>
          <p:nvSpPr>
            <p:cNvPr id="61" name="Полилиния 14"/>
            <p:cNvSpPr/>
            <p:nvPr/>
          </p:nvSpPr>
          <p:spPr>
            <a:xfrm>
              <a:off x="5548320" y="2438280"/>
              <a:ext cx="1309680" cy="1884600"/>
            </a:xfrm>
            <a:custGeom>
              <a:avLst/>
              <a:gdLst>
                <a:gd name="textAreaLeft" fmla="*/ 0 w 1309680"/>
                <a:gd name="textAreaRight" fmla="*/ 1310040 w 1309680"/>
                <a:gd name="textAreaTop" fmla="*/ 0 h 1884600"/>
                <a:gd name="textAreaBottom" fmla="*/ 1884960 h 1884600"/>
              </a:gdLst>
              <a:ahLst/>
              <a:rect l="textAreaLeft" t="textAreaTop" r="textAreaRight" b="textAreaBottom"/>
              <a:pathLst>
                <a:path w="1397001" h="2679701">
                  <a:moveTo>
                    <a:pt x="0" y="0"/>
                  </a:moveTo>
                  <a:lnTo>
                    <a:pt x="0" y="0"/>
                  </a:lnTo>
                  <a:lnTo>
                    <a:pt x="1397000" y="2679700"/>
                  </a:lnTo>
                  <a:lnTo>
                    <a:pt x="1384300" y="2489200"/>
                  </a:lnTo>
                  <a:lnTo>
                    <a:pt x="1244600" y="2552700"/>
                  </a:lnTo>
                  <a:lnTo>
                    <a:pt x="1397000" y="2679700"/>
                  </a:lnTo>
                </a:path>
              </a:pathLst>
            </a:custGeom>
            <a:noFill/>
            <a:ln w="6480">
              <a:solidFill>
                <a:srgbClr val="5b9bd5"/>
              </a:solidFill>
              <a:miter/>
            </a:ln>
          </p:spPr>
          <p:style>
            <a:lnRef idx="0"/>
            <a:fillRef idx="0"/>
            <a:effectRef idx="0"/>
            <a:fontRef idx="minor"/>
          </p:style>
          <p:txBody>
            <a:bodyPr lIns="90000" rIns="90000" tIns="46800" bIns="46800" anchor="ctr">
              <a:noAutofit/>
            </a:bodyPr>
            <a:p>
              <a:endParaRPr b="0" lang="ru-RU" sz="1800" strike="noStrike" u="none">
                <a:solidFill>
                  <a:srgbClr val="000000"/>
                </a:solidFill>
                <a:uFillTx/>
                <a:latin typeface="Calibri"/>
              </a:endParaRPr>
            </a:p>
          </p:txBody>
        </p:sp>
        <p:sp>
          <p:nvSpPr>
            <p:cNvPr id="62" name="Полилиния 15"/>
            <p:cNvSpPr/>
            <p:nvPr/>
          </p:nvSpPr>
          <p:spPr>
            <a:xfrm>
              <a:off x="4322880" y="2366640"/>
              <a:ext cx="4749840" cy="1857600"/>
            </a:xfrm>
            <a:custGeom>
              <a:avLst/>
              <a:gdLst>
                <a:gd name="textAreaLeft" fmla="*/ 0 w 4749840"/>
                <a:gd name="textAreaRight" fmla="*/ 4750200 w 4749840"/>
                <a:gd name="textAreaTop" fmla="*/ 0 h 1857600"/>
                <a:gd name="textAreaBottom" fmla="*/ 1857960 h 1857600"/>
              </a:gdLst>
              <a:ahLst/>
              <a:rect l="textAreaLeft" t="textAreaTop" r="textAreaRight" b="textAreaBottom"/>
              <a:pathLst>
                <a:path w="5067301" h="2641601">
                  <a:moveTo>
                    <a:pt x="5067300" y="0"/>
                  </a:moveTo>
                  <a:lnTo>
                    <a:pt x="5067300" y="0"/>
                  </a:lnTo>
                  <a:lnTo>
                    <a:pt x="0" y="2641600"/>
                  </a:lnTo>
                  <a:lnTo>
                    <a:pt x="190500" y="2628900"/>
                  </a:lnTo>
                  <a:lnTo>
                    <a:pt x="127000" y="2489200"/>
                  </a:lnTo>
                  <a:lnTo>
                    <a:pt x="0" y="2641600"/>
                  </a:lnTo>
                </a:path>
              </a:pathLst>
            </a:custGeom>
            <a:noFill/>
            <a:ln w="6480">
              <a:solidFill>
                <a:srgbClr val="5b9bd5"/>
              </a:solidFill>
              <a:miter/>
            </a:ln>
          </p:spPr>
          <p:style>
            <a:lnRef idx="0"/>
            <a:fillRef idx="0"/>
            <a:effectRef idx="0"/>
            <a:fontRef idx="minor"/>
          </p:style>
          <p:txBody>
            <a:bodyPr lIns="90000" rIns="90000" tIns="46800" bIns="46800" anchor="ctr">
              <a:noAutofit/>
            </a:bodyPr>
            <a:p>
              <a:endParaRPr b="0" lang="ru-RU" sz="1800" strike="noStrike" u="none">
                <a:solidFill>
                  <a:srgbClr val="000000"/>
                </a:solidFill>
                <a:uFillTx/>
                <a:latin typeface="Calibri"/>
              </a:endParaRPr>
            </a:p>
          </p:txBody>
        </p:sp>
        <p:sp>
          <p:nvSpPr>
            <p:cNvPr id="63" name="Полилиния 16"/>
            <p:cNvSpPr/>
            <p:nvPr/>
          </p:nvSpPr>
          <p:spPr>
            <a:xfrm>
              <a:off x="1238400" y="2081160"/>
              <a:ext cx="9942480" cy="2134080"/>
            </a:xfrm>
            <a:custGeom>
              <a:avLst/>
              <a:gdLst>
                <a:gd name="textAreaLeft" fmla="*/ 0 w 9942480"/>
                <a:gd name="textAreaRight" fmla="*/ 9942840 w 9942480"/>
                <a:gd name="textAreaTop" fmla="*/ 0 h 2134080"/>
                <a:gd name="textAreaBottom" fmla="*/ 2134440 h 2134080"/>
              </a:gdLst>
              <a:ahLst/>
              <a:rect l="textAreaLeft" t="textAreaTop" r="textAreaRight" b="textAreaBottom"/>
              <a:pathLst>
                <a:path w="10604501" h="3035301">
                  <a:moveTo>
                    <a:pt x="10604500" y="0"/>
                  </a:moveTo>
                  <a:lnTo>
                    <a:pt x="10604500" y="0"/>
                  </a:lnTo>
                  <a:lnTo>
                    <a:pt x="0" y="3009900"/>
                  </a:lnTo>
                  <a:lnTo>
                    <a:pt x="190500" y="3035300"/>
                  </a:lnTo>
                  <a:lnTo>
                    <a:pt x="152400" y="2882900"/>
                  </a:lnTo>
                  <a:lnTo>
                    <a:pt x="0" y="3009900"/>
                  </a:lnTo>
                </a:path>
              </a:pathLst>
            </a:custGeom>
            <a:noFill/>
            <a:ln w="6480">
              <a:solidFill>
                <a:srgbClr val="5b9bd5"/>
              </a:solidFill>
              <a:miter/>
            </a:ln>
          </p:spPr>
          <p:style>
            <a:lnRef idx="0"/>
            <a:fillRef idx="0"/>
            <a:effectRef idx="0"/>
            <a:fontRef idx="minor"/>
          </p:style>
          <p:txBody>
            <a:bodyPr lIns="90000" rIns="90000" tIns="46800" bIns="46800" anchor="ctr">
              <a:noAutofit/>
            </a:bodyPr>
            <a:p>
              <a:endParaRPr b="0" lang="ru-RU" sz="1800" strike="noStrike" u="none">
                <a:solidFill>
                  <a:srgbClr val="000000"/>
                </a:solidFill>
                <a:uFillTx/>
                <a:latin typeface="Calibri"/>
              </a:endParaRPr>
            </a:p>
          </p:txBody>
        </p:sp>
      </p:gr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Номер слайда 6"/>
          <p:cNvSpPr/>
          <p:nvPr/>
        </p:nvSpPr>
        <p:spPr>
          <a:xfrm>
            <a:off x="8610480" y="6356520"/>
            <a:ext cx="2743200" cy="365040"/>
          </a:xfrm>
          <a:prstGeom prst="rect">
            <a:avLst/>
          </a:prstGeom>
          <a:noFill/>
          <a:ln w="0">
            <a:noFill/>
          </a:ln>
        </p:spPr>
        <p:style>
          <a:lnRef idx="0"/>
          <a:fillRef idx="0"/>
          <a:effectRef idx="0"/>
          <a:fontRef idx="minor"/>
        </p:style>
        <p:txBody>
          <a:bodyPr lIns="90000" rIns="90000" tIns="46800" bIns="46800" anchor="ctr">
            <a:norm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C84272D-035E-4F8F-A6E6-DCC18E9C7239}" type="slidenum">
              <a:rPr b="0" lang="ru-RU" sz="1200" strike="noStrike" u="none">
                <a:solidFill>
                  <a:srgbClr val="898989"/>
                </a:solidFill>
                <a:uFillTx/>
                <a:latin typeface="Calibri"/>
                <a:ea typeface="Arial"/>
              </a:rPr>
              <a:t>&lt;number&gt;</a:t>
            </a:fld>
            <a:endParaRPr b="0" lang="ru-RU" sz="1200" strike="noStrike" u="none">
              <a:solidFill>
                <a:srgbClr val="000000"/>
              </a:solidFill>
              <a:uFillTx/>
              <a:latin typeface="Calibri"/>
            </a:endParaRPr>
          </a:p>
        </p:txBody>
      </p:sp>
      <p:sp>
        <p:nvSpPr>
          <p:cNvPr id="65" name="Прямоугольник 6"/>
          <p:cNvSpPr/>
          <p:nvPr/>
        </p:nvSpPr>
        <p:spPr>
          <a:xfrm>
            <a:off x="0" y="0"/>
            <a:ext cx="12192120" cy="92088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400" strike="noStrike" u="none">
                <a:solidFill>
                  <a:srgbClr val="ffffff"/>
                </a:solidFill>
                <a:uFillTx/>
                <a:latin typeface="Times New Roman"/>
                <a:ea typeface="Times New Roman"/>
              </a:rPr>
              <a:t>Есту рецепторлары  туралы қосымша ақпарат</a:t>
            </a:r>
            <a:endParaRPr b="0" lang="ru-RU" sz="3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4472c4"/>
                </a:solidFill>
                <a:uFillTx/>
                <a:latin typeface="Times New Roman"/>
                <a:ea typeface="Times New Roman"/>
              </a:rPr>
              <a:t>         </a:t>
            </a:r>
            <a:endParaRPr b="0" lang="ru-RU" sz="2400" strike="noStrike" u="none">
              <a:solidFill>
                <a:srgbClr val="000000"/>
              </a:solidFill>
              <a:uFillTx/>
              <a:latin typeface="Calibri"/>
            </a:endParaRPr>
          </a:p>
        </p:txBody>
      </p:sp>
      <p:sp>
        <p:nvSpPr>
          <p:cNvPr id="66" name="TextBox 5"/>
          <p:cNvSpPr/>
          <p:nvPr/>
        </p:nvSpPr>
        <p:spPr>
          <a:xfrm>
            <a:off x="252360" y="1103400"/>
            <a:ext cx="5423040" cy="54597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Times New Roman"/>
                <a:ea typeface="Times New Roman"/>
              </a:rPr>
              <a:t>Иттердің есту қабілеті 5 еседей жоғары. Ғалымдардың айтуы бойынша иттер жаздыгүні ыстық лептің салқынға ауысуын да естиді екен. Егер де кірпікшелі жасушаларды Эйфель мұнарасы деп алатын болсақ, оның жоғары басының 12 см ауытқуы жүйке импульсі тудырар еді.</a:t>
            </a:r>
            <a:endParaRPr b="0" lang="ru-RU" sz="3200" strike="noStrike" u="none">
              <a:solidFill>
                <a:srgbClr val="000000"/>
              </a:solidFill>
              <a:uFillTx/>
              <a:latin typeface="Calibri"/>
            </a:endParaRPr>
          </a:p>
        </p:txBody>
      </p:sp>
      <p:pic>
        <p:nvPicPr>
          <p:cNvPr id="67" name="Picture 6" descr="https://dogbuldog.ru/wp-content/uploads/2018/03/a5_967658958576.jpg"/>
          <p:cNvPicPr/>
          <p:nvPr/>
        </p:nvPicPr>
        <p:blipFill>
          <a:blip r:embed="rId1"/>
          <a:stretch/>
        </p:blipFill>
        <p:spPr>
          <a:xfrm>
            <a:off x="5735520" y="1309680"/>
            <a:ext cx="6099120" cy="5106960"/>
          </a:xfrm>
          <a:prstGeom prst="rect">
            <a:avLst/>
          </a:prstGeom>
          <a:ln w="0">
            <a:noFill/>
          </a:ln>
        </p:spPr>
      </p:pic>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Прямоугольник 3"/>
          <p:cNvSpPr/>
          <p:nvPr/>
        </p:nvSpPr>
        <p:spPr>
          <a:xfrm>
            <a:off x="0" y="0"/>
            <a:ext cx="12125160" cy="71424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imes New Roman"/>
                <a:ea typeface="Times New Roman"/>
              </a:rPr>
              <a:t>1-тапсырма. Көру және есту рецепторларының  ерекшелігін  ажыратыңыз</a:t>
            </a:r>
            <a:endParaRPr b="0" lang="ru-RU" sz="2400" strike="noStrike" u="none">
              <a:solidFill>
                <a:srgbClr val="000000"/>
              </a:solidFill>
              <a:uFillTx/>
              <a:latin typeface="Calibri"/>
            </a:endParaRPr>
          </a:p>
        </p:txBody>
      </p:sp>
      <p:graphicFrame>
        <p:nvGraphicFramePr>
          <p:cNvPr id="69" name=""/>
          <p:cNvGraphicFramePr/>
          <p:nvPr/>
        </p:nvGraphicFramePr>
        <p:xfrm>
          <a:off x="766800" y="4302000"/>
          <a:ext cx="10275840" cy="1184400"/>
        </p:xfrm>
        <a:graphic>
          <a:graphicData uri="http://schemas.openxmlformats.org/drawingml/2006/table">
            <a:tbl>
              <a:tblPr/>
              <a:tblGrid>
                <a:gridCol w="5140440"/>
                <a:gridCol w="5135400"/>
              </a:tblGrid>
              <a:tr h="623880">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imes New Roman"/>
                          <a:ea typeface="Times New Roman"/>
                        </a:rPr>
                        <a:t>Көру рецепторлары</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imes New Roman"/>
                          <a:ea typeface="Times New Roman"/>
                        </a:rPr>
                        <a:t>Есту  рецепторлары</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r>
              <a:tr h="56052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r>
            </a:tbl>
          </a:graphicData>
        </a:graphic>
      </p:graphicFrame>
      <p:sp>
        <p:nvSpPr>
          <p:cNvPr id="70" name="Прямоугольник 2"/>
          <p:cNvSpPr/>
          <p:nvPr/>
        </p:nvSpPr>
        <p:spPr>
          <a:xfrm>
            <a:off x="331920" y="1009800"/>
            <a:ext cx="11430000" cy="27752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200" strike="noStrike" u="none">
                <a:solidFill>
                  <a:srgbClr val="4472c4"/>
                </a:solidFill>
                <a:uFillTx/>
                <a:latin typeface="Times New Roman"/>
                <a:ea typeface="Times New Roman"/>
              </a:rPr>
              <a:t>Кілт сөздер: </a:t>
            </a:r>
            <a:endParaRPr b="0" lang="ru-RU" sz="2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200" strike="noStrike" u="none">
                <a:solidFill>
                  <a:srgbClr val="4472c4"/>
                </a:solidFill>
                <a:uFillTx/>
                <a:latin typeface="Times New Roman"/>
                <a:ea typeface="Times New Roman"/>
              </a:rPr>
              <a:t>1. Бұл рецепторлар торлы қабатта орналасқан. 2. Ұлуденеде орналасқан кірпікшелі жасушалар. 3. Адамда мұндай рецепторлар өте сезімталдығымен ерекшеленеді. </a:t>
            </a:r>
            <a:endParaRPr b="0" lang="ru-RU" sz="2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200" strike="noStrike" u="none">
                <a:solidFill>
                  <a:srgbClr val="4472c4"/>
                </a:solidFill>
                <a:uFillTx/>
                <a:latin typeface="Times New Roman"/>
                <a:ea typeface="Times New Roman"/>
              </a:rPr>
              <a:t>4. Рецептор пигменттерінің де түсі болады. 5. Мұндай рецепторлар үлкен ми сыңарларының шүйде бөлігінде шоғырланып орналасқан. 6. Бұл рецепторлардағы жүйке импульсі  ұлуденедегі сұйықтықтағы  тербелістен пайда болады. 7.Таяқшалар мен құтышаларда  затқа түскен сәуленің  сынуынан жүйке импульсі пайда болады. 8. Мұндай рецепторлар үлкен ми сыңарларының самай бөлігінде шоғырланып орналасқан. </a:t>
            </a:r>
            <a:endParaRPr b="0" lang="ru-RU" sz="2200" strike="noStrike" u="none">
              <a:solidFill>
                <a:srgbClr val="000000"/>
              </a:solidFill>
              <a:uFillTx/>
              <a:latin typeface="Calibri"/>
            </a:endParaRPr>
          </a:p>
        </p:txBody>
      </p:sp>
      <p:sp>
        <p:nvSpPr>
          <p:cNvPr id="71" name="Прямоугольник 1"/>
          <p:cNvSpPr/>
          <p:nvPr/>
        </p:nvSpPr>
        <p:spPr>
          <a:xfrm>
            <a:off x="1009800" y="5638680"/>
            <a:ext cx="10648800" cy="8254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4472c4"/>
                </a:solidFill>
                <a:uFillTx/>
                <a:latin typeface="Times New Roman"/>
                <a:ea typeface="Times New Roman"/>
              </a:rPr>
              <a:t>Дескриптор: </a:t>
            </a:r>
            <a:endParaRPr b="0" lang="ru-RU" sz="2400" strike="noStrike" u="none">
              <a:solidFill>
                <a:srgbClr val="000000"/>
              </a:solidFill>
              <a:uFillTx/>
              <a:latin typeface="Calibri"/>
            </a:endParaRPr>
          </a:p>
          <a:p>
            <a:pPr>
              <a:lnSpc>
                <a:spcPct val="100000"/>
              </a:lnSpc>
              <a:buClr>
                <a:srgbClr val="0070c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70c0"/>
                </a:solidFill>
                <a:uFillTx/>
                <a:latin typeface="Times New Roman"/>
                <a:ea typeface="Times New Roman"/>
              </a:rPr>
              <a:t>Көру және есту рецепторларының   </a:t>
            </a:r>
            <a:r>
              <a:rPr b="0" lang="ru-RU" sz="2400" strike="noStrike" u="none">
                <a:solidFill>
                  <a:srgbClr val="4472c4"/>
                </a:solidFill>
                <a:uFillTx/>
                <a:latin typeface="Times New Roman"/>
                <a:ea typeface="Times New Roman"/>
              </a:rPr>
              <a:t>ерекшеліктерін ажыратып жазады.</a:t>
            </a:r>
            <a:endParaRPr b="0" lang="ru-RU" sz="24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Прямоугольник 3"/>
          <p:cNvSpPr/>
          <p:nvPr/>
        </p:nvSpPr>
        <p:spPr>
          <a:xfrm>
            <a:off x="0" y="0"/>
            <a:ext cx="12125160" cy="71424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ffffff"/>
                </a:solidFill>
                <a:uFillTx/>
                <a:latin typeface="Times New Roman"/>
                <a:ea typeface="Times New Roman"/>
              </a:rPr>
              <a:t>1-тапсырма. Дұрыс жауап</a:t>
            </a:r>
            <a:endParaRPr b="0" lang="ru-RU" sz="2400" strike="noStrike" u="none">
              <a:solidFill>
                <a:srgbClr val="000000"/>
              </a:solidFill>
              <a:uFillTx/>
              <a:latin typeface="Calibri"/>
            </a:endParaRPr>
          </a:p>
        </p:txBody>
      </p:sp>
      <p:graphicFrame>
        <p:nvGraphicFramePr>
          <p:cNvPr id="73" name=""/>
          <p:cNvGraphicFramePr/>
          <p:nvPr/>
        </p:nvGraphicFramePr>
        <p:xfrm>
          <a:off x="766800" y="4302000"/>
          <a:ext cx="10275840" cy="1184400"/>
        </p:xfrm>
        <a:graphic>
          <a:graphicData uri="http://schemas.openxmlformats.org/drawingml/2006/table">
            <a:tbl>
              <a:tblPr/>
              <a:tblGrid>
                <a:gridCol w="5140440"/>
                <a:gridCol w="5135400"/>
              </a:tblGrid>
              <a:tr h="623880">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imes New Roman"/>
                          <a:ea typeface="Times New Roman"/>
                        </a:rPr>
                        <a:t>Көру рецепторлары</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imes New Roman"/>
                          <a:ea typeface="Times New Roman"/>
                        </a:rPr>
                        <a:t>Есту  рецепторлары</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r>
              <a:tr h="56052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1,  4,  5, 7</a:t>
                      </a:r>
                      <a:endParaRPr b="0" lang="ru-RU" sz="20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2,  3,  6,  8</a:t>
                      </a:r>
                      <a:endParaRPr b="0" lang="ru-RU" sz="20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r>
            </a:tbl>
          </a:graphicData>
        </a:graphic>
      </p:graphicFrame>
      <p:sp>
        <p:nvSpPr>
          <p:cNvPr id="74" name="Прямоугольник 2"/>
          <p:cNvSpPr/>
          <p:nvPr/>
        </p:nvSpPr>
        <p:spPr>
          <a:xfrm>
            <a:off x="331920" y="1009800"/>
            <a:ext cx="11430000" cy="27752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200" strike="noStrike" u="none">
                <a:solidFill>
                  <a:srgbClr val="4472c4"/>
                </a:solidFill>
                <a:uFillTx/>
                <a:latin typeface="Times New Roman"/>
                <a:ea typeface="Times New Roman"/>
              </a:rPr>
              <a:t>Кілт сөздер: </a:t>
            </a:r>
            <a:endParaRPr b="0" lang="ru-RU" sz="2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200" strike="noStrike" u="none">
                <a:solidFill>
                  <a:srgbClr val="4472c4"/>
                </a:solidFill>
                <a:uFillTx/>
                <a:latin typeface="Times New Roman"/>
                <a:ea typeface="Times New Roman"/>
              </a:rPr>
              <a:t>1. Бұл рецепторлар торлы қабатта орналасқан. 2. Ұлуденеде орналасқан кірпікшелі жасушалар. 3. Адамда мұндай рецепторлар өте сезімталдығымен ерекшеленеді. </a:t>
            </a:r>
            <a:endParaRPr b="0" lang="ru-RU" sz="2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200" strike="noStrike" u="none">
                <a:solidFill>
                  <a:srgbClr val="4472c4"/>
                </a:solidFill>
                <a:uFillTx/>
                <a:latin typeface="Times New Roman"/>
                <a:ea typeface="Times New Roman"/>
              </a:rPr>
              <a:t>4. Рецептор пигменттерінің де түсі болады. 5. Мұндай рецепторлар үлкен ми сыңарларының шүйде бөлігінде шоғырланып орналасқан. 6. Бұл рецепторлардағы жүйке импульсі  ұлуденедегі сұйықтықтағы  тербелістен пайда болады. 7.Таяқшалар мен құтышаларда  затқа түскен сәуленің  сынуынан жүйке импульсі пайда болады. 8. Мұндай рецепторлар үлкен ми сыңарларының самай бөлігінде шоғырланып орналасқан. </a:t>
            </a:r>
            <a:endParaRPr b="0" lang="ru-RU" sz="2200" strike="noStrike" u="none">
              <a:solidFill>
                <a:srgbClr val="000000"/>
              </a:solidFill>
              <a:uFillTx/>
              <a:latin typeface="Calibri"/>
            </a:endParaRPr>
          </a:p>
        </p:txBody>
      </p:sp>
      <p:sp>
        <p:nvSpPr>
          <p:cNvPr id="75" name="Прямоугольник 1"/>
          <p:cNvSpPr/>
          <p:nvPr/>
        </p:nvSpPr>
        <p:spPr>
          <a:xfrm>
            <a:off x="1009800" y="5638680"/>
            <a:ext cx="10648800" cy="8254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4472c4"/>
                </a:solidFill>
                <a:uFillTx/>
                <a:latin typeface="Times New Roman"/>
                <a:ea typeface="Times New Roman"/>
              </a:rPr>
              <a:t>Дескриптор: </a:t>
            </a:r>
            <a:endParaRPr b="0" lang="ru-RU" sz="2400" strike="noStrike" u="none">
              <a:solidFill>
                <a:srgbClr val="000000"/>
              </a:solidFill>
              <a:uFillTx/>
              <a:latin typeface="Calibri"/>
            </a:endParaRPr>
          </a:p>
          <a:p>
            <a:pPr>
              <a:lnSpc>
                <a:spcPct val="100000"/>
              </a:lnSpc>
              <a:buClr>
                <a:srgbClr val="0070c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70c0"/>
                </a:solidFill>
                <a:uFillTx/>
                <a:latin typeface="Times New Roman"/>
                <a:ea typeface="Times New Roman"/>
              </a:rPr>
              <a:t>Көру және есту рецепторларының   </a:t>
            </a:r>
            <a:r>
              <a:rPr b="0" lang="ru-RU" sz="2400" strike="noStrike" u="none">
                <a:solidFill>
                  <a:srgbClr val="4472c4"/>
                </a:solidFill>
                <a:uFillTx/>
                <a:latin typeface="Times New Roman"/>
                <a:ea typeface="Times New Roman"/>
              </a:rPr>
              <a:t>ерекшеліктерін ажыратып жазады.</a:t>
            </a:r>
            <a:endParaRPr b="0" lang="ru-RU" sz="24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Прямоугольник 3"/>
          <p:cNvSpPr/>
          <p:nvPr/>
        </p:nvSpPr>
        <p:spPr>
          <a:xfrm>
            <a:off x="0" y="0"/>
            <a:ext cx="12192120" cy="110952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Times New Roman"/>
                <a:ea typeface="Times New Roman"/>
              </a:rPr>
              <a:t>  </a:t>
            </a:r>
            <a:endParaRPr b="0" lang="ru-RU" sz="28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Times New Roman"/>
                <a:ea typeface="Times New Roman"/>
              </a:rPr>
              <a:t>2-тапсырма. </a:t>
            </a:r>
            <a:endParaRPr b="0" lang="ru-RU" sz="28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Times New Roman"/>
                <a:ea typeface="Times New Roman"/>
              </a:rPr>
              <a:t>Көру және есту рецепторларының құрылымы мен қызметтерін жазу.</a:t>
            </a:r>
            <a:endParaRPr b="0" lang="ru-RU" sz="28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800"/>
            </a:br>
            <a:endParaRPr b="0" lang="ru-RU" sz="2800" strike="noStrike" u="none">
              <a:solidFill>
                <a:srgbClr val="000000"/>
              </a:solidFill>
              <a:uFillTx/>
              <a:latin typeface="Calibri"/>
            </a:endParaRPr>
          </a:p>
        </p:txBody>
      </p:sp>
      <p:pic>
        <p:nvPicPr>
          <p:cNvPr id="77" name="Рисунок 1" descr=""/>
          <p:cNvPicPr/>
          <p:nvPr/>
        </p:nvPicPr>
        <p:blipFill>
          <a:blip r:embed="rId1"/>
          <a:stretch/>
        </p:blipFill>
        <p:spPr>
          <a:xfrm>
            <a:off x="10874520" y="380880"/>
            <a:ext cx="974520" cy="938160"/>
          </a:xfrm>
          <a:prstGeom prst="rect">
            <a:avLst/>
          </a:prstGeom>
          <a:ln w="0">
            <a:noFill/>
          </a:ln>
        </p:spPr>
      </p:pic>
      <p:pic>
        <p:nvPicPr>
          <p:cNvPr id="78" name="Рисунок 1" descr=""/>
          <p:cNvPicPr/>
          <p:nvPr/>
        </p:nvPicPr>
        <p:blipFill>
          <a:blip r:embed="rId2"/>
          <a:stretch/>
        </p:blipFill>
        <p:spPr>
          <a:xfrm>
            <a:off x="290520" y="6453360"/>
            <a:ext cx="11558520" cy="712440"/>
          </a:xfrm>
          <a:prstGeom prst="rect">
            <a:avLst/>
          </a:prstGeom>
          <a:ln w="0">
            <a:noFill/>
          </a:ln>
        </p:spPr>
      </p:pic>
      <p:sp>
        <p:nvSpPr>
          <p:cNvPr id="79" name="TextBox 6"/>
          <p:cNvSpPr/>
          <p:nvPr/>
        </p:nvSpPr>
        <p:spPr>
          <a:xfrm>
            <a:off x="282600" y="5430960"/>
            <a:ext cx="11372760" cy="8254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4472c4"/>
                </a:solidFill>
                <a:uFillTx/>
                <a:latin typeface="Times New Roman"/>
                <a:ea typeface="Times New Roman"/>
              </a:rPr>
              <a:t>Дескриптор:</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Көру және есту рецепторларының құрылымы мен қызметтерін жазады</a:t>
            </a:r>
            <a:endParaRPr b="0" lang="ru-RU" sz="2400" strike="noStrike" u="none">
              <a:solidFill>
                <a:srgbClr val="000000"/>
              </a:solidFill>
              <a:uFillTx/>
              <a:latin typeface="Calibri"/>
            </a:endParaRPr>
          </a:p>
        </p:txBody>
      </p:sp>
      <p:graphicFrame>
        <p:nvGraphicFramePr>
          <p:cNvPr id="80" name=""/>
          <p:cNvGraphicFramePr/>
          <p:nvPr/>
        </p:nvGraphicFramePr>
        <p:xfrm>
          <a:off x="608040" y="1801800"/>
          <a:ext cx="11138040" cy="3495600"/>
        </p:xfrm>
        <a:graphic>
          <a:graphicData uri="http://schemas.openxmlformats.org/drawingml/2006/table">
            <a:tbl>
              <a:tblPr/>
              <a:tblGrid>
                <a:gridCol w="420840"/>
                <a:gridCol w="2565360"/>
                <a:gridCol w="3768480"/>
                <a:gridCol w="4383360"/>
              </a:tblGrid>
              <a:tr h="933480">
                <a:tc>
                  <a:txBody>
                    <a:bodyPr lIns="68760" rIns="6876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70c0"/>
                          </a:solidFill>
                          <a:uFillTx/>
                          <a:latin typeface="Times New Roman"/>
                          <a:ea typeface="Calibri"/>
                        </a:rPr>
                        <a:t>№</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70c0"/>
                          </a:solidFill>
                          <a:uFillTx/>
                          <a:latin typeface="Times New Roman"/>
                          <a:ea typeface="Times New Roman"/>
                        </a:rPr>
                        <a:t>Көру және есту рецепторлары</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70c0"/>
                          </a:solidFill>
                          <a:uFillTx/>
                          <a:latin typeface="Times New Roman"/>
                          <a:ea typeface="Calibri"/>
                        </a:rPr>
                        <a:t>Құрылымы</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70c0"/>
                          </a:solidFill>
                          <a:uFillTx/>
                          <a:latin typeface="Times New Roman"/>
                          <a:ea typeface="Calibri"/>
                        </a:rPr>
                        <a:t>Қызметтері</a:t>
                      </a:r>
                      <a:endParaRPr b="0" lang="ru-RU" sz="2000" strike="noStrike" u="none">
                        <a:solidFill>
                          <a:srgbClr val="000000"/>
                        </a:solidFill>
                        <a:uFillTx/>
                        <a:latin typeface="Calibri"/>
                      </a:endParaRPr>
                    </a:p>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934920">
                <a:tc>
                  <a:txBody>
                    <a:bodyPr lIns="68760" rIns="6876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70c0"/>
                          </a:solidFill>
                          <a:uFillTx/>
                          <a:latin typeface="Times New Roman"/>
                          <a:ea typeface="Calibri"/>
                        </a:rPr>
                        <a:t>1</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70c0"/>
                          </a:solidFill>
                          <a:uFillTx/>
                          <a:latin typeface="Times New Roman"/>
                          <a:ea typeface="Calibri"/>
                        </a:rPr>
                        <a:t>Таяқшалар</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812880">
                <a:tc>
                  <a:txBody>
                    <a:bodyPr lIns="68760" rIns="6876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70c0"/>
                          </a:solidFill>
                          <a:uFillTx/>
                          <a:latin typeface="Times New Roman"/>
                          <a:ea typeface="Calibri"/>
                        </a:rPr>
                        <a:t>2</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70c0"/>
                          </a:solidFill>
                          <a:uFillTx/>
                          <a:latin typeface="Times New Roman"/>
                          <a:ea typeface="Calibri"/>
                        </a:rPr>
                        <a:t>Құтышылар</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814320">
                <a:tc>
                  <a:txBody>
                    <a:bodyPr lIns="68760" rIns="6876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70c0"/>
                          </a:solidFill>
                          <a:uFillTx/>
                          <a:latin typeface="Times New Roman"/>
                          <a:ea typeface="Calibri"/>
                        </a:rPr>
                        <a:t>3</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70c0"/>
                          </a:solidFill>
                          <a:uFillTx/>
                          <a:latin typeface="Times New Roman"/>
                          <a:ea typeface="Calibri"/>
                        </a:rPr>
                        <a:t>Есту  рецепторлары</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 name=""/>
          <p:cNvSpPr txBox="1"/>
          <p:nvPr/>
        </p:nvSpPr>
        <p:spPr>
          <a:xfrm>
            <a:off x="875880" y="2114640"/>
            <a:ext cx="10566360" cy="4062240"/>
          </a:xfrm>
          <a:prstGeom prst="rect">
            <a:avLst/>
          </a:prstGeom>
          <a:noFill/>
          <a:ln w="0">
            <a:noFill/>
          </a:ln>
        </p:spPr>
        <p:txBody>
          <a:bodyPr anchor="t">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200" strike="noStrike" u="none">
                <a:solidFill>
                  <a:srgbClr val="4472c4"/>
                </a:solidFill>
                <a:uFillTx/>
                <a:latin typeface="Times New Roman"/>
                <a:ea typeface="Times New Roman"/>
              </a:rPr>
              <a:t>Бағалау критерийлері:</a:t>
            </a:r>
            <a:r>
              <a:rPr b="1" lang="kk-KZ" sz="3200" strike="noStrike" u="none">
                <a:solidFill>
                  <a:srgbClr val="4472c4"/>
                </a:solidFill>
                <a:uFillTx/>
                <a:latin typeface="Times New Roman"/>
                <a:ea typeface="Times New Roman"/>
              </a:rPr>
              <a:t> </a:t>
            </a:r>
            <a:endParaRPr b="0" lang="ru-RU" sz="3200" strike="noStrike" u="none">
              <a:solidFill>
                <a:srgbClr val="000000"/>
              </a:solidFill>
              <a:uFillTx/>
              <a:latin typeface="Calibri"/>
            </a:endParaRPr>
          </a:p>
          <a:p>
            <a:pPr>
              <a:lnSpc>
                <a:spcPct val="100000"/>
              </a:lnSpc>
              <a:spcBef>
                <a:spcPts val="799"/>
              </a:spcBef>
              <a:buClr>
                <a:srgbClr val="0070c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70c0"/>
                </a:solidFill>
                <a:uFillTx/>
                <a:latin typeface="Times New Roman"/>
                <a:ea typeface="Times New Roman"/>
              </a:rPr>
              <a:t>көру және есту рецепторларының құрылымы мен қызметтерін сәйкестендіреді.</a:t>
            </a:r>
            <a:endParaRPr b="0" lang="ru-RU" sz="32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15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sp>
        <p:nvSpPr>
          <p:cNvPr id="22" name="Прямоугольник 3"/>
          <p:cNvSpPr/>
          <p:nvPr/>
        </p:nvSpPr>
        <p:spPr>
          <a:xfrm>
            <a:off x="0" y="152280"/>
            <a:ext cx="12192120" cy="7686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ff"/>
                </a:solidFill>
                <a:uFillTx/>
                <a:latin typeface="Times New Roman"/>
                <a:ea typeface="Times New Roman"/>
              </a:rPr>
              <a:t>Оқу мақсаты:</a:t>
            </a:r>
            <a:endParaRPr b="0" lang="ru-RU" sz="28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400" strike="noStrike" u="none">
                <a:solidFill>
                  <a:srgbClr val="0070c0"/>
                </a:solidFill>
                <a:uFillTx/>
                <a:latin typeface="Times New Roman"/>
                <a:ea typeface="Times New Roman"/>
              </a:rPr>
              <a:t>8.1.7.3 көру және есту рецепторларының құрылымы мен қызметтерін сәйкестендіру</a:t>
            </a:r>
            <a:endParaRPr b="0" lang="ru-RU" sz="3400" strike="noStrike" u="none">
              <a:solidFill>
                <a:srgbClr val="000000"/>
              </a:solidFill>
              <a:uFillTx/>
              <a:latin typeface="Calibri"/>
            </a:endParaRPr>
          </a:p>
        </p:txBody>
      </p:sp>
      <p:pic>
        <p:nvPicPr>
          <p:cNvPr id="23" name="Рисунок 1" descr=""/>
          <p:cNvPicPr/>
          <p:nvPr/>
        </p:nvPicPr>
        <p:blipFill>
          <a:blip r:embed="rId1"/>
          <a:stretch/>
        </p:blipFill>
        <p:spPr>
          <a:xfrm>
            <a:off x="316080" y="5979960"/>
            <a:ext cx="11559960" cy="71460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 name="Picture 3" descr=""/>
          <p:cNvPicPr/>
          <p:nvPr/>
        </p:nvPicPr>
        <p:blipFill>
          <a:blip r:embed="rId1"/>
          <a:stretch/>
        </p:blipFill>
        <p:spPr>
          <a:xfrm>
            <a:off x="268200" y="441360"/>
            <a:ext cx="7645320" cy="5972040"/>
          </a:xfrm>
          <a:prstGeom prst="rect">
            <a:avLst/>
          </a:prstGeom>
          <a:ln w="0">
            <a:noFill/>
          </a:ln>
        </p:spPr>
      </p:pic>
      <p:sp>
        <p:nvSpPr>
          <p:cNvPr id="25" name="TextBox 5"/>
          <p:cNvSpPr/>
          <p:nvPr/>
        </p:nvSpPr>
        <p:spPr>
          <a:xfrm>
            <a:off x="7904160" y="504720"/>
            <a:ext cx="4287960" cy="41173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0000"/>
                </a:solidFill>
                <a:uFillTx/>
                <a:latin typeface="Times New Roman"/>
                <a:ea typeface="Times New Roman"/>
              </a:rPr>
              <a:t>Рецепторлар</a:t>
            </a:r>
            <a:r>
              <a:rPr b="0" lang="ru-RU" sz="2400" strike="noStrike" u="none">
                <a:solidFill>
                  <a:srgbClr val="000000"/>
                </a:solidFill>
                <a:uFillTx/>
                <a:latin typeface="Times New Roman"/>
                <a:ea typeface="Times New Roman"/>
              </a:rPr>
              <a:t> дегеніміз- тітіркенулерді қабылдап, сыртқы тітіркендірулер энергиясын жүйкелік қозу кұбылысына тасымалдайтын сезім мүшелерінің шеткі бөлімдері. Барлық рецепторларға төн қасиет — өте аз мөлшерде болсада тітіркенгіштердің белгілі бір түрін ғана қабылдайтындығы.</a:t>
            </a:r>
            <a:endParaRPr b="0" lang="ru-RU" sz="24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 name="Picture 2" descr=""/>
          <p:cNvPicPr/>
          <p:nvPr/>
        </p:nvPicPr>
        <p:blipFill>
          <a:blip r:embed="rId1"/>
          <a:stretch/>
        </p:blipFill>
        <p:spPr>
          <a:xfrm>
            <a:off x="446040" y="246240"/>
            <a:ext cx="11746080" cy="66117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 name="Номер слайда 5"/>
          <p:cNvSpPr/>
          <p:nvPr/>
        </p:nvSpPr>
        <p:spPr>
          <a:xfrm>
            <a:off x="8610480" y="6356520"/>
            <a:ext cx="2743200" cy="365040"/>
          </a:xfrm>
          <a:prstGeom prst="rect">
            <a:avLst/>
          </a:prstGeom>
          <a:noFill/>
          <a:ln w="0">
            <a:noFill/>
          </a:ln>
        </p:spPr>
        <p:style>
          <a:lnRef idx="0"/>
          <a:fillRef idx="0"/>
          <a:effectRef idx="0"/>
          <a:fontRef idx="minor"/>
        </p:style>
        <p:txBody>
          <a:bodyPr lIns="90000" rIns="90000" tIns="46800" bIns="46800" anchor="ctr">
            <a:norm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AC2F761-5E30-44A4-BB21-EF10EFB7B1A3}" type="slidenum">
              <a:rPr b="0" lang="ru-RU" sz="1200" strike="noStrike" u="none">
                <a:solidFill>
                  <a:srgbClr val="898989"/>
                </a:solidFill>
                <a:uFillTx/>
                <a:latin typeface="Calibri"/>
                <a:ea typeface="Arial"/>
              </a:rPr>
              <a:t>&lt;number&gt;</a:t>
            </a:fld>
            <a:endParaRPr b="0" lang="ru-RU" sz="1200" strike="noStrike" u="none">
              <a:solidFill>
                <a:srgbClr val="000000"/>
              </a:solidFill>
              <a:uFillTx/>
              <a:latin typeface="Calibri"/>
            </a:endParaRPr>
          </a:p>
        </p:txBody>
      </p:sp>
      <p:sp>
        <p:nvSpPr>
          <p:cNvPr id="28" name="Прямоугольник 6"/>
          <p:cNvSpPr/>
          <p:nvPr/>
        </p:nvSpPr>
        <p:spPr>
          <a:xfrm>
            <a:off x="0" y="0"/>
            <a:ext cx="12192120" cy="92088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400" strike="noStrike" u="none">
                <a:solidFill>
                  <a:srgbClr val="ffffff"/>
                </a:solidFill>
                <a:uFillTx/>
                <a:latin typeface="Times New Roman"/>
                <a:ea typeface="Times New Roman"/>
              </a:rPr>
              <a:t>Көру рецепторлары</a:t>
            </a:r>
            <a:endParaRPr b="0" lang="ru-RU" sz="4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4472c4"/>
                </a:solidFill>
                <a:uFillTx/>
                <a:latin typeface="Times New Roman"/>
                <a:ea typeface="Times New Roman"/>
              </a:rPr>
              <a:t>         </a:t>
            </a:r>
            <a:endParaRPr b="0" lang="ru-RU" sz="2400" strike="noStrike" u="none">
              <a:solidFill>
                <a:srgbClr val="000000"/>
              </a:solidFill>
              <a:uFillTx/>
              <a:latin typeface="Calibri"/>
            </a:endParaRPr>
          </a:p>
        </p:txBody>
      </p:sp>
      <p:pic>
        <p:nvPicPr>
          <p:cNvPr id="29" name="Picture 2" descr=""/>
          <p:cNvPicPr/>
          <p:nvPr/>
        </p:nvPicPr>
        <p:blipFill>
          <a:blip r:embed="rId1"/>
          <a:stretch/>
        </p:blipFill>
        <p:spPr>
          <a:xfrm>
            <a:off x="1504800" y="893880"/>
            <a:ext cx="9429840" cy="5964120"/>
          </a:xfrm>
          <a:prstGeom prst="rect">
            <a:avLst/>
          </a:prstGeom>
          <a:ln w="0">
            <a:noFill/>
          </a:ln>
        </p:spPr>
      </p:pic>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 name="PlaceHolder 1"/>
          <p:cNvSpPr>
            <a:spLocks noGrp="1"/>
          </p:cNvSpPr>
          <p:nvPr>
            <p:ph type="title"/>
          </p:nvPr>
        </p:nvSpPr>
        <p:spPr>
          <a:xfrm>
            <a:off x="142920" y="549000"/>
            <a:ext cx="6913440" cy="583236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3400" strike="noStrike" u="none">
                <a:solidFill>
                  <a:srgbClr val="000000"/>
                </a:solidFill>
                <a:uFillTx/>
                <a:latin typeface="Times New Roman"/>
                <a:ea typeface="Times New Roman"/>
              </a:rPr>
              <a:t>1 – таяқша тәрізді жасушалар (қас қарайғандағы жарық ақ, қара); </a:t>
            </a:r>
            <a:br>
              <a:rPr sz="3400"/>
            </a:br>
            <a:br>
              <a:rPr sz="3400"/>
            </a:br>
            <a:br>
              <a:rPr sz="3400"/>
            </a:br>
            <a:r>
              <a:rPr b="0" i="1" lang="kk-KZ" sz="3400" strike="noStrike" u="none">
                <a:solidFill>
                  <a:srgbClr val="000000"/>
                </a:solidFill>
                <a:uFillTx/>
                <a:latin typeface="Times New Roman"/>
                <a:ea typeface="Times New Roman"/>
              </a:rPr>
              <a:t>2 – құты тәрізді жасушалар (күндізгі жарық қызыл, жасыл, көк)</a:t>
            </a:r>
            <a:br>
              <a:rPr sz="3400"/>
            </a:br>
            <a:endParaRPr b="0" lang="ru-RU" sz="3400" strike="noStrike" u="none">
              <a:solidFill>
                <a:srgbClr val="000000"/>
              </a:solidFill>
              <a:uFillTx/>
              <a:latin typeface="Calibri Light"/>
            </a:endParaRPr>
          </a:p>
        </p:txBody>
      </p:sp>
      <p:pic>
        <p:nvPicPr>
          <p:cNvPr id="31" name="Содержимое 3" descr="E:\Project\Data\Pictures\071.JPG"/>
          <p:cNvPicPr/>
          <p:nvPr/>
        </p:nvPicPr>
        <p:blipFill>
          <a:blip r:embed="rId1"/>
          <a:stretch/>
        </p:blipFill>
        <p:spPr>
          <a:xfrm>
            <a:off x="6864480" y="554040"/>
            <a:ext cx="5327640" cy="6049800"/>
          </a:xfrm>
          <a:prstGeom prst="rect">
            <a:avLst/>
          </a:prstGeom>
          <a:ln w="0">
            <a:noFill/>
          </a:ln>
        </p:spPr>
      </p:pic>
      <p:sp>
        <p:nvSpPr>
          <p:cNvPr id="32" name="Прямоугольник 3"/>
          <p:cNvSpPr/>
          <p:nvPr/>
        </p:nvSpPr>
        <p:spPr>
          <a:xfrm>
            <a:off x="0" y="0"/>
            <a:ext cx="12192120" cy="92088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400" strike="noStrike" u="none">
                <a:solidFill>
                  <a:srgbClr val="ffffff"/>
                </a:solidFill>
                <a:uFillTx/>
                <a:latin typeface="Times New Roman"/>
                <a:ea typeface="Times New Roman"/>
              </a:rPr>
              <a:t>Көздің торлы қабықшаның құрылысы:</a:t>
            </a:r>
            <a:br>
              <a:rPr sz="4400"/>
            </a:br>
            <a:endParaRPr b="0" lang="ru-RU" sz="4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4472c4"/>
                </a:solidFill>
                <a:uFillTx/>
                <a:latin typeface="Times New Roman"/>
                <a:ea typeface="Times New Roman"/>
              </a:rPr>
              <a:t>         </a:t>
            </a:r>
            <a:endParaRPr b="0" lang="ru-RU" sz="24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 name="Номер слайда 4"/>
          <p:cNvSpPr/>
          <p:nvPr/>
        </p:nvSpPr>
        <p:spPr>
          <a:xfrm>
            <a:off x="8610480" y="6356520"/>
            <a:ext cx="2743200" cy="365040"/>
          </a:xfrm>
          <a:prstGeom prst="rect">
            <a:avLst/>
          </a:prstGeom>
          <a:noFill/>
          <a:ln w="0">
            <a:noFill/>
          </a:ln>
        </p:spPr>
        <p:style>
          <a:lnRef idx="0"/>
          <a:fillRef idx="0"/>
          <a:effectRef idx="0"/>
          <a:fontRef idx="minor"/>
        </p:style>
        <p:txBody>
          <a:bodyPr lIns="90000" rIns="90000" tIns="46800" bIns="46800" anchor="ctr">
            <a:norm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791E230-153D-4FC2-9D6E-CD82271A7484}" type="slidenum">
              <a:rPr b="0" lang="ru-RU" sz="1200" strike="noStrike" u="none">
                <a:solidFill>
                  <a:srgbClr val="898989"/>
                </a:solidFill>
                <a:uFillTx/>
                <a:latin typeface="Calibri"/>
                <a:ea typeface="Arial"/>
              </a:rPr>
              <a:t>&lt;number&gt;</a:t>
            </a:fld>
            <a:endParaRPr b="0" lang="ru-RU" sz="1200" strike="noStrike" u="none">
              <a:solidFill>
                <a:srgbClr val="000000"/>
              </a:solidFill>
              <a:uFillTx/>
              <a:latin typeface="Calibri"/>
            </a:endParaRPr>
          </a:p>
        </p:txBody>
      </p:sp>
      <p:sp>
        <p:nvSpPr>
          <p:cNvPr id="34" name="Прямоугольник 8"/>
          <p:cNvSpPr/>
          <p:nvPr/>
        </p:nvSpPr>
        <p:spPr>
          <a:xfrm>
            <a:off x="0" y="0"/>
            <a:ext cx="12192120" cy="92088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ffffff"/>
                </a:solidFill>
                <a:uFillTx/>
                <a:latin typeface="Times New Roman"/>
                <a:ea typeface="Times New Roman"/>
              </a:rPr>
              <a:t>Фоторецепторлар </a:t>
            </a:r>
            <a:endParaRPr b="0" lang="ru-RU" sz="4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4472c4"/>
                </a:solidFill>
                <a:uFillTx/>
                <a:latin typeface="Times New Roman"/>
                <a:ea typeface="Times New Roman"/>
              </a:rPr>
              <a:t>         </a:t>
            </a:r>
            <a:endParaRPr b="0" lang="ru-RU" sz="2400" strike="noStrike" u="none">
              <a:solidFill>
                <a:srgbClr val="000000"/>
              </a:solidFill>
              <a:uFillTx/>
              <a:latin typeface="Calibri"/>
            </a:endParaRPr>
          </a:p>
        </p:txBody>
      </p:sp>
      <p:pic>
        <p:nvPicPr>
          <p:cNvPr id="35" name="Рисунок 6" descr=""/>
          <p:cNvPicPr/>
          <p:nvPr/>
        </p:nvPicPr>
        <p:blipFill>
          <a:blip r:embed="rId1"/>
          <a:srcRect l="2354" t="0" r="1819" b="0"/>
          <a:stretch/>
        </p:blipFill>
        <p:spPr>
          <a:xfrm>
            <a:off x="476280" y="973080"/>
            <a:ext cx="6972120" cy="5884920"/>
          </a:xfrm>
          <a:prstGeom prst="rect">
            <a:avLst/>
          </a:prstGeom>
          <a:ln w="0">
            <a:noFill/>
          </a:ln>
        </p:spPr>
      </p:pic>
      <p:pic>
        <p:nvPicPr>
          <p:cNvPr id="36" name="Picture 2" descr=""/>
          <p:cNvPicPr/>
          <p:nvPr/>
        </p:nvPicPr>
        <p:blipFill>
          <a:blip r:embed="rId2"/>
          <a:srcRect l="0" t="0" r="61911" b="0"/>
          <a:stretch/>
        </p:blipFill>
        <p:spPr>
          <a:xfrm>
            <a:off x="8137440" y="1025640"/>
            <a:ext cx="3487680" cy="5241960"/>
          </a:xfrm>
          <a:prstGeom prst="rect">
            <a:avLst/>
          </a:prstGeom>
          <a:ln w="0">
            <a:noFill/>
          </a:ln>
        </p:spPr>
      </p:pic>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 name="PlaceHolder 1"/>
          <p:cNvSpPr>
            <a:spLocks noGrp="1"/>
          </p:cNvSpPr>
          <p:nvPr>
            <p:ph type="title"/>
          </p:nvPr>
        </p:nvSpPr>
        <p:spPr>
          <a:xfrm>
            <a:off x="527040" y="228240"/>
            <a:ext cx="11283840" cy="627228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2060"/>
                </a:solidFill>
                <a:uFillTx/>
                <a:latin typeface="Calibri"/>
                <a:ea typeface="Times New Roman"/>
              </a:rPr>
              <a:t>1. </a:t>
            </a:r>
            <a:r>
              <a:rPr b="0" lang="ru-RU" sz="3200" strike="noStrike" u="sng">
                <a:solidFill>
                  <a:srgbClr val="002060"/>
                </a:solidFill>
                <a:uFillTx/>
                <a:latin typeface="Calibri"/>
                <a:ea typeface="Times New Roman"/>
              </a:rPr>
              <a:t>Перифериялық бөлігі </a:t>
            </a:r>
            <a:r>
              <a:rPr b="0" lang="ru-RU" sz="4400" strike="noStrike" u="none">
                <a:solidFill>
                  <a:srgbClr val="002060"/>
                </a:solidFill>
                <a:uFillTx/>
                <a:latin typeface="Calibri"/>
                <a:ea typeface="Times New Roman"/>
              </a:rPr>
              <a:t>– торлы қабаттағы рецепторлары;</a:t>
            </a:r>
            <a:br>
              <a:rPr sz="4400"/>
            </a:br>
            <a:br>
              <a:rPr sz="4400"/>
            </a:br>
            <a:r>
              <a:rPr b="0" lang="ru-RU" sz="4400" strike="noStrike" u="none">
                <a:solidFill>
                  <a:srgbClr val="002060"/>
                </a:solidFill>
                <a:uFillTx/>
                <a:latin typeface="Calibri"/>
                <a:ea typeface="Times New Roman"/>
              </a:rPr>
              <a:t>2. </a:t>
            </a:r>
            <a:r>
              <a:rPr b="0" lang="ru-RU" sz="3200" strike="noStrike" u="sng">
                <a:solidFill>
                  <a:srgbClr val="002060"/>
                </a:solidFill>
                <a:uFillTx/>
                <a:latin typeface="Calibri"/>
                <a:ea typeface="Times New Roman"/>
              </a:rPr>
              <a:t>Өткізгіш бөлігі</a:t>
            </a:r>
            <a:r>
              <a:rPr b="0" lang="ru-RU" sz="3200" strike="noStrike" u="none">
                <a:solidFill>
                  <a:srgbClr val="002060"/>
                </a:solidFill>
                <a:uFillTx/>
                <a:latin typeface="Calibri"/>
                <a:ea typeface="Times New Roman"/>
              </a:rPr>
              <a:t> </a:t>
            </a:r>
            <a:r>
              <a:rPr b="0" lang="ru-RU" sz="4400" strike="noStrike" u="none">
                <a:solidFill>
                  <a:srgbClr val="002060"/>
                </a:solidFill>
                <a:uFillTx/>
                <a:latin typeface="Calibri"/>
                <a:ea typeface="Times New Roman"/>
              </a:rPr>
              <a:t>– көру жүйкесі;</a:t>
            </a:r>
            <a:br>
              <a:rPr sz="4400"/>
            </a:br>
            <a:br>
              <a:rPr sz="4400"/>
            </a:br>
            <a:r>
              <a:rPr b="0" lang="ru-RU" sz="4400" strike="noStrike" u="none">
                <a:solidFill>
                  <a:srgbClr val="002060"/>
                </a:solidFill>
                <a:uFillTx/>
                <a:latin typeface="Calibri"/>
                <a:ea typeface="Times New Roman"/>
              </a:rPr>
              <a:t>3. </a:t>
            </a:r>
            <a:r>
              <a:rPr b="0" lang="ru-RU" sz="3200" strike="noStrike" u="sng">
                <a:solidFill>
                  <a:srgbClr val="002060"/>
                </a:solidFill>
                <a:uFillTx/>
                <a:latin typeface="Calibri"/>
                <a:ea typeface="Times New Roman"/>
              </a:rPr>
              <a:t>Орталық бөлігі </a:t>
            </a:r>
            <a:r>
              <a:rPr b="0" lang="ru-RU" sz="4400" strike="noStrike" u="none">
                <a:solidFill>
                  <a:srgbClr val="002060"/>
                </a:solidFill>
                <a:uFillTx/>
                <a:latin typeface="Calibri"/>
                <a:ea typeface="Times New Roman"/>
              </a:rPr>
              <a:t>– </a:t>
            </a:r>
            <a:br>
              <a:rPr sz="4400"/>
            </a:br>
            <a:r>
              <a:rPr b="0" lang="ru-RU" sz="4400" strike="noStrike" u="none">
                <a:solidFill>
                  <a:srgbClr val="002060"/>
                </a:solidFill>
                <a:uFillTx/>
                <a:latin typeface="Calibri"/>
                <a:ea typeface="Times New Roman"/>
              </a:rPr>
              <a:t>үлкен ми сыңарларының шүйде  бөлігі.</a:t>
            </a:r>
            <a:endParaRPr b="0" lang="ru-RU" sz="4400" strike="noStrike" u="none">
              <a:solidFill>
                <a:srgbClr val="000000"/>
              </a:solidFill>
              <a:uFillTx/>
              <a:latin typeface="Calibri Light"/>
            </a:endParaRPr>
          </a:p>
        </p:txBody>
      </p:sp>
      <p:sp>
        <p:nvSpPr>
          <p:cNvPr id="38" name="TextBox 2"/>
          <p:cNvSpPr/>
          <p:nvPr/>
        </p:nvSpPr>
        <p:spPr>
          <a:xfrm>
            <a:off x="1467000" y="284040"/>
            <a:ext cx="8907480" cy="7642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400" strike="noStrike" u="sng">
                <a:solidFill>
                  <a:srgbClr val="002060"/>
                </a:solidFill>
                <a:uFillTx/>
                <a:latin typeface="Times New Roman"/>
                <a:ea typeface="Times New Roman"/>
              </a:rPr>
              <a:t>Көру  жүйесі (сызбанұсқасы)</a:t>
            </a:r>
            <a:endParaRPr b="0" lang="ru-RU" sz="4400" strike="noStrike" u="none">
              <a:solidFill>
                <a:srgbClr val="000000"/>
              </a:solidFill>
              <a:uFillTx/>
              <a:latin typeface="Calibri"/>
            </a:endParaRPr>
          </a:p>
        </p:txBody>
      </p:sp>
    </p:spTree>
  </p:cSld>
  <p:transition spd="slow">
    <p:dissolve/>
    <p:sndAc>
      <p:stSnd>
        <p:snd r:embed="rId1" name="chimes.wav"/>
      </p:stSnd>
    </p:sndAc>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 name="Номер слайда 6"/>
          <p:cNvSpPr/>
          <p:nvPr/>
        </p:nvSpPr>
        <p:spPr>
          <a:xfrm>
            <a:off x="8610480" y="6356520"/>
            <a:ext cx="2743200" cy="365040"/>
          </a:xfrm>
          <a:prstGeom prst="rect">
            <a:avLst/>
          </a:prstGeom>
          <a:noFill/>
          <a:ln w="0">
            <a:noFill/>
          </a:ln>
        </p:spPr>
        <p:style>
          <a:lnRef idx="0"/>
          <a:fillRef idx="0"/>
          <a:effectRef idx="0"/>
          <a:fontRef idx="minor"/>
        </p:style>
        <p:txBody>
          <a:bodyPr lIns="90000" rIns="90000" tIns="46800" bIns="46800" anchor="ctr">
            <a:norm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CEA00C9-027C-4370-B1FA-5FA9C4DF80EB}" type="slidenum">
              <a:rPr b="0" lang="ru-RU" sz="1200" strike="noStrike" u="none">
                <a:solidFill>
                  <a:srgbClr val="898989"/>
                </a:solidFill>
                <a:uFillTx/>
                <a:latin typeface="Calibri"/>
                <a:ea typeface="Arial"/>
              </a:rPr>
              <a:t>&lt;number&gt;</a:t>
            </a:fld>
            <a:endParaRPr b="0" lang="ru-RU" sz="1200" strike="noStrike" u="none">
              <a:solidFill>
                <a:srgbClr val="000000"/>
              </a:solidFill>
              <a:uFillTx/>
              <a:latin typeface="Calibri"/>
            </a:endParaRPr>
          </a:p>
        </p:txBody>
      </p:sp>
      <p:sp>
        <p:nvSpPr>
          <p:cNvPr id="40" name="Прямоугольник 7"/>
          <p:cNvSpPr/>
          <p:nvPr/>
        </p:nvSpPr>
        <p:spPr>
          <a:xfrm>
            <a:off x="0" y="0"/>
            <a:ext cx="12192120" cy="92088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4400" strike="noStrike" u="none">
                <a:solidFill>
                  <a:srgbClr val="ffffff"/>
                </a:solidFill>
                <a:uFillTx/>
                <a:latin typeface="Times New Roman"/>
                <a:ea typeface="Times New Roman"/>
              </a:rPr>
              <a:t>Есту рецепторы </a:t>
            </a:r>
            <a:r>
              <a:rPr b="0" lang="ru-RU" sz="4400" strike="noStrike" u="none">
                <a:solidFill>
                  <a:srgbClr val="ffffff"/>
                </a:solidFill>
                <a:uFillTx/>
                <a:latin typeface="Times New Roman"/>
                <a:ea typeface="Times New Roman"/>
              </a:rPr>
              <a:t>–</a:t>
            </a:r>
            <a:r>
              <a:rPr b="0" lang="kk-KZ" sz="4400" strike="noStrike" u="none">
                <a:solidFill>
                  <a:srgbClr val="ffffff"/>
                </a:solidFill>
                <a:uFillTx/>
                <a:latin typeface="Times New Roman"/>
                <a:ea typeface="Times New Roman"/>
              </a:rPr>
              <a:t>ұлудененің ішінде орналасады</a:t>
            </a:r>
            <a:endParaRPr b="0" lang="ru-RU" sz="4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4472c4"/>
                </a:solidFill>
                <a:uFillTx/>
                <a:latin typeface="Times New Roman"/>
                <a:ea typeface="Times New Roman"/>
              </a:rPr>
              <a:t>         </a:t>
            </a:r>
            <a:endParaRPr b="0" lang="ru-RU" sz="2400" strike="noStrike" u="none">
              <a:solidFill>
                <a:srgbClr val="000000"/>
              </a:solidFill>
              <a:uFillTx/>
              <a:latin typeface="Calibri"/>
            </a:endParaRPr>
          </a:p>
        </p:txBody>
      </p:sp>
      <p:pic>
        <p:nvPicPr>
          <p:cNvPr id="41" name="Picture 2" descr=""/>
          <p:cNvPicPr/>
          <p:nvPr/>
        </p:nvPicPr>
        <p:blipFill>
          <a:blip r:embed="rId1"/>
          <a:stretch/>
        </p:blipFill>
        <p:spPr>
          <a:xfrm>
            <a:off x="1384200" y="941400"/>
            <a:ext cx="9604440" cy="5916600"/>
          </a:xfrm>
          <a:prstGeom prst="rect">
            <a:avLst/>
          </a:prstGeom>
          <a:ln w="0">
            <a:noFill/>
          </a:ln>
        </p:spPr>
      </p:pic>
    </p:spTree>
  </p:cSld>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11377</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2020-03-31T19:00:45Z</dcterms:created>
  <dc:creator>Admin</dc:creator>
  <dc:description/>
  <dc:language>ru-RU</dc:language>
  <cp:lastModifiedBy>Huawei</cp:lastModifiedBy>
  <dcterms:modified xsi:type="dcterms:W3CDTF">2024-10-31T20:23:30Z</dcterms:modified>
  <cp:revision>785</cp:revision>
  <dc:subject/>
  <dc:title>Презентация PowerPoint</dc:title>
</cp:coreProperties>
</file>