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5"/>
  </p:notesMasterIdLst>
  <p:sldIdLst>
    <p:sldId id="285" r:id="rId2"/>
    <p:sldId id="314" r:id="rId3"/>
    <p:sldId id="337" r:id="rId4"/>
    <p:sldId id="317" r:id="rId5"/>
    <p:sldId id="318" r:id="rId6"/>
    <p:sldId id="320" r:id="rId7"/>
    <p:sldId id="321" r:id="rId8"/>
    <p:sldId id="324" r:id="rId9"/>
    <p:sldId id="327" r:id="rId10"/>
    <p:sldId id="322" r:id="rId11"/>
    <p:sldId id="328" r:id="rId12"/>
    <p:sldId id="339" r:id="rId13"/>
    <p:sldId id="34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A948221-E7DF-4A8B-BFFA-473FE26F8161}">
          <p14:sldIdLst>
            <p14:sldId id="333"/>
            <p14:sldId id="285"/>
            <p14:sldId id="314"/>
            <p14:sldId id="336"/>
            <p14:sldId id="317"/>
            <p14:sldId id="318"/>
            <p14:sldId id="320"/>
            <p14:sldId id="321"/>
            <p14:sldId id="324"/>
            <p14:sldId id="327"/>
            <p14:sldId id="322"/>
            <p14:sldId id="328"/>
            <p14:sldId id="335"/>
            <p14:sldId id="326"/>
            <p14:sldId id="329"/>
            <p14:sldId id="332"/>
          </p14:sldIdLst>
        </p14:section>
        <p14:section name="Раздел без заголовка" id="{CA271702-45F1-409E-B77D-26EEA3037827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91F517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21"/>
    <p:restoredTop sz="94656"/>
  </p:normalViewPr>
  <p:slideViewPr>
    <p:cSldViewPr>
      <p:cViewPr varScale="1">
        <p:scale>
          <a:sx n="64" d="100"/>
          <a:sy n="64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4F0245-5FC0-43C1-976A-1271E13A157A}" type="datetimeFigureOut">
              <a:rPr lang="en-US"/>
              <a:pPr>
                <a:defRPr/>
              </a:pPr>
              <a:t>2/6/2021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0A8620-58F1-45D2-A547-0A0BBAACD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39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9AB97-A7D7-2B45-AE23-A5484CFCB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09F7AB-EF80-B64A-9BB4-1E10B6CD5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561B28-3D07-6749-B2B1-A50D2E25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C4E45-72B9-41C1-967D-4A23FDCAB8DE}" type="datetimeFigureOut">
              <a:rPr lang="en-US" smtClean="0"/>
              <a:pPr>
                <a:defRPr/>
              </a:pPr>
              <a:t>2/6/2021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252070-1C23-C34F-A8CC-BF1CCC8E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49F98F-1149-AA45-A8A3-4BEAEE38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56617-33B1-42E2-A455-B95B172272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94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04B9DE-201F-1143-9682-4CD37153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B9A7660-8F03-5B4C-B471-7860FA685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46566F-6388-0B40-8F9D-143C5102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E7496-AD26-4E07-83A4-C3ABB6701B79}" type="datetimeFigureOut">
              <a:rPr lang="en-US" smtClean="0"/>
              <a:pPr>
                <a:defRPr/>
              </a:pPr>
              <a:t>2/6/2021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3C001F-0401-2D46-80A4-49680A1A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CBEE78-53D0-454E-8FEB-7A3AC3A8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12470-7EAD-4076-817E-B33F5E3BC4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47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C0FC08F-7CB2-E442-A1B9-15B62E165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883B84B-C155-1C41-9B14-39E44570D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D5206C-AAB4-9949-BDCC-BF79A06B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0E1D6-4FF8-4C0D-92EF-73A7AECBB6F6}" type="datetimeFigureOut">
              <a:rPr lang="en-US" smtClean="0"/>
              <a:pPr>
                <a:defRPr/>
              </a:pPr>
              <a:t>2/6/2021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758F5C-D9E3-B54E-8447-34731F04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BF71A2-1815-E844-A8B1-A9548FF4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62F5D-34DF-4B60-9850-03AD9DC128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115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BBFDB-FBCC-49B4-A26B-A8547D06DE1A}" type="datetimeFigureOut">
              <a:rPr lang="en-US" smtClean="0"/>
              <a:pPr>
                <a:defRPr/>
              </a:pPr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9B5F5-C60A-4366-9249-DF764410DC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465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DA59D-0E79-496F-80C1-08ACBD87D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87EF54-550A-854E-A50D-F415B341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4C987C-3DD1-2E4B-9B25-65572782F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B5CCE0-88E6-4C4C-BE2A-59B372DB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3A211-56CD-46C6-896C-D67282BB251E}" type="datetimeFigureOut">
              <a:rPr lang="en-US" smtClean="0"/>
              <a:pPr>
                <a:defRPr/>
              </a:pPr>
              <a:t>2/6/2021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A30671-E83E-A749-BE02-10D20E56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164A37-29C1-2947-AFCE-46556527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D4474-68E8-419C-8724-E413BADEBB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39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DFF26C-2FE9-5E40-976D-122BB1D1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438DE2-4D82-AF47-A657-20FB054D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C772AC-547C-C342-9D34-4A26D633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614B0-1C1A-4D36-913C-12FF65843A3E}" type="datetimeFigureOut">
              <a:rPr lang="en-US" smtClean="0"/>
              <a:pPr>
                <a:defRPr/>
              </a:pPr>
              <a:t>2/6/2021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34FA34-9E38-8947-9C8A-CE711C3D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85FE2C-428E-F544-A1BE-D9CAAD68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6E2B2-A0E8-40AC-8310-6316869D25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41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E30FA5-D66D-7344-B8AE-C3752BB6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ABC6B0-AE53-EE4E-BEE2-BDF683466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98FF65F-C796-024E-B02B-FA0CE9428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6F5571-E005-C74E-81DC-6BE13614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3A211-56CD-46C6-896C-D67282BB251E}" type="datetimeFigureOut">
              <a:rPr lang="en-US" smtClean="0"/>
              <a:pPr>
                <a:defRPr/>
              </a:pPr>
              <a:t>2/6/2021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22BAA6-81AD-6D42-AACF-B3BE2BF1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C94927-69AE-D543-BDB8-4ECD8A9C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D4474-68E8-419C-8724-E413BADEBB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0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E8F5A0-8520-2A47-9C05-BF317EB4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8F1705-87E4-6042-B40A-D845747AB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1A6A53-7E79-6B46-9711-50924260F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958AF9C-F3C9-1746-A8E2-79343CD75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5FB5058-DCF1-934F-9BE9-932DBB108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0CDDB50-A15F-4D49-851F-D9D05470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1F9B0-6F8C-4C55-ACEE-865979AFFC4B}" type="datetimeFigureOut">
              <a:rPr lang="en-US" smtClean="0"/>
              <a:pPr>
                <a:defRPr/>
              </a:pPr>
              <a:t>2/6/2021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9904A47-C50D-BC48-99A0-087F114F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681FDA9-5A55-DB44-AB71-F033E205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F0CD6-DB16-4B27-87D4-A3993226BD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72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F012AF-EC96-134E-98A1-7815D89B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DCD7B33-3B73-974E-A665-AE5A0EAB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A0B1B-5036-4DA5-B204-2A3BE809B902}" type="datetimeFigureOut">
              <a:rPr lang="en-US" smtClean="0"/>
              <a:pPr>
                <a:defRPr/>
              </a:pPr>
              <a:t>2/6/2021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1B8B0F8-2A7F-7D48-8522-19A7680B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B7D0420-7F88-4D4B-BCD8-781E5694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2A231-4F4E-468D-9E4C-EA50D3C7C7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02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FD0F559-4236-D940-B310-32A7C3F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0B4B1B-B530-4BC1-B23C-453220D0CF36}" type="datetimeFigureOut">
              <a:rPr lang="en-US" smtClean="0"/>
              <a:pPr>
                <a:defRPr/>
              </a:pPr>
              <a:t>2/6/2021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5C47D0A-18A0-2343-976D-66B32AED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16D9E3-188B-AB47-A7A0-4EB1A1A2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37D56-7DFD-433F-99DD-3A8A770C8A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56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C838D1-36BF-BC4B-82CF-10ABA1A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C16B21-1C06-074D-9149-4010678DD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70CBB1-18B2-5F41-A228-76CF73734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6BC9A4-6F62-1D4F-85ED-BE5BA92D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CF7D7-3C59-4F0C-A69B-D35347D32235}" type="datetimeFigureOut">
              <a:rPr lang="en-US" smtClean="0"/>
              <a:pPr>
                <a:defRPr/>
              </a:pPr>
              <a:t>2/6/2021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D21D515-E7A5-EA49-A0A6-12D6D8C6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9CE75E-C851-9044-8DF1-4297FC4C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FFF69-41D6-47FB-9845-231A8C3A9E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986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E8560E-FE34-D149-B8F0-2A0EF6B4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952F0A5-F50F-B748-B193-9CF415FA5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2E4BFB-D658-AB44-A774-A2157E378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06797C9-6CBE-1C41-BE3B-2BCD6A99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44DA3-FCC0-4CEF-9868-15CF082A9851}" type="datetimeFigureOut">
              <a:rPr lang="en-US" smtClean="0"/>
              <a:pPr>
                <a:defRPr/>
              </a:pPr>
              <a:t>2/6/2021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5753EEB-40F6-3C4F-AA04-8DCEBAAC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521454-A914-4548-B242-B3D54579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E6C9D-B776-44E2-99DA-BED822CFA5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946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6BD3EE-AFC5-DA40-BF97-A09FB69E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E07A08-26D7-F544-AAAB-C7C7F4351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665C97-F533-5248-9BEF-DDC02683E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D3A211-56CD-46C6-896C-D67282BB251E}" type="datetimeFigureOut">
              <a:rPr lang="en-US" smtClean="0"/>
              <a:pPr>
                <a:defRPr/>
              </a:pPr>
              <a:t>2/6/2021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D745B5-9315-1645-8FFB-BB3C792C5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0131B1-63B4-1249-BFA7-35DC7EB35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CD4474-68E8-419C-8724-E413BADEBB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00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B29DAE5F-EEC1-7C43-9544-9ECCF4EEBE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500042"/>
            <a:ext cx="8640960" cy="550072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8.1.5.3Терінің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 мен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қызметі, оның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маңызы.Тер бөлінудің реттелуі.</a:t>
            </a:r>
          </a:p>
          <a:p>
            <a:pPr marL="4572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мақсаттары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8620" indent="-342900"/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Терінің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 мен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бөліп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шығарудағы маңызын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сипаттау;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</a:p>
          <a:p>
            <a:pPr marL="502920" indent="-457200">
              <a:buFont typeface="+mj-lt"/>
              <a:buAutoNum type="arabicPeriod"/>
            </a:pPr>
            <a:r>
              <a:rPr lang="kk-KZ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Терінің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құрылысын біледі;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шығарудағы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бағалайды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80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40813" y="714356"/>
            <a:ext cx="5757874" cy="4357718"/>
          </a:xfrm>
        </p:spPr>
        <p:txBody>
          <a:bodyPr/>
          <a:lstStyle/>
          <a:p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Емізікшелі қабат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– эпидермиске жақын бөлігі.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Тығыз дәнекер ұлпасынан тұрады. Қантамырлары, лимфа, жүйке тамырлары орналасады.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Эпидермисті қоректендіреді.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Осы қабаттың емізік тәрізді өсінділерінің болуына байланысты терінің бедері әр түрлі болады.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&amp;Kcy;&amp;acy;&amp;rcy;&amp;tcy;&amp;icy;&amp;ncy;&amp;kcy;&amp;icy; &amp;pcy;&amp;ocy; &amp;zcy;&amp;acy;&amp;pcy;&amp;rcy;&amp;ocy;&amp;scy;&amp;ucy; &amp;ocy;&amp;tcy;&amp;pcy;&amp;iecy;&amp;chcy;&amp;acy;&amp;tcy;&amp;kcy;&amp;acy; &amp;pcy;&amp;acy;&amp;lcy;&amp;softcy;&amp;tscy;&amp;ie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7"/>
            <a:ext cx="2836807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214282" y="0"/>
            <a:ext cx="8643937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Терінің қызметтері: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жабын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мүшесі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жабыны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мықты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серпімді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қорғаныш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мүшесі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ұлпалар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мүшелерді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механикалық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зақымдану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ауру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тудыратын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микробтардан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қорғайды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сезім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мүшесі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Теріде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қысымды, ауырғанды, суық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жылуды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сезетін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рецепторлар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жарақаттанудан, күюден.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 б.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сақтайды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температурасының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тұрақтылығын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сақтаушы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бөліп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мүшесі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Ағзадағы мөлшерден артық тұздар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су,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аздаған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4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арқылы термен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бөлініп отырады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терідегі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қоңыр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пигмент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ағзаны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ультракүлгін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сәулелердің артық мөлшерінен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қорғайды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9296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Шаш-түктер</a:t>
            </a:r>
            <a:r>
              <a:rPr lang="kk-KZ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– бұл тері түзінділері. Олар алақанда табанда және кілегейлі қабықшадан басқа адамның бүкіл терісін жауып </a:t>
            </a:r>
          </a:p>
          <a:p>
            <a:pPr eaLnBrk="1" hangingPunct="1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жатады. Олар терінің бетінде көлбеу орналасқан. Әрбір шаш-түктің түбірі мен өзегі болады. Түбір түк қалтасында орналасқан.</a:t>
            </a:r>
          </a:p>
          <a:p>
            <a:pPr eaLnBrk="1" hangingPunct="1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Тырнақ</a:t>
            </a:r>
            <a:r>
              <a:rPr lang="kk-KZ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тері түзінділері. Ол жұқа мүйізденген пластинка болып табылады. Ол тырнақ ернеуінде орналасқан және дәнекер ұлпаны </a:t>
            </a:r>
          </a:p>
          <a:p>
            <a:pPr eaLnBrk="1" hangingPunct="1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талшықтар арқылы саусақтың тырнақ буынымен тығыз байланысқан.Тырнақ саусақ </a:t>
            </a:r>
          </a:p>
          <a:p>
            <a:pPr eaLnBrk="1" hangingPunct="1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басын зақымданудан сақтайды. 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1" y="857232"/>
          <a:ext cx="8072494" cy="5000661"/>
        </p:xfrm>
        <a:graphic>
          <a:graphicData uri="http://schemas.openxmlformats.org/drawingml/2006/table">
            <a:tbl>
              <a:tblPr/>
              <a:tblGrid>
                <a:gridCol w="4071966"/>
                <a:gridCol w="4000528"/>
              </a:tblGrid>
              <a:tr h="2290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800" b="1" u="sng" dirty="0">
                          <a:latin typeface="Times New Roman"/>
                          <a:ea typeface="Times New Roman"/>
                        </a:rPr>
                        <a:t>Кері байланыс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800" b="1" dirty="0">
                          <a:latin typeface="Times New Roman"/>
                          <a:ea typeface="Times New Roman"/>
                        </a:rPr>
                        <a:t>Төрт терезе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6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800" dirty="0">
                          <a:latin typeface="Times New Roman"/>
                          <a:ea typeface="Times New Roman"/>
                        </a:rPr>
                        <a:t>Маңызды болды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800" dirty="0">
                          <a:latin typeface="Times New Roman"/>
                          <a:ea typeface="Times New Roman"/>
                        </a:rPr>
                        <a:t>Қиын болды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800" dirty="0">
                          <a:latin typeface="Times New Roman"/>
                          <a:ea typeface="Times New Roman"/>
                        </a:rPr>
                        <a:t>Қызықты болды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800" dirty="0">
                          <a:latin typeface="Times New Roman"/>
                          <a:ea typeface="Times New Roman"/>
                        </a:rPr>
                        <a:t>Жеткіліксіз болды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Тері арқылы бөліп шығару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600200"/>
            <a:ext cx="4471990" cy="4525963"/>
          </a:xfrm>
        </p:spPr>
        <p:txBody>
          <a:bodyPr>
            <a:noAutofit/>
          </a:bodyPr>
          <a:lstStyle/>
          <a:p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Тері арқылы қандай заттар бөлінеді? </a:t>
            </a:r>
          </a:p>
          <a:p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Тері арқылы бөліп шығарудың ағза үшін маңызы неде?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Admin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5711" b="47165"/>
          <a:stretch>
            <a:fillRect/>
          </a:stretch>
        </p:blipFill>
        <p:spPr bwMode="auto">
          <a:xfrm>
            <a:off x="264232" y="1714488"/>
            <a:ext cx="3736263" cy="377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2000240"/>
          </a:xfrm>
        </p:spPr>
        <p:txBody>
          <a:bodyPr>
            <a:normAutofit fontScale="90000"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Тері</a:t>
            </a:r>
            <a:r>
              <a:rPr lang="kk-KZ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– дененің сыртқы жабыны. Тері   негізгі үш қабаттан тұрады. Сыртқы   қабат, нағыз тері қабаты және шел    қабаты.</a:t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8215370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3501008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3660000" scaled="1"/>
                </a:gradFill>
                <a:latin typeface="Times New Roman"/>
                <a:cs typeface="Times New Roman"/>
              </a:rPr>
              <a:t>.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 flipV="1">
            <a:off x="4499992" y="2000240"/>
            <a:ext cx="1857958" cy="276632"/>
          </a:xfrm>
          <a:prstGeom prst="straightConnector1">
            <a:avLst/>
          </a:prstGeom>
          <a:gradFill rotWithShape="1">
            <a:gsLst>
              <a:gs pos="0">
                <a:srgbClr val="FF3300"/>
              </a:gs>
              <a:gs pos="100000">
                <a:srgbClr val="FFFF00">
                  <a:alpha val="52000"/>
                </a:srgbClr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5072066" y="3000372"/>
            <a:ext cx="1285884" cy="1588"/>
          </a:xfrm>
          <a:prstGeom prst="straightConnector1">
            <a:avLst/>
          </a:prstGeom>
          <a:gradFill rotWithShape="1">
            <a:gsLst>
              <a:gs pos="0">
                <a:srgbClr val="FF3300"/>
              </a:gs>
              <a:gs pos="100000">
                <a:srgbClr val="FFFF00">
                  <a:alpha val="52000"/>
                </a:srgbClr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/>
          <p:nvPr/>
        </p:nvCxnSpPr>
        <p:spPr bwMode="auto">
          <a:xfrm>
            <a:off x="4500562" y="4643446"/>
            <a:ext cx="2143140" cy="1588"/>
          </a:xfrm>
          <a:prstGeom prst="straightConnector1">
            <a:avLst/>
          </a:prstGeom>
          <a:gradFill rotWithShape="1">
            <a:gsLst>
              <a:gs pos="0">
                <a:srgbClr val="FF3300"/>
              </a:gs>
              <a:gs pos="100000">
                <a:srgbClr val="FFFF00">
                  <a:alpha val="52000"/>
                </a:srgbClr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Прямоугольник 17"/>
          <p:cNvSpPr/>
          <p:nvPr/>
        </p:nvSpPr>
        <p:spPr bwMode="auto">
          <a:xfrm>
            <a:off x="6357950" y="1196752"/>
            <a:ext cx="2606538" cy="1224136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FF00">
                  <a:alpha val="52000"/>
                </a:srgbClr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Сыртқы қабат – </a:t>
            </a:r>
          </a:p>
          <a:p>
            <a:pPr algn="ctr" eaLnBrk="1" hangingPunct="1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эпидермис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429388" y="2636912"/>
            <a:ext cx="2535100" cy="1296144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FF00">
                  <a:alpha val="52000"/>
                </a:srgbClr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Нағыз тері  – </a:t>
            </a:r>
          </a:p>
          <a:p>
            <a:pPr algn="ctr" eaLnBrk="1" hangingPunct="1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дерма қабаты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6572264" y="4071942"/>
            <a:ext cx="2286016" cy="1224136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FF00">
                  <a:alpha val="52000"/>
                </a:srgbClr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Шел қабаты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42910" y="428604"/>
          <a:ext cx="4857784" cy="5715040"/>
        </p:xfrm>
        <a:graphic>
          <a:graphicData uri="http://schemas.openxmlformats.org/presentationml/2006/ole">
            <p:oleObj spid="_x0000_s2059" name="Document" r:id="rId3" imgW="5238720" imgH="5619600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28604"/>
            <a:ext cx="7886700" cy="57483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142984"/>
            <a:ext cx="4431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Сыртқы қабат</a:t>
            </a:r>
            <a:r>
              <a:rPr lang="kk-KZ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эпидермис.               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Көп қабатты эпителий ұлпасынан түзілді.  Оның терең қабатында пигмент  болады, терінің түсі осыған байланысты.Эпидермистің қалыңдығы  барлық жерде бірдей болмайды.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57158" y="857232"/>
          <a:ext cx="3714776" cy="4425953"/>
        </p:xfrm>
        <a:graphic>
          <a:graphicData uri="http://schemas.openxmlformats.org/presentationml/2006/ole">
            <p:oleObj spid="_x0000_s3083" name="Документ" r:id="rId3" imgW="5238720" imgH="5619600" progId="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6160" y="188640"/>
            <a:ext cx="4440640" cy="6192688"/>
          </a:xfrm>
        </p:spPr>
        <p:txBody>
          <a:bodyPr>
            <a:noAutofit/>
          </a:bodyPr>
          <a:lstStyle/>
          <a:p>
            <a:pPr>
              <a:buNone/>
            </a:pPr>
            <a:endParaRPr lang="kk-K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Мүйізді 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қабат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– өлі жасушалардан тұратын, қайызғақ, шаш, түктер, тырнақтар</a:t>
            </a:r>
          </a:p>
          <a:p>
            <a:pPr>
              <a:buNone/>
            </a:pP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Өсуші 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қабат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– тірі жасушалар. Осы жасушалардың үнемі бөлінуі арқылы тері қалпына келіп отырады. Бұл жасушалардың бөлінуі тырнақтардың, түктердің өсуіне септігін тигізеді.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425268-FBFB-A242-8BC4-0338A0420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4000528" cy="55721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>
            <a:extLst>
              <a:ext uri="{FF2B5EF4-FFF2-40B4-BE49-F238E27FC236}">
                <a16:creationId xmlns:a16="http://schemas.microsoft.com/office/drawing/2014/main" xmlns="" id="{D1C06D14-093A-7D45-B2ED-0FCE55D012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6116" y="1214422"/>
            <a:ext cx="1143008" cy="28575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xmlns="" id="{D28E29F5-14B3-264C-879C-40DDB6040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488" y="2285992"/>
            <a:ext cx="1497917" cy="56808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00042"/>
            <a:ext cx="7886700" cy="56769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3817564" cy="44543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55976" y="500042"/>
            <a:ext cx="45365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Ортаңғы қабаты – дерма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немесе нағыз тері</a:t>
            </a:r>
            <a:r>
              <a:rPr lang="kk-KZ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орналасқан. </a:t>
            </a:r>
          </a:p>
          <a:p>
            <a:pPr eaLnBrk="1" hangingPunct="1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Онда жүйке талшықтарының ұштары мен қан тамырлар торы орналасқан. </a:t>
            </a:r>
          </a:p>
          <a:p>
            <a:pPr eaLnBrk="1" hangingPunct="1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Мұнда рецепторлар, май және тер бездері, түк түбірі орналасады.</a:t>
            </a:r>
          </a:p>
          <a:p>
            <a:pPr eaLnBrk="1" hangingPunct="1"/>
            <a:endParaRPr lang="kk-KZ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тірек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қызметін атқарады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терінің созылмалылығы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мықтылығын қамтамасыз етеді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xmlns="" id="{1B884804-7E0D-F24A-96AF-211D211984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7554" y="2348880"/>
            <a:ext cx="926414" cy="108012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00042"/>
            <a:ext cx="7886700" cy="56769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28670"/>
            <a:ext cx="3315788" cy="41434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43372" y="714356"/>
            <a:ext cx="4536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kk-KZ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Шел қабаты </a:t>
            </a:r>
            <a:r>
              <a:rPr lang="kk-KZ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терінің ең терең қабаты. Ол дәнекер ұлпасынан тұрады. </a:t>
            </a:r>
          </a:p>
          <a:p>
            <a:pPr eaLnBrk="1" hangingPunct="1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Ол “төсеніш” қызметін атқарады. </a:t>
            </a:r>
          </a:p>
          <a:p>
            <a:pPr eaLnBrk="1" hangingPunct="1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Қоректік  заттардың және энергияның “қоймасы” болып есептеледі.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3643306" y="2348880"/>
            <a:ext cx="640662" cy="165162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Тері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қабаттарының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ерекшеліктері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68" cy="5500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Үстіңгі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қабат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жаңару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қорғаныш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бояғыш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пигмент-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меланиннің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сәулесінің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етуі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Ортаңғы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қабат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дәнекер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ұлпа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қалың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теріге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серпімділік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қасиет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беру; </a:t>
            </a:r>
          </a:p>
          <a:p>
            <a:pPr marL="0" indent="0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тамырлар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талшықтар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май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тер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бездері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шаш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түбірі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бездері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тер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бөлуі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салқындату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ысып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кетуден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бездері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май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бөлу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теріге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серпімділік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беру;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Шел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қабаты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майдан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мүшені қоршау, ағзаны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сыртқы ортадан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оқшаулау арқылы дене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температурасын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реттеу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445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Document</vt:lpstr>
      <vt:lpstr>Документ</vt:lpstr>
      <vt:lpstr>Слайд 1</vt:lpstr>
      <vt:lpstr>Тері арқылы бөліп шығару </vt:lpstr>
      <vt:lpstr>Тері – дененің сыртқы жабыны. Тері   негізгі үш қабаттан тұрады. Сыртқы   қабат, нағыз тері қабаты және шел    қабаты. </vt:lpstr>
      <vt:lpstr>Слайд 4</vt:lpstr>
      <vt:lpstr>Слайд 5</vt:lpstr>
      <vt:lpstr>Слайд 6</vt:lpstr>
      <vt:lpstr>Слайд 7</vt:lpstr>
      <vt:lpstr>Слайд 8</vt:lpstr>
      <vt:lpstr>Тері қабаттарының ерекшеліктері: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§4 ЖАСУША  МЕН  ОНЫҢ  ОРГАНОИДТЕРІНІҢ ҚҰРЫЛЫСЫ</dc:title>
  <dc:creator>user</dc:creator>
  <cp:lastModifiedBy>user</cp:lastModifiedBy>
  <cp:revision>117</cp:revision>
  <dcterms:created xsi:type="dcterms:W3CDTF">2011-02-07T09:19:37Z</dcterms:created>
  <dcterms:modified xsi:type="dcterms:W3CDTF">2021-02-06T05:16:19Z</dcterms:modified>
</cp:coreProperties>
</file>