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8" r:id="rId2"/>
    <p:sldMasterId id="2147483751" r:id="rId3"/>
    <p:sldMasterId id="2147483764" r:id="rId4"/>
    <p:sldMasterId id="2147483777" r:id="rId5"/>
  </p:sldMasterIdLst>
  <p:notesMasterIdLst>
    <p:notesMasterId r:id="rId19"/>
  </p:notesMasterIdLst>
  <p:sldIdLst>
    <p:sldId id="256" r:id="rId6"/>
    <p:sldId id="257" r:id="rId7"/>
    <p:sldId id="316" r:id="rId8"/>
    <p:sldId id="332" r:id="rId9"/>
    <p:sldId id="333" r:id="rId10"/>
    <p:sldId id="334" r:id="rId11"/>
    <p:sldId id="335" r:id="rId12"/>
    <p:sldId id="336" r:id="rId13"/>
    <p:sldId id="310" r:id="rId14"/>
    <p:sldId id="325" r:id="rId15"/>
    <p:sldId id="337" r:id="rId16"/>
    <p:sldId id="33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88" autoAdjust="0"/>
  </p:normalViewPr>
  <p:slideViewPr>
    <p:cSldViewPr>
      <p:cViewPr varScale="1">
        <p:scale>
          <a:sx n="61" d="100"/>
          <a:sy n="61" d="100"/>
        </p:scale>
        <p:origin x="34" y="3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0C6C3-6092-483D-954E-4CE8B885581A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C31E4-2155-4F07-8482-717E890FE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8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73;p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7411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15774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843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49481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843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34024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09286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06306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01019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3549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CB07-B182-40CC-B05C-0B010F6252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09A4-A0C2-43D0-A433-A9DD8C30C1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601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CB07-B182-40CC-B05C-0B010F6252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09A4-A0C2-43D0-A433-A9DD8C30C1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06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CB07-B182-40CC-B05C-0B010F6252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09A4-A0C2-43D0-A433-A9DD8C30C1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93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CB07-B182-40CC-B05C-0B010F6252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09A4-A0C2-43D0-A433-A9DD8C30C1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55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CB07-B182-40CC-B05C-0B010F6252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09A4-A0C2-43D0-A433-A9DD8C30C1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31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CB07-B182-40CC-B05C-0B010F6252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09A4-A0C2-43D0-A433-A9DD8C30C1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68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CB07-B182-40CC-B05C-0B010F6252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09A4-A0C2-43D0-A433-A9DD8C30C1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5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CB07-B182-40CC-B05C-0B010F6252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09A4-A0C2-43D0-A433-A9DD8C30C1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9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CB07-B182-40CC-B05C-0B010F6252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09A4-A0C2-43D0-A433-A9DD8C30C1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54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CB07-B182-40CC-B05C-0B010F6252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09A4-A0C2-43D0-A433-A9DD8C30C1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42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CB07-B182-40CC-B05C-0B010F6252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09A4-A0C2-43D0-A433-A9DD8C30C1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439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940C3-58CD-4BC4-8871-ED4D01A02B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63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19AB97-A7D7-2B45-AE23-A5484CFCB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709F7AB-EF80-B64A-9BB4-1E10B6CD5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561B28-3D07-6749-B2B1-A50D2E25A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FC4E45-72B9-41C1-967D-4A23FDCAB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252070-1C23-C34F-A8CC-BF1CCC8E2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349F98F-1149-AA45-A8A3-4BEAEE387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56617-33B1-42E2-A455-B95B172272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930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87EF54-550A-854E-A50D-F415B3415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4C987C-3DD1-2E4B-9B25-65572782F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B5CCE0-88E6-4C4C-BE2A-59B372DBF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D3A211-56CD-46C6-896C-D67282BB25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A30671-E83E-A749-BE02-10D20E56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164A37-29C1-2947-AFCE-465565276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D4474-68E8-419C-8724-E413BADEBB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609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DFF26C-2FE9-5E40-976D-122BB1D1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9438DE2-4D82-AF47-A657-20FB054D0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C772AC-547C-C342-9D34-4A26D633A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614B0-1C1A-4D36-913C-12FF65843A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34FA34-9E38-8947-9C8A-CE711C3D9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85FE2C-428E-F544-A1BE-D9CAAD68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6E2B2-A0E8-40AC-8310-6316869D2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605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E30FA5-D66D-7344-B8AE-C3752BB68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ABC6B0-AE53-EE4E-BEE2-BDF683466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98FF65F-C796-024E-B02B-FA0CE9428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06F5571-E005-C74E-81DC-6BE13614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D3A211-56CD-46C6-896C-D67282BB25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822BAA6-81AD-6D42-AACF-B3BE2BF17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1C94927-69AE-D543-BDB8-4ECD8A9C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D4474-68E8-419C-8724-E413BADEBB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78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E8F5A0-8520-2A47-9C05-BF317EB43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8F1705-87E4-6042-B40A-D845747AB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C1A6A53-7E79-6B46-9711-50924260F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958AF9C-F3C9-1746-A8E2-79343CD75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5FB5058-DCF1-934F-9BE9-932DBB108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0CDDB50-A15F-4D49-851F-D9D054703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1F9B0-6F8C-4C55-ACEE-865979AFFC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9904A47-C50D-BC48-99A0-087F114F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681FDA9-5A55-DB44-AB71-F033E2059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EF0CD6-DB16-4B27-87D4-A3993226BD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38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F012AF-EC96-134E-98A1-7815D89B9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DCD7B33-3B73-974E-A665-AE5A0EAB8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A0B1B-5036-4DA5-B204-2A3BE809B9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1B8B0F8-2A7F-7D48-8522-19A7680B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B7D0420-7F88-4D4B-BCD8-781E56947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2A231-4F4E-468D-9E4C-EA50D3C7C7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9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FD0F559-4236-D940-B310-32A7C3F1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0B4B1B-B530-4BC1-B23C-453220D0CF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5C47D0A-18A0-2343-976D-66B32AED1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C16D9E3-188B-AB47-A7A0-4EB1A1A2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37D56-7DFD-433F-99DD-3A8A770C8A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27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C838D1-36BF-BC4B-82CF-10ABA1AD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C16B21-1C06-074D-9149-4010678DD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070CBB1-18B2-5F41-A228-76CF73734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06BC9A4-6F62-1D4F-85ED-BE5BA92D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CF7D7-3C59-4F0C-A69B-D35347D322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D21D515-E7A5-EA49-A0A6-12D6D8C6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69CE75E-C851-9044-8DF1-4297FC4C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FFF69-41D6-47FB-9845-231A8C3A9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267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E8560E-FE34-D149-B8F0-2A0EF6B47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952F0A5-F50F-B748-B193-9CF415FA5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2E4BFB-D658-AB44-A774-A2157E378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06797C9-6CBE-1C41-BE3B-2BCD6A99C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B44DA3-FCC0-4CEF-9868-15CF082A98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5753EEB-40F6-3C4F-AA04-8DCEBAAC7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8521454-A914-4548-B242-B3D54579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E6C9D-B776-44E2-99DA-BED822CFA5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49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04B9DE-201F-1143-9682-4CD37153F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B9A7660-8F03-5B4C-B471-7860FA685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46566F-6388-0B40-8F9D-143C5102A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7E7496-AD26-4E07-83A4-C3ABB6701B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3C001F-0401-2D46-80A4-49680A1AE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CBEE78-53D0-454E-8FEB-7A3AC3A8F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12470-7EAD-4076-817E-B33F5E3BC4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654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C0FC08F-7CB2-E442-A1B9-15B62E1654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883B84B-C155-1C41-9B14-39E44570D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D5206C-AAB4-9949-BDCC-BF79A06BF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0E1D6-4FF8-4C0D-92EF-73A7AECBB6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758F5C-D9E3-B54E-8447-34731F042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BF71A2-1815-E844-A8B1-A9548FF46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62F5D-34DF-4B60-9850-03AD9DC12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432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8BBFDB-FBCC-49B4-A26B-A8547D06DE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F9B5F5-C60A-4366-9249-DF764410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616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19AB97-A7D7-2B45-AE23-A5484CFCB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709F7AB-EF80-B64A-9BB4-1E10B6CD5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561B28-3D07-6749-B2B1-A50D2E25A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FC4E45-72B9-41C1-967D-4A23FDCAB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252070-1C23-C34F-A8CC-BF1CCC8E2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349F98F-1149-AA45-A8A3-4BEAEE387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56617-33B1-42E2-A455-B95B172272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058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87EF54-550A-854E-A50D-F415B3415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4C987C-3DD1-2E4B-9B25-65572782F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B5CCE0-88E6-4C4C-BE2A-59B372DBF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D3A211-56CD-46C6-896C-D67282BB25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A30671-E83E-A749-BE02-10D20E56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164A37-29C1-2947-AFCE-465565276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D4474-68E8-419C-8724-E413BADEBB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6630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DFF26C-2FE9-5E40-976D-122BB1D1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9438DE2-4D82-AF47-A657-20FB054D0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C772AC-547C-C342-9D34-4A26D633A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614B0-1C1A-4D36-913C-12FF65843A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34FA34-9E38-8947-9C8A-CE711C3D9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85FE2C-428E-F544-A1BE-D9CAAD68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6E2B2-A0E8-40AC-8310-6316869D2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485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E30FA5-D66D-7344-B8AE-C3752BB68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ABC6B0-AE53-EE4E-BEE2-BDF683466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98FF65F-C796-024E-B02B-FA0CE9428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06F5571-E005-C74E-81DC-6BE13614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D3A211-56CD-46C6-896C-D67282BB25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822BAA6-81AD-6D42-AACF-B3BE2BF17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1C94927-69AE-D543-BDB8-4ECD8A9C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D4474-68E8-419C-8724-E413BADEBB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8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E8F5A0-8520-2A47-9C05-BF317EB43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8F1705-87E4-6042-B40A-D845747AB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C1A6A53-7E79-6B46-9711-50924260F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958AF9C-F3C9-1746-A8E2-79343CD75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5FB5058-DCF1-934F-9BE9-932DBB108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0CDDB50-A15F-4D49-851F-D9D054703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1F9B0-6F8C-4C55-ACEE-865979AFFC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9904A47-C50D-BC48-99A0-087F114F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681FDA9-5A55-DB44-AB71-F033E2059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EF0CD6-DB16-4B27-87D4-A3993226BD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598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F012AF-EC96-134E-98A1-7815D89B9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DCD7B33-3B73-974E-A665-AE5A0EAB8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A0B1B-5036-4DA5-B204-2A3BE809B9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1B8B0F8-2A7F-7D48-8522-19A7680B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B7D0420-7F88-4D4B-BCD8-781E56947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2A231-4F4E-468D-9E4C-EA50D3C7C7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7623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FD0F559-4236-D940-B310-32A7C3F1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0B4B1B-B530-4BC1-B23C-453220D0CF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5C47D0A-18A0-2343-976D-66B32AED1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C16D9E3-188B-AB47-A7A0-4EB1A1A2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37D56-7DFD-433F-99DD-3A8A770C8A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45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C838D1-36BF-BC4B-82CF-10ABA1AD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C16B21-1C06-074D-9149-4010678DD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070CBB1-18B2-5F41-A228-76CF73734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06BC9A4-6F62-1D4F-85ED-BE5BA92D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CF7D7-3C59-4F0C-A69B-D35347D322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D21D515-E7A5-EA49-A0A6-12D6D8C6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69CE75E-C851-9044-8DF1-4297FC4C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FFF69-41D6-47FB-9845-231A8C3A9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912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E8560E-FE34-D149-B8F0-2A0EF6B47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952F0A5-F50F-B748-B193-9CF415FA5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2E4BFB-D658-AB44-A774-A2157E378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06797C9-6CBE-1C41-BE3B-2BCD6A99C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B44DA3-FCC0-4CEF-9868-15CF082A98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5753EEB-40F6-3C4F-AA04-8DCEBAAC7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8521454-A914-4548-B242-B3D54579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E6C9D-B776-44E2-99DA-BED822CFA5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144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04B9DE-201F-1143-9682-4CD37153F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B9A7660-8F03-5B4C-B471-7860FA685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46566F-6388-0B40-8F9D-143C5102A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7E7496-AD26-4E07-83A4-C3ABB6701B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3C001F-0401-2D46-80A4-49680A1AE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CBEE78-53D0-454E-8FEB-7A3AC3A8F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12470-7EAD-4076-817E-B33F5E3BC4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326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C0FC08F-7CB2-E442-A1B9-15B62E1654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883B84B-C155-1C41-9B14-39E44570D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D5206C-AAB4-9949-BDCC-BF79A06BF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0E1D6-4FF8-4C0D-92EF-73A7AECBB6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758F5C-D9E3-B54E-8447-34731F042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BF71A2-1815-E844-A8B1-A9548FF46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62F5D-34DF-4B60-9850-03AD9DC12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819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8BBFDB-FBCC-49B4-A26B-A8547D06DE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F9B5F5-C60A-4366-9249-DF764410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1267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19AB97-A7D7-2B45-AE23-A5484CFCB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709F7AB-EF80-B64A-9BB4-1E10B6CD5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561B28-3D07-6749-B2B1-A50D2E25A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FC4E45-72B9-41C1-967D-4A23FDCAB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252070-1C23-C34F-A8CC-BF1CCC8E2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349F98F-1149-AA45-A8A3-4BEAEE387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56617-33B1-42E2-A455-B95B172272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407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87EF54-550A-854E-A50D-F415B3415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4C987C-3DD1-2E4B-9B25-65572782F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B5CCE0-88E6-4C4C-BE2A-59B372DBF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D3A211-56CD-46C6-896C-D67282BB25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A30671-E83E-A749-BE02-10D20E56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164A37-29C1-2947-AFCE-465565276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D4474-68E8-419C-8724-E413BADEBB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2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DFF26C-2FE9-5E40-976D-122BB1D1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9438DE2-4D82-AF47-A657-20FB054D0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C772AC-547C-C342-9D34-4A26D633A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614B0-1C1A-4D36-913C-12FF65843A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34FA34-9E38-8947-9C8A-CE711C3D9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85FE2C-428E-F544-A1BE-D9CAAD68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6E2B2-A0E8-40AC-8310-6316869D2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8519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E30FA5-D66D-7344-B8AE-C3752BB68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ABC6B0-AE53-EE4E-BEE2-BDF683466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98FF65F-C796-024E-B02B-FA0CE9428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06F5571-E005-C74E-81DC-6BE13614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D3A211-56CD-46C6-896C-D67282BB25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822BAA6-81AD-6D42-AACF-B3BE2BF17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1C94927-69AE-D543-BDB8-4ECD8A9C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D4474-68E8-419C-8724-E413BADEBB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00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E8F5A0-8520-2A47-9C05-BF317EB43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8F1705-87E4-6042-B40A-D845747AB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C1A6A53-7E79-6B46-9711-50924260F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958AF9C-F3C9-1746-A8E2-79343CD75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5FB5058-DCF1-934F-9BE9-932DBB108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0CDDB50-A15F-4D49-851F-D9D054703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1F9B0-6F8C-4C55-ACEE-865979AFFC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9904A47-C50D-BC48-99A0-087F114F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681FDA9-5A55-DB44-AB71-F033E2059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EF0CD6-DB16-4B27-87D4-A3993226BD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182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F012AF-EC96-134E-98A1-7815D89B9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DCD7B33-3B73-974E-A665-AE5A0EAB8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A0B1B-5036-4DA5-B204-2A3BE809B9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1B8B0F8-2A7F-7D48-8522-19A7680B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B7D0420-7F88-4D4B-BCD8-781E56947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2A231-4F4E-468D-9E4C-EA50D3C7C7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489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FD0F559-4236-D940-B310-32A7C3F1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0B4B1B-B530-4BC1-B23C-453220D0CF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5C47D0A-18A0-2343-976D-66B32AED1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C16D9E3-188B-AB47-A7A0-4EB1A1A2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37D56-7DFD-433F-99DD-3A8A770C8A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900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C838D1-36BF-BC4B-82CF-10ABA1AD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C16B21-1C06-074D-9149-4010678DD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070CBB1-18B2-5F41-A228-76CF73734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06BC9A4-6F62-1D4F-85ED-BE5BA92D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CF7D7-3C59-4F0C-A69B-D35347D322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D21D515-E7A5-EA49-A0A6-12D6D8C6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69CE75E-C851-9044-8DF1-4297FC4C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FFF69-41D6-47FB-9845-231A8C3A9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234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E8560E-FE34-D149-B8F0-2A0EF6B47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952F0A5-F50F-B748-B193-9CF415FA5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2E4BFB-D658-AB44-A774-A2157E378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06797C9-6CBE-1C41-BE3B-2BCD6A99C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B44DA3-FCC0-4CEF-9868-15CF082A98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5753EEB-40F6-3C4F-AA04-8DCEBAAC7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8521454-A914-4548-B242-B3D54579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E6C9D-B776-44E2-99DA-BED822CFA5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907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04B9DE-201F-1143-9682-4CD37153F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B9A7660-8F03-5B4C-B471-7860FA685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46566F-6388-0B40-8F9D-143C5102A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7E7496-AD26-4E07-83A4-C3ABB6701B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3C001F-0401-2D46-80A4-49680A1AE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CBEE78-53D0-454E-8FEB-7A3AC3A8F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12470-7EAD-4076-817E-B33F5E3BC4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72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C0FC08F-7CB2-E442-A1B9-15B62E1654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883B84B-C155-1C41-9B14-39E44570D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D5206C-AAB4-9949-BDCC-BF79A06BF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0E1D6-4FF8-4C0D-92EF-73A7AECBB6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758F5C-D9E3-B54E-8447-34731F042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BF71A2-1815-E844-A8B1-A9548FF46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62F5D-34DF-4B60-9850-03AD9DC12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38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8BBFDB-FBCC-49B4-A26B-A8547D06DE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F9B5F5-C60A-4366-9249-DF764410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4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F1CB07-B182-40CC-B05C-0B010F6252C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31.10.2024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5709A4-A0C2-43D0-A433-A9DD8C30C1D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12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6BD3EE-AFC5-DA40-BF97-A09FB69EC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8E07A08-26D7-F544-AAAB-C7C7F4351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665C97-F533-5248-9BEF-DDC02683E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D3A211-56CD-46C6-896C-D67282BB25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D745B5-9315-1645-8FFB-BB3C792C5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D0131B1-63B4-1249-BFA7-35DC7EB35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CD4474-68E8-419C-8724-E413BADEBB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20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6BD3EE-AFC5-DA40-BF97-A09FB69EC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8E07A08-26D7-F544-AAAB-C7C7F4351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665C97-F533-5248-9BEF-DDC02683E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D3A211-56CD-46C6-896C-D67282BB25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D745B5-9315-1645-8FFB-BB3C792C5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D0131B1-63B4-1249-BFA7-35DC7EB35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CD4474-68E8-419C-8724-E413BADEBB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44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6BD3EE-AFC5-DA40-BF97-A09FB69EC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8E07A08-26D7-F544-AAAB-C7C7F4351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665C97-F533-5248-9BEF-DDC02683E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D3A211-56CD-46C6-896C-D67282BB25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D745B5-9315-1645-8FFB-BB3C792C5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D0131B1-63B4-1249-BFA7-35DC7EB35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CD4474-68E8-419C-8724-E413BADEBB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76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85754" y="2643182"/>
            <a:ext cx="83582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9654" tIns="24815" rIns="49654" bIns="24815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Тақырыбы:  </a:t>
            </a:r>
            <a:r>
              <a:rPr lang="ru-RU" sz="2400" dirty="0" err="1" smtClean="0">
                <a:solidFill>
                  <a:srgbClr val="002060"/>
                </a:solidFill>
                <a:latin typeface="Times New Roman"/>
              </a:rPr>
              <a:t>Тері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/>
              </a:rPr>
              <a:t>ауруларының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/>
              </a:rPr>
              <a:t>пайда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</a:rPr>
              <a:t> болу </a:t>
            </a:r>
            <a:r>
              <a:rPr lang="ru-RU" sz="2400" dirty="0" err="1" smtClean="0">
                <a:solidFill>
                  <a:srgbClr val="002060"/>
                </a:solidFill>
                <a:latin typeface="Times New Roman"/>
              </a:rPr>
              <a:t>себептері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</a:rPr>
              <a:t> мен </a:t>
            </a:r>
            <a:r>
              <a:rPr lang="ru-RU" sz="2400" dirty="0" err="1" smtClean="0">
                <a:solidFill>
                  <a:srgbClr val="002060"/>
                </a:solidFill>
                <a:latin typeface="Times New Roman"/>
              </a:rPr>
              <a:t>салдары</a:t>
            </a:r>
            <a:endParaRPr lang="ru-RU" sz="2400" dirty="0" smtClean="0">
              <a:solidFill>
                <a:srgbClr val="002060"/>
              </a:solidFill>
              <a:latin typeface="Times New Roman"/>
            </a:endParaRPr>
          </a:p>
          <a:p>
            <a:endParaRPr lang="ru-RU" sz="2400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</a:rPr>
              <a:t>8 </a:t>
            </a:r>
            <a:r>
              <a:rPr lang="ru-RU" sz="2400" dirty="0" err="1" smtClean="0">
                <a:solidFill>
                  <a:srgbClr val="002060"/>
                </a:solidFill>
                <a:latin typeface="Times New Roman"/>
                <a:ea typeface="Calibri"/>
              </a:rPr>
              <a:t>сынып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000000"/>
              </a:buClr>
            </a:pPr>
            <a:endParaRPr lang="ru-RU" sz="25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charset="0"/>
              <a:buNone/>
            </a:pPr>
            <a:endParaRPr lang="ru-RU" altLang="ru-RU" sz="2500" b="1" dirty="0">
              <a:solidFill>
                <a:srgbClr val="090F78"/>
              </a:solidFill>
              <a:latin typeface="Century Gothic" pitchFamily="34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221734" y="5811230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277392" y="6083361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1269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800093" y="5950896"/>
            <a:ext cx="1343907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9B56F184-E603-4E9E-BF68-6D597034F0F6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10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529418" y="6357958"/>
            <a:ext cx="7114416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>
            <a:off x="857224" y="6643710"/>
            <a:ext cx="6215106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9237" name="Прямоугольник 11"/>
          <p:cNvSpPr>
            <a:spLocks noChangeArrowheads="1"/>
          </p:cNvSpPr>
          <p:nvPr/>
        </p:nvSpPr>
        <p:spPr bwMode="auto">
          <a:xfrm>
            <a:off x="2658226" y="357166"/>
            <a:ext cx="2998598" cy="57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Дұрыс жауабы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8" name="Прямоугольник 13"/>
          <p:cNvSpPr>
            <a:spLocks noChangeArrowheads="1"/>
          </p:cNvSpPr>
          <p:nvPr/>
        </p:nvSpPr>
        <p:spPr bwMode="auto">
          <a:xfrm>
            <a:off x="1043608" y="2060848"/>
            <a:ext cx="7929618" cy="45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just"/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Б          2. А          3. В</a:t>
            </a:r>
          </a:p>
        </p:txBody>
      </p:sp>
    </p:spTree>
    <p:extLst>
      <p:ext uri="{BB962C8B-B14F-4D97-AF65-F5344CB8AC3E}">
        <p14:creationId xmlns:p14="http://schemas.microsoft.com/office/powerpoint/2010/main" val="196635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1269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800093" y="5950896"/>
            <a:ext cx="1343907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9B56F184-E603-4E9E-BF68-6D597034F0F6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11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529418" y="6357958"/>
            <a:ext cx="7114416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>
            <a:off x="857224" y="6643710"/>
            <a:ext cx="6215106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9237" name="Прямоугольник 11"/>
          <p:cNvSpPr>
            <a:spLocks noChangeArrowheads="1"/>
          </p:cNvSpPr>
          <p:nvPr/>
        </p:nvSpPr>
        <p:spPr bwMode="auto">
          <a:xfrm>
            <a:off x="1917544" y="357166"/>
            <a:ext cx="4479966" cy="57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Биологиялық диктант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8" name="Прямоугольник 13"/>
          <p:cNvSpPr>
            <a:spLocks noChangeArrowheads="1"/>
          </p:cNvSpPr>
          <p:nvPr/>
        </p:nvSpPr>
        <p:spPr bwMode="auto">
          <a:xfrm>
            <a:off x="341713" y="1484784"/>
            <a:ext cx="7929618" cy="340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just"/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Тері жұқпаларының қауіптілігі: ------------- тері арқылы өтіп қан тамырлары мен ------------- тамырларына енуі мүмкін.--------- пайда болған жерде шаш түсіп қалады.Кене --------- арасында болуы мүмкін.Иммунитеттің әлсіреуіне ------------, ------------------- бақылаусыз қабылдау болуы мүмкін.</a:t>
            </a:r>
          </a:p>
          <a:p>
            <a:pPr algn="just"/>
            <a:endParaRPr lang="kk-K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Керекті сөздер: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лимфа, авитаминоз, теміреткі, саусақ, қоздырушылар, антибиотиктер.</a:t>
            </a:r>
          </a:p>
        </p:txBody>
      </p:sp>
    </p:spTree>
    <p:extLst>
      <p:ext uri="{BB962C8B-B14F-4D97-AF65-F5344CB8AC3E}">
        <p14:creationId xmlns:p14="http://schemas.microsoft.com/office/powerpoint/2010/main" val="327425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13905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800093" y="5950896"/>
            <a:ext cx="1343907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9B56F184-E603-4E9E-BF68-6D597034F0F6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12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529418" y="6357958"/>
            <a:ext cx="7114416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>
            <a:off x="857224" y="6643710"/>
            <a:ext cx="6215106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9237" name="Прямоугольник 11"/>
          <p:cNvSpPr>
            <a:spLocks noChangeArrowheads="1"/>
          </p:cNvSpPr>
          <p:nvPr/>
        </p:nvSpPr>
        <p:spPr bwMode="auto">
          <a:xfrm>
            <a:off x="2658227" y="357166"/>
            <a:ext cx="2998598" cy="57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Дұрыс жауабы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8" name="Прямоугольник 13"/>
          <p:cNvSpPr>
            <a:spLocks noChangeArrowheads="1"/>
          </p:cNvSpPr>
          <p:nvPr/>
        </p:nvSpPr>
        <p:spPr bwMode="auto">
          <a:xfrm>
            <a:off x="341713" y="1484784"/>
            <a:ext cx="7929618" cy="229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just"/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Тері жұқпаларының қауіптілігі: </a:t>
            </a:r>
            <a:r>
              <a:rPr lang="kk-KZ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қоздырушылар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тері арқылы өтіп қан тамырлары мен </a:t>
            </a:r>
            <a:r>
              <a:rPr lang="kk-KZ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лимфа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тамырларына енуі мүмкін.</a:t>
            </a:r>
            <a:r>
              <a:rPr lang="kk-KZ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Теміреткі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пайда болған жерде шаш түсіп қалады.Кене </a:t>
            </a:r>
            <a:r>
              <a:rPr lang="kk-KZ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саусақ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арасында болуы мүмкін.Иммунитеттің әлсіреуіне </a:t>
            </a: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авитаминоз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антибиотиктерді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бақылаусыз қабылдау болуы мүмкін.</a:t>
            </a:r>
          </a:p>
        </p:txBody>
      </p:sp>
    </p:spTree>
    <p:extLst>
      <p:ext uri="{BB962C8B-B14F-4D97-AF65-F5344CB8AC3E}">
        <p14:creationId xmlns:p14="http://schemas.microsoft.com/office/powerpoint/2010/main" val="14433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sz="half" idx="1"/>
          </p:nvPr>
        </p:nvSpPr>
        <p:spPr>
          <a:xfrm>
            <a:off x="495482" y="1599673"/>
            <a:ext cx="4381952" cy="4526884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5364" name="Содержимое 3"/>
          <p:cNvSpPr>
            <a:spLocks noGrp="1"/>
          </p:cNvSpPr>
          <p:nvPr>
            <p:ph sz="half" idx="2"/>
          </p:nvPr>
        </p:nvSpPr>
        <p:spPr>
          <a:xfrm>
            <a:off x="5029472" y="1599673"/>
            <a:ext cx="4380595" cy="4526884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5365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875992CB-7A8B-4985-87A2-1425F71B0CD8}" type="slidenum">
              <a:rPr lang="ru-RU" altLang="ru-RU" smtClean="0">
                <a:latin typeface="Arial" charset="0"/>
                <a:cs typeface="Arial" charset="0"/>
                <a:sym typeface="Arial" charset="0"/>
              </a:rPr>
              <a:pPr>
                <a:buFont typeface="Arial" charset="0"/>
                <a:buNone/>
              </a:pPr>
              <a:t>13</a:t>
            </a:fld>
            <a:endParaRPr lang="ru-RU" altLang="ru-RU" smtClean="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9350337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5367" name="Прямоугольник 6"/>
          <p:cNvSpPr>
            <a:spLocks noChangeArrowheads="1"/>
          </p:cNvSpPr>
          <p:nvPr/>
        </p:nvSpPr>
        <p:spPr bwMode="auto">
          <a:xfrm>
            <a:off x="3927197" y="383000"/>
            <a:ext cx="2502245" cy="57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Қорытынды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Прямоугольник 7"/>
          <p:cNvSpPr>
            <a:spLocks noChangeArrowheads="1"/>
          </p:cNvSpPr>
          <p:nvPr/>
        </p:nvSpPr>
        <p:spPr bwMode="auto">
          <a:xfrm>
            <a:off x="8967528" y="5969613"/>
            <a:ext cx="352945" cy="30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>
              <a:buSzPts val="1100"/>
            </a:pPr>
            <a:fld id="{A630265F-6A3E-4468-A4CF-452309B7BA33}" type="slidenum">
              <a:rPr lang="ru-RU" altLang="ru-RU" sz="14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400" b="1" dirty="0">
              <a:solidFill>
                <a:srgbClr val="002060"/>
              </a:solidFill>
            </a:endParaRPr>
          </a:p>
        </p:txBody>
      </p:sp>
      <p:sp>
        <p:nvSpPr>
          <p:cNvPr id="15369" name="Прямоугольник 8"/>
          <p:cNvSpPr>
            <a:spLocks noChangeArrowheads="1"/>
          </p:cNvSpPr>
          <p:nvPr/>
        </p:nvSpPr>
        <p:spPr bwMode="auto">
          <a:xfrm>
            <a:off x="901368" y="1209473"/>
            <a:ext cx="5924052" cy="132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pPr algn="just"/>
            <a:endParaRPr lang="kk-KZ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Бүгінгі сабақта сіздер:</a:t>
            </a:r>
            <a:endParaRPr lang="kk-KZ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500" b="1" dirty="0">
              <a:solidFill>
                <a:srgbClr val="00206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962372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kk-KZ" sz="2800" dirty="0" smtClean="0">
              <a:solidFill>
                <a:srgbClr val="1F497D">
                  <a:lumMod val="50000"/>
                </a:srgbClr>
              </a:solidFill>
              <a:latin typeface="Times New Roman"/>
            </a:endParaRPr>
          </a:p>
          <a:p>
            <a:pPr lvl="0"/>
            <a:r>
              <a:rPr lang="kk-KZ" sz="2800" dirty="0" smtClean="0">
                <a:solidFill>
                  <a:srgbClr val="1F497D">
                    <a:lumMod val="50000"/>
                  </a:srgbClr>
                </a:solidFill>
                <a:latin typeface="Times New Roman"/>
              </a:rPr>
              <a:t>Тері ауруларының себептері мен салдарын талдадық.</a:t>
            </a:r>
            <a:endParaRPr lang="ru-RU" sz="2800" dirty="0">
              <a:solidFill>
                <a:srgbClr val="1F497D">
                  <a:lumMod val="50000"/>
                </a:srgb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119827"/>
            <a:ext cx="9144000" cy="6891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307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22429151-D193-4B31-8671-B5953289093F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2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3076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3077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3078" name="Прямоугольник 9"/>
          <p:cNvSpPr>
            <a:spLocks noChangeArrowheads="1"/>
          </p:cNvSpPr>
          <p:nvPr/>
        </p:nvSpPr>
        <p:spPr bwMode="auto">
          <a:xfrm>
            <a:off x="3643306" y="357166"/>
            <a:ext cx="2336173" cy="51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r>
              <a:rPr lang="kk-KZ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Оқу мақсаты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Прямоугольник 9"/>
          <p:cNvSpPr>
            <a:spLocks noChangeArrowheads="1"/>
          </p:cNvSpPr>
          <p:nvPr/>
        </p:nvSpPr>
        <p:spPr bwMode="auto">
          <a:xfrm>
            <a:off x="285719" y="1785926"/>
            <a:ext cx="8489045" cy="94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kk-KZ" sz="2800" dirty="0" smtClean="0">
                <a:solidFill>
                  <a:srgbClr val="002060"/>
                </a:solidFill>
                <a:latin typeface="Times New Roman"/>
                <a:ea typeface="Calibri"/>
              </a:rPr>
              <a:t>8.1.5.4 – тері ауруларының алдын алу шараларын түсіндіру.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1" name="Прямоугольник 8"/>
          <p:cNvSpPr>
            <a:spLocks noChangeArrowheads="1"/>
          </p:cNvSpPr>
          <p:nvPr/>
        </p:nvSpPr>
        <p:spPr bwMode="auto">
          <a:xfrm>
            <a:off x="214282" y="4143380"/>
            <a:ext cx="8929718" cy="51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Прямоугольник 9"/>
          <p:cNvSpPr>
            <a:spLocks noChangeArrowheads="1"/>
          </p:cNvSpPr>
          <p:nvPr/>
        </p:nvSpPr>
        <p:spPr bwMode="auto">
          <a:xfrm>
            <a:off x="2928926" y="3643314"/>
            <a:ext cx="4929222" cy="46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kk-KZ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 критерийлері</a:t>
            </a:r>
            <a:endParaRPr lang="ru-RU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Прямоугольник 10"/>
          <p:cNvSpPr>
            <a:spLocks noChangeArrowheads="1"/>
          </p:cNvSpPr>
          <p:nvPr/>
        </p:nvSpPr>
        <p:spPr bwMode="auto">
          <a:xfrm>
            <a:off x="3564749" y="1108684"/>
            <a:ext cx="2102968" cy="46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just"/>
            <a:r>
              <a:rPr lang="kk-KZ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 мақсаты</a:t>
            </a:r>
            <a:endParaRPr lang="ru-RU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4100871"/>
            <a:ext cx="81590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dirty="0" smtClean="0">
                <a:solidFill>
                  <a:srgbClr val="002060"/>
                </a:solidFill>
                <a:latin typeface="Times New Roman"/>
              </a:rPr>
              <a:t>Тері ауруларының себептері мен салдарын талдайды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32616" y="-33117"/>
            <a:ext cx="9144000" cy="6891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307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22429151-D193-4B31-8671-B5953289093F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3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3076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3077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3" name="TextBox 12"/>
          <p:cNvSpPr txBox="1"/>
          <p:nvPr/>
        </p:nvSpPr>
        <p:spPr>
          <a:xfrm>
            <a:off x="3786182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85720" y="357166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4357694"/>
            <a:ext cx="18473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14480" y="4200995"/>
            <a:ext cx="5449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472" y="1412777"/>
            <a:ext cx="773357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k-KZ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</a:t>
            </a:r>
            <a:r>
              <a:rPr lang="kk-KZ" sz="4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Терінің қандай ауруларын білесіздер?</a:t>
            </a:r>
            <a:br>
              <a:rPr lang="kk-KZ" sz="4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kk-KZ" sz="4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Оның белгілері қандай?</a:t>
            </a:r>
            <a:br>
              <a:rPr lang="kk-KZ" sz="4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kk-KZ" sz="4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-Қандай жолдармен тері ауруларының алдын алуға болады? </a:t>
            </a:r>
            <a:r>
              <a:rPr lang="ru-RU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CCA5615-0E83-FA45-9E84-A6611BDCCBB4}"/>
              </a:ext>
            </a:extLst>
          </p:cNvPr>
          <p:cNvSpPr txBox="1"/>
          <p:nvPr/>
        </p:nvSpPr>
        <p:spPr>
          <a:xfrm>
            <a:off x="179512" y="3068960"/>
            <a:ext cx="73448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636838"/>
            <a:ext cx="1511300" cy="15128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3851275" y="3644900"/>
            <a:ext cx="13199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3300"/>
                    </a:gs>
                    <a:gs pos="100000">
                      <a:srgbClr val="FFFF00">
                        <a:alpha val="51999"/>
                      </a:srgbClr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kk-KZ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 тері</a:t>
            </a:r>
            <a:endParaRPr lang="ru-RU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1903412" cy="1285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4813"/>
            <a:ext cx="1758950" cy="1428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229225"/>
            <a:ext cx="1574800" cy="14335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2492375"/>
            <a:ext cx="1693862" cy="17827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870450"/>
            <a:ext cx="1655763" cy="16557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797425"/>
            <a:ext cx="1903412" cy="1552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92375"/>
            <a:ext cx="1795462" cy="183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88913"/>
            <a:ext cx="1728788" cy="14430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AutoShape 27"/>
          <p:cNvSpPr>
            <a:spLocks noChangeArrowheads="1"/>
          </p:cNvSpPr>
          <p:nvPr/>
        </p:nvSpPr>
        <p:spPr bwMode="auto">
          <a:xfrm>
            <a:off x="5435600" y="3141663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gradFill rotWithShape="1">
            <a:gsLst>
              <a:gs pos="0">
                <a:srgbClr val="FF3300"/>
              </a:gs>
              <a:gs pos="100000">
                <a:srgbClr val="FFFF00">
                  <a:alpha val="51999"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7" name="AutoShape 28"/>
          <p:cNvSpPr>
            <a:spLocks noChangeArrowheads="1"/>
          </p:cNvSpPr>
          <p:nvPr/>
        </p:nvSpPr>
        <p:spPr bwMode="auto">
          <a:xfrm rot="7995203">
            <a:off x="2813844" y="4394994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gradFill rotWithShape="1">
            <a:gsLst>
              <a:gs pos="0">
                <a:srgbClr val="FF3300"/>
              </a:gs>
              <a:gs pos="100000">
                <a:srgbClr val="FFFF00">
                  <a:alpha val="51999"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8" name="AutoShape 29"/>
          <p:cNvSpPr>
            <a:spLocks noChangeArrowheads="1"/>
          </p:cNvSpPr>
          <p:nvPr/>
        </p:nvSpPr>
        <p:spPr bwMode="auto">
          <a:xfrm rot="1676502">
            <a:off x="5435600" y="4221163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gradFill rotWithShape="1">
            <a:gsLst>
              <a:gs pos="0">
                <a:srgbClr val="FF3300"/>
              </a:gs>
              <a:gs pos="100000">
                <a:srgbClr val="FFFF00">
                  <a:alpha val="51999"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9" name="AutoShape 30"/>
          <p:cNvSpPr>
            <a:spLocks noChangeArrowheads="1"/>
          </p:cNvSpPr>
          <p:nvPr/>
        </p:nvSpPr>
        <p:spPr bwMode="auto">
          <a:xfrm rot="-8687256">
            <a:off x="2700338" y="1916113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gradFill rotWithShape="1">
            <a:gsLst>
              <a:gs pos="0">
                <a:srgbClr val="FF3300"/>
              </a:gs>
              <a:gs pos="100000">
                <a:srgbClr val="FFFF00">
                  <a:alpha val="51999"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0" name="AutoShape 31"/>
          <p:cNvSpPr>
            <a:spLocks noChangeArrowheads="1"/>
          </p:cNvSpPr>
          <p:nvPr/>
        </p:nvSpPr>
        <p:spPr bwMode="auto">
          <a:xfrm rot="-2073387">
            <a:off x="5435600" y="1989138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gradFill rotWithShape="1">
            <a:gsLst>
              <a:gs pos="0">
                <a:srgbClr val="FF3300"/>
              </a:gs>
              <a:gs pos="100000">
                <a:srgbClr val="FFFF00">
                  <a:alpha val="51999"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1" name="AutoShape 32"/>
          <p:cNvSpPr>
            <a:spLocks noChangeArrowheads="1"/>
          </p:cNvSpPr>
          <p:nvPr/>
        </p:nvSpPr>
        <p:spPr bwMode="auto">
          <a:xfrm rot="10800000">
            <a:off x="2555875" y="3141663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gradFill rotWithShape="1">
            <a:gsLst>
              <a:gs pos="0">
                <a:srgbClr val="FF3300"/>
              </a:gs>
              <a:gs pos="100000">
                <a:srgbClr val="FFFF00">
                  <a:alpha val="51999"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2" name="AutoShape 33"/>
          <p:cNvSpPr>
            <a:spLocks noChangeArrowheads="1"/>
          </p:cNvSpPr>
          <p:nvPr/>
        </p:nvSpPr>
        <p:spPr bwMode="auto">
          <a:xfrm rot="5400000">
            <a:off x="4039395" y="4466431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gradFill rotWithShape="1">
            <a:gsLst>
              <a:gs pos="0">
                <a:srgbClr val="FF3300"/>
              </a:gs>
              <a:gs pos="100000">
                <a:srgbClr val="FFFF00">
                  <a:alpha val="51999"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3" name="AutoShape 34"/>
          <p:cNvSpPr>
            <a:spLocks noChangeArrowheads="1"/>
          </p:cNvSpPr>
          <p:nvPr/>
        </p:nvSpPr>
        <p:spPr bwMode="auto">
          <a:xfrm rot="-5400000">
            <a:off x="4039394" y="1874044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gradFill rotWithShape="1">
            <a:gsLst>
              <a:gs pos="0">
                <a:srgbClr val="FF3300"/>
              </a:gs>
              <a:gs pos="100000">
                <a:srgbClr val="FFFF00">
                  <a:alpha val="51999"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4" name="Text Box 35"/>
          <p:cNvSpPr txBox="1">
            <a:spLocks noChangeArrowheads="1"/>
          </p:cNvSpPr>
          <p:nvPr/>
        </p:nvSpPr>
        <p:spPr bwMode="auto">
          <a:xfrm>
            <a:off x="3851275" y="1196975"/>
            <a:ext cx="11615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3300"/>
                    </a:gs>
                    <a:gs pos="100000">
                      <a:srgbClr val="FFFF00">
                        <a:alpha val="51999"/>
                      </a:srgbClr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kk-KZ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аллергия</a:t>
            </a:r>
            <a:endParaRPr 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5" name="Text Box 36"/>
          <p:cNvSpPr txBox="1">
            <a:spLocks noChangeArrowheads="1"/>
          </p:cNvSpPr>
          <p:nvPr/>
        </p:nvSpPr>
        <p:spPr bwMode="auto">
          <a:xfrm>
            <a:off x="6588125" y="1773238"/>
            <a:ext cx="19076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3300"/>
                    </a:gs>
                    <a:gs pos="100000">
                      <a:srgbClr val="FFFF00">
                        <a:alpha val="51999"/>
                      </a:srgbClr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kk-KZ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Белдеулі герпес</a:t>
            </a:r>
            <a:endParaRPr 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6" name="Text Box 37"/>
          <p:cNvSpPr txBox="1">
            <a:spLocks noChangeArrowheads="1"/>
          </p:cNvSpPr>
          <p:nvPr/>
        </p:nvSpPr>
        <p:spPr bwMode="auto">
          <a:xfrm>
            <a:off x="6750133" y="4214813"/>
            <a:ext cx="17556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3300"/>
                    </a:gs>
                    <a:gs pos="100000">
                      <a:srgbClr val="FFFF00">
                        <a:alpha val="51999"/>
                      </a:srgbClr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kk-KZ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Жазық терінің</a:t>
            </a:r>
          </a:p>
          <a:p>
            <a:pPr algn="ctr" eaLnBrk="1" hangingPunct="1">
              <a:defRPr/>
            </a:pPr>
            <a:r>
              <a:rPr lang="kk-KZ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теміреткісі</a:t>
            </a:r>
            <a:endParaRPr 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7" name="Text Box 38"/>
          <p:cNvSpPr txBox="1">
            <a:spLocks noChangeArrowheads="1"/>
          </p:cNvSpPr>
          <p:nvPr/>
        </p:nvSpPr>
        <p:spPr bwMode="auto">
          <a:xfrm>
            <a:off x="6427761" y="6156325"/>
            <a:ext cx="26384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3300"/>
                    </a:gs>
                    <a:gs pos="100000">
                      <a:srgbClr val="FFFF00">
                        <a:alpha val="51999"/>
                      </a:srgbClr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kk-KZ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Терінің саңырауқұлақ </a:t>
            </a:r>
          </a:p>
          <a:p>
            <a:pPr algn="ctr" eaLnBrk="1" hangingPunct="1">
              <a:defRPr/>
            </a:pPr>
            <a:r>
              <a:rPr lang="kk-KZ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ауруы</a:t>
            </a:r>
            <a:endParaRPr 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8" name="Text Box 39"/>
          <p:cNvSpPr txBox="1">
            <a:spLocks noChangeArrowheads="1"/>
          </p:cNvSpPr>
          <p:nvPr/>
        </p:nvSpPr>
        <p:spPr bwMode="auto">
          <a:xfrm>
            <a:off x="3132138" y="6461125"/>
            <a:ext cx="26949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3300"/>
                    </a:gs>
                    <a:gs pos="100000">
                      <a:srgbClr val="FFFF00">
                        <a:alpha val="51999"/>
                      </a:srgbClr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kk-KZ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Қабыршақты теміреткі</a:t>
            </a:r>
            <a:endParaRPr 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9" name="Text Box 40"/>
          <p:cNvSpPr txBox="1">
            <a:spLocks noChangeArrowheads="1"/>
          </p:cNvSpPr>
          <p:nvPr/>
        </p:nvSpPr>
        <p:spPr bwMode="auto">
          <a:xfrm>
            <a:off x="376238" y="1622425"/>
            <a:ext cx="21341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3300"/>
                    </a:gs>
                    <a:gs pos="100000">
                      <a:srgbClr val="FFFF00">
                        <a:alpha val="51999"/>
                      </a:srgbClr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kk-KZ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генитальді герпес</a:t>
            </a:r>
            <a:endParaRPr 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50" name="Text Box 41"/>
          <p:cNvSpPr txBox="1">
            <a:spLocks noChangeArrowheads="1"/>
          </p:cNvSpPr>
          <p:nvPr/>
        </p:nvSpPr>
        <p:spPr bwMode="auto">
          <a:xfrm>
            <a:off x="663575" y="6375400"/>
            <a:ext cx="17034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3300"/>
                    </a:gs>
                    <a:gs pos="100000">
                      <a:srgbClr val="FFFF00">
                        <a:alpha val="51999"/>
                      </a:srgbClr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kk-K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фотодерматит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51" name="Text Box 42"/>
          <p:cNvSpPr txBox="1">
            <a:spLocks noChangeArrowheads="1"/>
          </p:cNvSpPr>
          <p:nvPr/>
        </p:nvSpPr>
        <p:spPr bwMode="auto">
          <a:xfrm>
            <a:off x="971550" y="4365625"/>
            <a:ext cx="9056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3300"/>
                    </a:gs>
                    <a:gs pos="100000">
                      <a:srgbClr val="FFFF00">
                        <a:alpha val="51999"/>
                      </a:srgbClr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kk-KZ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экзема</a:t>
            </a:r>
            <a:endParaRPr 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86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02842"/>
            <a:ext cx="4464495" cy="321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397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Қышыма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қотыр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тудырады.Кене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саусақ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аяқ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қолдың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бүгілістеріндегі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тері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астында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Ауру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белгілері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аталған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жерде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тоқтаусыз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қышу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57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10" y="3140968"/>
            <a:ext cx="4021827" cy="240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12777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Теміреткі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саңырауқұлақ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тудыратын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аурулардың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бірі.Ол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теріні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тырнақты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зақымдайды.Теміреткі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жерде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түсіп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412776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ru-RU" sz="28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60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2672887" cy="200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75798" cy="1502049"/>
          </a:xfrm>
        </p:spPr>
        <p:txBody>
          <a:bodyPr>
            <a:normAutofit fontScale="90000"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Бөрітпе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безеулер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терінің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сыртқы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себептен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зақымдануы.Май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бездерінің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түзінділері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күнде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алынып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отырса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бактериялық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типті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безеу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бөртпесі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дамымайды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96752"/>
            <a:ext cx="8064896" cy="482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kk-KZ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</a:t>
            </a:r>
            <a:endParaRPr lang="ru-RU" sz="2400" dirty="0">
              <a:solidFill>
                <a:prstClr val="black"/>
              </a:solidFill>
              <a:latin typeface="Arial" charset="0"/>
              <a:ea typeface="Times New Roman"/>
              <a:cs typeface="Times New Roman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74540"/>
            <a:ext cx="2886067" cy="216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01" y="4246572"/>
            <a:ext cx="3732499" cy="201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72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395536" y="1268760"/>
            <a:ext cx="842493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Аптасына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моншаға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барып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жуыну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душқа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шайыну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Қолдағы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бактериялардың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90 %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тырнақ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астында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жиналады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арнаулы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щеткамен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тазартуға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Бет пен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мойынды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таңертең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ұйықтар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алдында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тазартып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жуу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Тері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құрғақ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сабыны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аталатын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сабынды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лонолині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сабындарды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айдалану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Аяқты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күнде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жуып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тұру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kk-K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Жаз айларында ультракүлгін сәуледен қорғану үшін арнайы кремдерді, көзілдірікті қолдану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kk-K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Өтпелі кезеңдегі жыныстық жетілудің салдарынан болатын безеулерді сығып, немесе кез келген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крем,  дәрі-дәрмектерді қолдану арқылы жоюға тырыспау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kk-K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Асқазан ішек жолдарының қызметі бұзылған жағдайда да теріде безеу,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бөртпелер шығатындықтан, дұрыс тамақтануды, тамақтың құрамына назар аудару</a:t>
            </a:r>
            <a:r>
              <a:rPr lang="kk-KZ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defRPr/>
            </a:pPr>
            <a:endParaRPr lang="kk-KZ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defRPr/>
            </a:pPr>
            <a:endParaRPr lang="kk-KZ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483768" y="260648"/>
            <a:ext cx="1455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Тері күтімі</a:t>
            </a:r>
          </a:p>
        </p:txBody>
      </p:sp>
    </p:spTree>
    <p:extLst>
      <p:ext uri="{BB962C8B-B14F-4D97-AF65-F5344CB8AC3E}">
        <p14:creationId xmlns:p14="http://schemas.microsoft.com/office/powerpoint/2010/main" val="30124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800093" y="5950896"/>
            <a:ext cx="1343907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9B56F184-E603-4E9E-BF68-6D597034F0F6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9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529418" y="6357958"/>
            <a:ext cx="7114416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>
            <a:off x="857224" y="6643710"/>
            <a:ext cx="6215106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9225" name="Прямоугольник 11"/>
          <p:cNvSpPr>
            <a:spLocks noChangeArrowheads="1"/>
          </p:cNvSpPr>
          <p:nvPr/>
        </p:nvSpPr>
        <p:spPr bwMode="auto">
          <a:xfrm>
            <a:off x="500034" y="1000108"/>
            <a:ext cx="8191248" cy="81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Төменде берілген тері ауруларының пайда болу себептерімен сәйкестендіріңдер.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</p:txBody>
      </p:sp>
      <p:sp>
        <p:nvSpPr>
          <p:cNvPr id="9237" name="Прямоугольник 11"/>
          <p:cNvSpPr>
            <a:spLocks noChangeArrowheads="1"/>
          </p:cNvSpPr>
          <p:nvPr/>
        </p:nvSpPr>
        <p:spPr bwMode="auto">
          <a:xfrm>
            <a:off x="3071802" y="357166"/>
            <a:ext cx="2171448" cy="57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Тапсырма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8" name="Прямоугольник 13"/>
          <p:cNvSpPr>
            <a:spLocks noChangeArrowheads="1"/>
          </p:cNvSpPr>
          <p:nvPr/>
        </p:nvSpPr>
        <p:spPr bwMode="auto">
          <a:xfrm>
            <a:off x="642910" y="5000636"/>
            <a:ext cx="7929618" cy="45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Берілген фитогормондардың формулаларын анықтайды</a:t>
            </a:r>
            <a:endParaRPr lang="kk-KZ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57224" y="4572008"/>
            <a:ext cx="1956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Дескриптор: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950528"/>
              </p:ext>
            </p:extLst>
          </p:nvPr>
        </p:nvGraphicFramePr>
        <p:xfrm>
          <a:off x="599822" y="1819702"/>
          <a:ext cx="8091460" cy="3824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7458"/>
                <a:gridCol w="3694002"/>
              </a:tblGrid>
              <a:tr h="10102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Тері аурулары</a:t>
                      </a:r>
                      <a:endParaRPr kumimoji="0" lang="ru-RU" sz="2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Себептері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2644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1.Теміреткі</a:t>
                      </a:r>
                    </a:p>
                    <a:p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 Паразит</a:t>
                      </a:r>
                      <a:r>
                        <a:rPr lang="kk-KZ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жанурлар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386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2.Қышыма</a:t>
                      </a:r>
                      <a:endParaRPr lang="kk-KZ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Б. Патогенді саңырауқұлақтар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386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3.Бөртпе</a:t>
                      </a:r>
                      <a:r>
                        <a:rPr lang="kk-KZ" sz="24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безеулер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В. бактериялық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4655</TotalTime>
  <Words>382</Words>
  <Application>Microsoft Office PowerPoint</Application>
  <PresentationFormat>Экран (4:3)</PresentationFormat>
  <Paragraphs>74</Paragraphs>
  <Slides>13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7_Тема Office</vt:lpstr>
      <vt:lpstr>8_Тема Office</vt:lpstr>
      <vt:lpstr>9_Тема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Қышыма- қотыр кене тудырады.Кене саусақ арасында, аяқ және қолдың буын бүгілістеріндегі тері астында болуы мүмкін.   Ауру белгілері: аталған жерде тоқтаусыз қышу пайда болады.</vt:lpstr>
      <vt:lpstr> Теміреткі- саңырауқұлақ тудыратын аурулардың бірі.Ол теріні, шаш пен тырнақты зақымдайды.Теміреткі пайда болған жерде шаш түсіп қалады.</vt:lpstr>
      <vt:lpstr>Бөрітпе безеулер- терінің сыртқы, ішкі себептен зақымдануы.Май бездерінің түзінділері бір күнде 2-3 рет алынып отырса, бактериялық типті безеу бөртпесі дамымайды.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Madina</dc:creator>
  <cp:lastModifiedBy>Huawei</cp:lastModifiedBy>
  <cp:revision>390</cp:revision>
  <dcterms:created xsi:type="dcterms:W3CDTF">2020-07-14T09:45:37Z</dcterms:created>
  <dcterms:modified xsi:type="dcterms:W3CDTF">2024-10-31T15:07:56Z</dcterms:modified>
</cp:coreProperties>
</file>