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_rels/presentation.xml.rels" ContentType="application/vnd.openxmlformats-package.relationships+xml"/>
  <Override PartName="/ppt/slideLayouts/_rels/slideLayout1.xml.rels" ContentType="application/vnd.openxmlformats-package.relationships+xml"/>
  <Override PartName="/ppt/slideLayouts/slideLayout1.xml" ContentType="application/vnd.openxmlformats-officedocument.presentationml.slideLayout+xml"/>
  <Override PartName="/ppt/media/image1.png" ContentType="image/png"/>
  <Override PartName="/ppt/media/image2.jpeg" ContentType="image/jpeg"/>
  <Override PartName="/ppt/media/image3.jpeg" ContentType="image/jpeg"/>
  <Override PartName="/ppt/media/image4.png" ContentType="image/png"/>
  <Override PartName="/ppt/media/image8.jpeg" ContentType="image/jpeg"/>
  <Override PartName="/ppt/media/image5.jpeg" ContentType="image/jpeg"/>
  <Override PartName="/ppt/media/image10.jpeg" ContentType="image/jpeg"/>
  <Override PartName="/ppt/media/image6.jpeg" ContentType="image/jpeg"/>
  <Override PartName="/ppt/media/image7.jpeg" ContentType="image/jpeg"/>
  <Override PartName="/ppt/media/image9.jpeg" ContentType="image/jpe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4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9.xml.rels" ContentType="application/vnd.openxmlformats-package.relationships+xml"/>
  <Override PartName="/ppt/slides/_rels/slide12.xml.rels" ContentType="application/vnd.openxmlformats-package.relationships+xml"/>
  <Override PartName="/ppt/slides/_rels/slide8.xml.rels" ContentType="application/vnd.openxmlformats-package.relationships+xml"/>
  <Override PartName="/ppt/slides/_rels/slide11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7.xml.rels" ContentType="application/vnd.openxmlformats-package.relationships+xml"/>
  <Override PartName="/ppt/slides/_rels/slide10.xml.rels" ContentType="application/vnd.openxmlformats-package.relationships+xml"/>
  <Override PartName="/ppt/slides/_rels/slide1.xml.rels" ContentType="application/vnd.openxmlformats-package.relationships+xml"/>
  <Override PartName="/ppt/slides/slide13.xml" ContentType="application/vnd.openxmlformats-officedocument.presentationml.slide+xml"/>
  <Override PartName="/ppt/slides/slide6.xml" ContentType="application/vnd.openxmlformats-officedocument.presentationml.slide+xml"/>
  <Override PartName="/ppt/slides/slide14.xml" ContentType="application/vnd.openxmlformats-officedocument.presentationml.slide+xml"/>
  <Override PartName="/ppt/notesSlides/_rels/notesSlide8.xml.rels" ContentType="application/vnd.openxmlformats-package.relationships+xml"/>
  <Override PartName="/ppt/notesSlides/notesSlide8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2193588" cy="68580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presProps" Target="presProps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"/>
          <p:cNvSpPr/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lIns="90000" rIns="90000" tIns="45000" bIns="45000" anchor="ctr" anchorCtr="1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" name="PlaceHolder 1"/>
          <p:cNvSpPr>
            <a:spLocks noGrp="1"/>
          </p:cNvSpPr>
          <p:nvPr>
            <p:ph type="sldImg"/>
          </p:nvPr>
        </p:nvSpPr>
        <p:spPr>
          <a:xfrm>
            <a:off x="217440" y="812880"/>
            <a:ext cx="7121520" cy="400680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Autofit/>
          </a:bodyPr>
          <a:p>
            <a:pPr>
              <a:lnSpc>
                <a:spcPct val="90000"/>
              </a:lnSpc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move the slide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755280" y="5078160"/>
            <a:ext cx="6046920" cy="4809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ru-RU" sz="1200" strike="noStrike" u="none">
                <a:solidFill>
                  <a:srgbClr val="000000"/>
                </a:solidFill>
                <a:uFillTx/>
                <a:latin typeface="Times New Roman"/>
              </a:rPr>
              <a:t>Click to edit the notes format</a:t>
            </a:r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79600" cy="53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9" name="PlaceHolder 4"/>
          <p:cNvSpPr>
            <a:spLocks noGrp="1"/>
          </p:cNvSpPr>
          <p:nvPr>
            <p:ph type="dt" idx="4"/>
          </p:nvPr>
        </p:nvSpPr>
        <p:spPr>
          <a:xfrm>
            <a:off x="4277880" y="0"/>
            <a:ext cx="3279960" cy="53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p>
            <a:pPr indent="0">
              <a:buNone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" name="PlaceHolder 5"/>
          <p:cNvSpPr>
            <a:spLocks noGrp="1"/>
          </p:cNvSpPr>
          <p:nvPr>
            <p:ph type="ftr" idx="5"/>
          </p:nvPr>
        </p:nvSpPr>
        <p:spPr>
          <a:xfrm>
            <a:off x="0" y="10156680"/>
            <a:ext cx="3279600" cy="53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p>
            <a:pPr indent="0">
              <a:buNone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" name="PlaceHolder 6"/>
          <p:cNvSpPr>
            <a:spLocks noGrp="1"/>
          </p:cNvSpPr>
          <p:nvPr>
            <p:ph type="sldNum" idx="6"/>
          </p:nvPr>
        </p:nvSpPr>
        <p:spPr>
          <a:xfrm>
            <a:off x="4277880" y="10156680"/>
            <a:ext cx="3279960" cy="533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b">
            <a:noAutofit/>
          </a:bodyPr>
          <a:lstStyle>
            <a:lvl1pPr indent="0" algn="r">
              <a:lnSpc>
                <a:spcPct val="95000"/>
              </a:lnSpc>
              <a:buNone/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  <a:defRPr b="0" lang="ru-RU" sz="1400" strike="noStrike" u="none">
                <a:solidFill>
                  <a:srgbClr val="000000"/>
                </a:solidFill>
                <a:uFillTx/>
                <a:latin typeface="Times New Roman"/>
                <a:ea typeface="Arial Unicode MS"/>
              </a:defRPr>
            </a:lvl1pPr>
          </a:lstStyle>
          <a:p>
            <a:pPr indent="0" algn="r">
              <a:lnSpc>
                <a:spcPct val="95000"/>
              </a:lnSpc>
              <a:buNone/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4B67653D-6DC0-436F-A5BA-E18B78AF228A}" type="slidenum">
              <a:rPr b="0" lang="ru-RU" sz="1400" strike="noStrike" u="none">
                <a:solidFill>
                  <a:srgbClr val="000000"/>
                </a:solidFill>
                <a:uFillTx/>
                <a:latin typeface="Times New Roman"/>
                <a:ea typeface="Arial Unicode MS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Rectangle 6"/>
          <p:cNvSpPr/>
          <p:nvPr/>
        </p:nvSpPr>
        <p:spPr>
          <a:xfrm>
            <a:off x="4278240" y="10156680"/>
            <a:ext cx="3279960" cy="533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95000"/>
              </a:lnSpc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fld id="{A486542B-DC96-4C08-8007-A4601D731DC4}" type="slidenum">
              <a:rPr b="0" lang="ru-RU" sz="1400" strike="noStrike" u="none">
                <a:solidFill>
                  <a:srgbClr val="000000"/>
                </a:solidFill>
                <a:uFillTx/>
                <a:latin typeface="Times New Roman"/>
                <a:ea typeface="Arial Unicode MS"/>
              </a:rPr>
              <a:t>&lt;number&gt;</a:t>
            </a:fld>
            <a:endParaRPr b="0" lang="ru-RU" sz="1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71" name="PlaceHolder 1"/>
          <p:cNvSpPr>
            <a:spLocks noGrp="1"/>
          </p:cNvSpPr>
          <p:nvPr>
            <p:ph type="sldImg"/>
          </p:nvPr>
        </p:nvSpPr>
        <p:spPr>
          <a:xfrm>
            <a:off x="217440" y="812880"/>
            <a:ext cx="7123320" cy="4008240"/>
          </a:xfrm>
          <a:prstGeom prst="rect">
            <a:avLst/>
          </a:prstGeom>
          <a:ln w="0">
            <a:noFill/>
          </a:ln>
        </p:spPr>
      </p:sp>
      <p:sp>
        <p:nvSpPr>
          <p:cNvPr id="172" name="PlaceHolder 2"/>
          <p:cNvSpPr>
            <a:spLocks noGrp="1"/>
          </p:cNvSpPr>
          <p:nvPr>
            <p:ph type="body"/>
          </p:nvPr>
        </p:nvSpPr>
        <p:spPr>
          <a:xfrm>
            <a:off x="755280" y="5078520"/>
            <a:ext cx="6048360" cy="4811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spcBef>
                <a:spcPts val="451"/>
              </a:spcBef>
              <a:buNone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1200" strike="noStrike" u="none">
              <a:solidFill>
                <a:srgbClr val="000000"/>
              </a:solidFill>
              <a:uFillTx/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376A28C-7E6A-45CE-98AC-5F4A86A36A13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13255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4400" strike="noStrike" u="none">
                <a:solidFill>
                  <a:srgbClr val="000000"/>
                </a:solidFill>
                <a:uFillTx/>
                <a:latin typeface="Calibri Light"/>
              </a:rPr>
              <a:t>Click to edit the title text format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838080" y="1825200"/>
            <a:ext cx="10515600" cy="435132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Click to edit the outline text format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1" marL="6858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Second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2" marL="11430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Third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3" marL="16002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Fourth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4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Fifth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5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Sixth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lvl="6" marL="20574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ru-RU" sz="2800" strike="noStrike" u="none">
                <a:solidFill>
                  <a:srgbClr val="000000"/>
                </a:solidFill>
                <a:uFillTx/>
                <a:latin typeface="Calibri"/>
              </a:rPr>
              <a:t>Seventh Outline Level</a:t>
            </a: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>
              <a:buNone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indent="0">
              <a:buNone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ru-RU" sz="1200" strike="noStrike" u="none">
                <a:solidFill>
                  <a:srgbClr val="898989"/>
                </a:solidFill>
                <a:uFillTx/>
                <a:latin typeface="Arial"/>
              </a:rPr>
              <a:t>9.4.17</a:t>
            </a:r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4038480" y="6356520"/>
            <a:ext cx="41148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p>
            <a:pPr indent="0">
              <a:buNone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86104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6800" bIns="46800" anchor="ctr">
            <a:noAutofit/>
          </a:bodyPr>
          <a:lstStyle>
            <a:lvl1pPr indent="0" algn="r">
              <a:buNone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  <a:defRPr b="0" lang="ru-RU" sz="1200" strike="noStrike" u="none">
                <a:solidFill>
                  <a:srgbClr val="898989"/>
                </a:solidFill>
                <a:uFillTx/>
                <a:latin typeface="Arial"/>
              </a:defRPr>
            </a:lvl1pPr>
          </a:lstStyle>
          <a:p>
            <a:pPr indent="0" algn="r">
              <a:buNone/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fld id="{F2CBDAF1-7659-4296-B803-A19E38B007AD}" type="slidenum">
              <a:rPr b="0" lang="ru-RU" sz="1200" strike="noStrike" u="none">
                <a:solidFill>
                  <a:srgbClr val="898989"/>
                </a:solidFill>
                <a:uFillTx/>
                <a:latin typeface="Arial"/>
              </a:rPr>
              <a:t>&lt;number&gt;</a:t>
            </a:fld>
            <a:endParaRPr b="0" lang="ru-RU" sz="1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1.png"/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5" Type="http://schemas.openxmlformats.org/officeDocument/2006/relationships/image" Target="../media/image2.jpeg"/><Relationship Id="rId6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4.png"/><Relationship Id="rId3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5.jpeg"/><Relationship Id="rId3" Type="http://schemas.openxmlformats.org/officeDocument/2006/relationships/image" Target="../media/image6.jpeg"/><Relationship Id="rId4" Type="http://schemas.openxmlformats.org/officeDocument/2006/relationships/image" Target="../media/image7.jpeg"/><Relationship Id="rId5" Type="http://schemas.openxmlformats.org/officeDocument/2006/relationships/image" Target="../media/image8.jpeg"/><Relationship Id="rId6" Type="http://schemas.openxmlformats.org/officeDocument/2006/relationships/image" Target="../media/image9.jpeg"/><Relationship Id="rId7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10.jpeg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76;p1"/>
          <p:cNvSpPr/>
          <p:nvPr/>
        </p:nvSpPr>
        <p:spPr>
          <a:xfrm>
            <a:off x="1127160" y="2708280"/>
            <a:ext cx="9648720" cy="2016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44280" rIns="44280" tIns="22320" bIns="22320" anchor="t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24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r>
              <a:rPr b="1" lang="kk-KZ" sz="28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Тақырыбы:Адам қаңқасының құрылысы.Тірек –қимыл жүйесінің рөлі мен қызметі</a:t>
            </a:r>
            <a:r>
              <a:rPr b="0" lang="kk-KZ" sz="28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. 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24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8-сынып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3" name="Google Shape;77;p1"/>
          <p:cNvCxnSpPr/>
          <p:nvPr/>
        </p:nvCxnSpPr>
        <p:spPr>
          <a:xfrm>
            <a:off x="2711160" y="5013000"/>
            <a:ext cx="6941160" cy="1080"/>
          </a:xfrm>
          <a:prstGeom prst="straightConnector1">
            <a:avLst/>
          </a:prstGeom>
          <a:ln w="38160">
            <a:solidFill>
              <a:srgbClr val="090f78"/>
            </a:solidFill>
            <a:miter/>
          </a:ln>
        </p:spPr>
      </p:cxnSp>
      <p:cxnSp>
        <p:nvCxnSpPr>
          <p:cNvPr id="14" name="Google Shape;78;p1"/>
          <p:cNvCxnSpPr/>
          <p:nvPr/>
        </p:nvCxnSpPr>
        <p:spPr>
          <a:xfrm>
            <a:off x="2782440" y="5084280"/>
            <a:ext cx="671436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2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523800" y="98280"/>
            <a:ext cx="11572920" cy="6759720"/>
          </a:xfrm>
          <a:prstGeom prst="rect">
            <a:avLst/>
          </a:prstGeom>
          <a:ln w="0">
            <a:noFill/>
          </a:ln>
        </p:spPr>
      </p:pic>
      <p:sp>
        <p:nvSpPr>
          <p:cNvPr id="133" name="Google Shape;123;p4"/>
          <p:cNvSpPr/>
          <p:nvPr/>
        </p:nvSpPr>
        <p:spPr>
          <a:xfrm>
            <a:off x="9982080" y="6083280"/>
            <a:ext cx="2057400" cy="27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fld id="{CA87385F-6F6F-42B3-B67B-D3405E790D48}" type="slidenum">
              <a:rPr b="1" lang="ru-RU" sz="2400" strike="noStrike" u="none">
                <a:solidFill>
                  <a:srgbClr val="002060"/>
                </a:solidFill>
                <a:uFillTx/>
                <a:latin typeface="Arial"/>
                <a:ea typeface="Arial"/>
              </a:rPr>
              <a:t>&lt;number&gt;</a:t>
            </a:fld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34" name="Google Shape;124;p4"/>
          <p:cNvCxnSpPr/>
          <p:nvPr/>
        </p:nvCxnSpPr>
        <p:spPr>
          <a:xfrm flipV="1">
            <a:off x="623520" y="5732280"/>
            <a:ext cx="10729080" cy="7344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35" name="Google Shape;125;p4"/>
          <p:cNvCxnSpPr/>
          <p:nvPr/>
        </p:nvCxnSpPr>
        <p:spPr>
          <a:xfrm flipV="1">
            <a:off x="982800" y="5949360"/>
            <a:ext cx="1015416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36" name="TextBox 10"/>
          <p:cNvSpPr/>
          <p:nvPr/>
        </p:nvSpPr>
        <p:spPr>
          <a:xfrm>
            <a:off x="2495520" y="404640"/>
            <a:ext cx="597708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32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2-тапсырма: Сандар сөйлейді 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37" name="TextBox 11"/>
          <p:cNvSpPr/>
          <p:nvPr/>
        </p:nvSpPr>
        <p:spPr>
          <a:xfrm>
            <a:off x="2191320" y="1285920"/>
            <a:ext cx="682668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Сандарды  омыртқа  жотасы бөліктерімен сәйкестендіріңіздер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138" name=""/>
          <p:cNvGraphicFramePr/>
          <p:nvPr/>
        </p:nvGraphicFramePr>
        <p:xfrm>
          <a:off x="2023920" y="1857240"/>
          <a:ext cx="8128080" cy="2595600"/>
        </p:xfrm>
        <a:graphic>
          <a:graphicData uri="http://schemas.openxmlformats.org/drawingml/2006/table">
            <a:tbl>
              <a:tblPr/>
              <a:tblGrid>
                <a:gridCol w="2710080"/>
                <a:gridCol w="2708280"/>
                <a:gridCol w="2709720"/>
              </a:tblGrid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1.Омыртқа жотасы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Calibri"/>
                        </a:rPr>
                        <a:t>1....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а.12 жұп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37008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2.сегізкөз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2....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б.5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3.бел 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3....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в. 12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  <a:tr h="3697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4.арқа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4.....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г.33-34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5.мойын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5.....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д.5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  <a:tr h="3697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6.құйымшақ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6......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ж.4-5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3715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7.қабырға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7......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з.7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  <p:sp>
        <p:nvSpPr>
          <p:cNvPr id="139" name="TextBox 13"/>
          <p:cNvSpPr/>
          <p:nvPr/>
        </p:nvSpPr>
        <p:spPr>
          <a:xfrm>
            <a:off x="1668960" y="4857840"/>
            <a:ext cx="737604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Дескриптор: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Қаңқа бөлімдерін  санын анықтайды,бөлімдерімен сәйкестендіреді.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600" cy="992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>
              <a:lnSpc>
                <a:spcPct val="90000"/>
              </a:lnSpc>
              <a:buNone/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r>
              <a:rPr b="0" lang="kk-KZ" sz="4400" strike="noStrike" u="none">
                <a:solidFill>
                  <a:srgbClr val="000000"/>
                </a:solidFill>
                <a:uFillTx/>
                <a:latin typeface="Calibri Light"/>
              </a:rPr>
              <a:t>Жауабы:</a:t>
            </a:r>
            <a:endParaRPr b="0" lang="ru-RU" sz="4400" strike="noStrike" u="none">
              <a:solidFill>
                <a:srgbClr val="000000"/>
              </a:solidFill>
              <a:uFillTx/>
              <a:latin typeface="Calibri Light"/>
            </a:endParaRPr>
          </a:p>
        </p:txBody>
      </p:sp>
      <p:graphicFrame>
        <p:nvGraphicFramePr>
          <p:cNvPr id="141" name=""/>
          <p:cNvGraphicFramePr/>
          <p:nvPr/>
        </p:nvGraphicFramePr>
        <p:xfrm>
          <a:off x="838080" y="1825560"/>
          <a:ext cx="9972720" cy="2768760"/>
        </p:xfrm>
        <a:graphic>
          <a:graphicData uri="http://schemas.openxmlformats.org/drawingml/2006/table">
            <a:tbl>
              <a:tblPr/>
              <a:tblGrid>
                <a:gridCol w="5829480"/>
                <a:gridCol w="819000"/>
                <a:gridCol w="3324240"/>
              </a:tblGrid>
              <a:tr h="37116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Омыртқа жотасы                                                   33-34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36972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Сегізкөз                                                                             5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37080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Бел                                                                                     5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  <a:tr h="36972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Құйымшақ                                                                   4-5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37116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Арқа                                                                               12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  <a:tr h="91692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Мойын                                                                             7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Қабырға                                                                 12 жұп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</a:tbl>
          </a:graphicData>
        </a:graphic>
      </p:graphicFrame>
      <p:sp>
        <p:nvSpPr>
          <p:cNvPr id="142" name="Дата 4"/>
          <p:cNvSpPr/>
          <p:nvPr/>
        </p:nvSpPr>
        <p:spPr>
          <a:xfrm>
            <a:off x="838080" y="6356520"/>
            <a:ext cx="2743200" cy="3650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3" name=""/>
          <p:cNvSpPr txBox="1"/>
          <p:nvPr/>
        </p:nvSpPr>
        <p:spPr>
          <a:xfrm>
            <a:off x="8096400" y="1825560"/>
            <a:ext cx="2714400" cy="2246400"/>
          </a:xfrm>
          <a:prstGeom prst="rect">
            <a:avLst/>
          </a:prstGeom>
          <a:noFill/>
          <a:ln w="0">
            <a:noFill/>
          </a:ln>
        </p:spPr>
        <p:txBody>
          <a:bodyPr anchor="t">
            <a:normAutofit/>
          </a:bodyPr>
          <a:p>
            <a:pPr marL="228600" indent="-228600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tabLst>
                <a:tab algn="l" pos="0"/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  <a:p>
            <a:pPr marL="228600" indent="-22860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914400"/>
                <a:tab algn="l" pos="1828800"/>
                <a:tab algn="l" pos="2743200"/>
                <a:tab algn="l" pos="3657600"/>
                <a:tab algn="l" pos="4572000"/>
                <a:tab algn="l" pos="5486400"/>
                <a:tab algn="l" pos="6400800"/>
                <a:tab algn="l" pos="7315200"/>
                <a:tab algn="l" pos="8229600"/>
                <a:tab algn="l" pos="9144000"/>
                <a:tab algn="l" pos="1005840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595440" y="77760"/>
            <a:ext cx="11072520" cy="6759720"/>
          </a:xfrm>
          <a:prstGeom prst="rect">
            <a:avLst/>
          </a:prstGeom>
          <a:ln w="0">
            <a:noFill/>
          </a:ln>
        </p:spPr>
      </p:pic>
      <p:sp>
        <p:nvSpPr>
          <p:cNvPr id="145" name="Google Shape;123;p4"/>
          <p:cNvSpPr/>
          <p:nvPr/>
        </p:nvSpPr>
        <p:spPr>
          <a:xfrm>
            <a:off x="9982080" y="6083280"/>
            <a:ext cx="2057400" cy="27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fld id="{FC177C23-8F33-48D2-BBB3-62AABA7F966F}" type="slidenum">
              <a:rPr b="1" lang="ru-RU" sz="2400" strike="noStrike" u="none">
                <a:solidFill>
                  <a:srgbClr val="002060"/>
                </a:solidFill>
                <a:uFillTx/>
                <a:latin typeface="Arial"/>
                <a:ea typeface="Arial"/>
              </a:rPr>
              <a:t>&lt;number&gt;</a:t>
            </a:fld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46" name="Google Shape;124;p4"/>
          <p:cNvCxnSpPr/>
          <p:nvPr/>
        </p:nvCxnSpPr>
        <p:spPr>
          <a:xfrm flipV="1">
            <a:off x="623520" y="5732280"/>
            <a:ext cx="10729080" cy="7344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47" name="Google Shape;125;p4"/>
          <p:cNvCxnSpPr/>
          <p:nvPr/>
        </p:nvCxnSpPr>
        <p:spPr>
          <a:xfrm flipV="1">
            <a:off x="982800" y="5949360"/>
            <a:ext cx="1015416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48" name="AutoShape 4"/>
          <p:cNvSpPr/>
          <p:nvPr/>
        </p:nvSpPr>
        <p:spPr>
          <a:xfrm>
            <a:off x="155520" y="-144360"/>
            <a:ext cx="304920" cy="30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49" name="AutoShape 6"/>
          <p:cNvSpPr/>
          <p:nvPr/>
        </p:nvSpPr>
        <p:spPr>
          <a:xfrm>
            <a:off x="307800" y="7920"/>
            <a:ext cx="304920" cy="304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0" name="TextBox 10"/>
          <p:cNvSpPr/>
          <p:nvPr/>
        </p:nvSpPr>
        <p:spPr>
          <a:xfrm>
            <a:off x="2495520" y="404640"/>
            <a:ext cx="597708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32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3-тапсырма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1" name="TextBox 10"/>
          <p:cNvSpPr/>
          <p:nvPr/>
        </p:nvSpPr>
        <p:spPr>
          <a:xfrm>
            <a:off x="2192040" y="5214960"/>
            <a:ext cx="65394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ru-RU" sz="1800" strike="noStrike" u="none">
                <a:solidFill>
                  <a:srgbClr val="000000"/>
                </a:solidFill>
                <a:uFillTx/>
                <a:latin typeface="Arial"/>
              </a:rPr>
              <a:t>Дескриптор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:Қаңқа бөлімдерін құрайтын сүйектерді  атайды.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2" name="TextBox 14"/>
          <p:cNvSpPr/>
          <p:nvPr/>
        </p:nvSpPr>
        <p:spPr>
          <a:xfrm>
            <a:off x="5167440" y="500040"/>
            <a:ext cx="44290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Кестені толтырыңыздар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153" name=""/>
          <p:cNvGraphicFramePr/>
          <p:nvPr/>
        </p:nvGraphicFramePr>
        <p:xfrm>
          <a:off x="2031840" y="1500120"/>
          <a:ext cx="8128080" cy="3071880"/>
        </p:xfrm>
        <a:graphic>
          <a:graphicData uri="http://schemas.openxmlformats.org/drawingml/2006/table">
            <a:tbl>
              <a:tblPr/>
              <a:tblGrid>
                <a:gridCol w="4135680"/>
                <a:gridCol w="3992400"/>
              </a:tblGrid>
              <a:tr h="61452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Қаңқа бөлімдері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Оны құрайтын сүйектер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61416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Бас сүйек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61452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Кеуде қуысы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  <a:tr h="61416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Иық белдеуі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614520"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Жамбас белдеуі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lIns="90000" rIns="90000" tIns="46800" bIns="468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309600" y="277920"/>
            <a:ext cx="11430000" cy="6580080"/>
          </a:xfrm>
          <a:prstGeom prst="rect">
            <a:avLst/>
          </a:prstGeom>
          <a:ln w="0">
            <a:noFill/>
          </a:ln>
        </p:spPr>
      </p:pic>
      <p:sp>
        <p:nvSpPr>
          <p:cNvPr id="155" name="Google Shape;123;p4"/>
          <p:cNvSpPr/>
          <p:nvPr/>
        </p:nvSpPr>
        <p:spPr>
          <a:xfrm>
            <a:off x="9982080" y="6083280"/>
            <a:ext cx="2057400" cy="27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fld id="{EB48F6C9-7FC8-40DE-8A2F-319E3FEE7E70}" type="slidenum">
              <a:rPr b="1" lang="ru-RU" sz="2400" strike="noStrike" u="none">
                <a:solidFill>
                  <a:srgbClr val="002060"/>
                </a:solidFill>
                <a:uFillTx/>
                <a:latin typeface="Arial"/>
                <a:ea typeface="Arial"/>
              </a:rPr>
              <a:t>&lt;number&gt;</a:t>
            </a:fld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56" name="Google Shape;124;p4"/>
          <p:cNvCxnSpPr/>
          <p:nvPr/>
        </p:nvCxnSpPr>
        <p:spPr>
          <a:xfrm flipV="1">
            <a:off x="623520" y="5732280"/>
            <a:ext cx="10729080" cy="7344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57" name="Google Shape;125;p4"/>
          <p:cNvCxnSpPr/>
          <p:nvPr/>
        </p:nvCxnSpPr>
        <p:spPr>
          <a:xfrm flipV="1">
            <a:off x="982800" y="5949360"/>
            <a:ext cx="1015416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58" name="AutoShape 4"/>
          <p:cNvSpPr/>
          <p:nvPr/>
        </p:nvSpPr>
        <p:spPr>
          <a:xfrm>
            <a:off x="155520" y="-144360"/>
            <a:ext cx="304920" cy="30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59" name="AutoShape 6"/>
          <p:cNvSpPr/>
          <p:nvPr/>
        </p:nvSpPr>
        <p:spPr>
          <a:xfrm>
            <a:off x="307800" y="7920"/>
            <a:ext cx="304920" cy="304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0" name="TextBox 14"/>
          <p:cNvSpPr/>
          <p:nvPr/>
        </p:nvSpPr>
        <p:spPr>
          <a:xfrm>
            <a:off x="4595760" y="714240"/>
            <a:ext cx="2000160" cy="581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Жауабы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161" name=""/>
          <p:cNvGraphicFramePr/>
          <p:nvPr/>
        </p:nvGraphicFramePr>
        <p:xfrm>
          <a:off x="2031840" y="1643040"/>
          <a:ext cx="8128080" cy="3373560"/>
        </p:xfrm>
        <a:graphic>
          <a:graphicData uri="http://schemas.openxmlformats.org/drawingml/2006/table">
            <a:tbl>
              <a:tblPr/>
              <a:tblGrid>
                <a:gridCol w="2492640"/>
                <a:gridCol w="5635440"/>
              </a:tblGrid>
              <a:tr h="65736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Қаңқа бөлімдері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2000" strike="noStrike" u="none">
                          <a:solidFill>
                            <a:srgbClr val="ffffff"/>
                          </a:solidFill>
                          <a:uFillTx/>
                          <a:latin typeface="Times New Roman"/>
                          <a:ea typeface="Times New Roman"/>
                        </a:rPr>
                        <a:t>Оны құрайтын сүйектер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70164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Бас сүйек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Ми сауыты (маңдай,төбе,самай,шүйде) мен бет бөлімдері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65700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Кеуде қуысы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12 арқа омыртқа,12 жұп қабырғалар,төс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  <a:tr h="6559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Иық белдеуі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2 бұғана,2 жауырын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701640">
                <a:tc>
                  <a:txBody>
                    <a:bodyPr lIns="90000" rIns="90000" anchor="t">
                      <a:noAutofit/>
                    </a:bodyPr>
                    <a:p>
                      <a:pPr lvl="1" marL="457200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Жамбас белдеуі</a:t>
                      </a:r>
                      <a:endParaRPr b="0" lang="ru-RU" sz="20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 algn="ctr"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2000" strike="noStrike" u="none">
                          <a:solidFill>
                            <a:srgbClr val="000000"/>
                          </a:solidFill>
                          <a:uFillTx/>
                          <a:latin typeface="Times New Roman"/>
                          <a:ea typeface="Times New Roman"/>
                        </a:rPr>
                        <a:t>Жамбас бір-бірімен тұтасып кеткен 3 сүйек (мықын,қасаға,шонданай</a:t>
                      </a: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)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309600" y="0"/>
            <a:ext cx="11572920" cy="6759720"/>
          </a:xfrm>
          <a:prstGeom prst="rect">
            <a:avLst/>
          </a:prstGeom>
          <a:ln w="0">
            <a:noFill/>
          </a:ln>
        </p:spPr>
      </p:pic>
      <p:sp>
        <p:nvSpPr>
          <p:cNvPr id="163" name="Google Shape;123;p4"/>
          <p:cNvSpPr/>
          <p:nvPr/>
        </p:nvSpPr>
        <p:spPr>
          <a:xfrm>
            <a:off x="9982080" y="6083280"/>
            <a:ext cx="2057400" cy="27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fld id="{43E28082-863E-484F-9B96-6FAB87A5295F}" type="slidenum">
              <a:rPr b="1" lang="ru-RU" sz="2400" strike="noStrike" u="none">
                <a:solidFill>
                  <a:srgbClr val="002060"/>
                </a:solidFill>
                <a:uFillTx/>
                <a:latin typeface="Arial"/>
                <a:ea typeface="Arial"/>
              </a:rPr>
              <a:t>&lt;number&gt;</a:t>
            </a:fld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64" name="Google Shape;124;p4"/>
          <p:cNvCxnSpPr/>
          <p:nvPr/>
        </p:nvCxnSpPr>
        <p:spPr>
          <a:xfrm flipV="1">
            <a:off x="623520" y="5732280"/>
            <a:ext cx="10729080" cy="7344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65" name="Google Shape;125;p4"/>
          <p:cNvCxnSpPr/>
          <p:nvPr/>
        </p:nvCxnSpPr>
        <p:spPr>
          <a:xfrm flipV="1">
            <a:off x="982800" y="5949360"/>
            <a:ext cx="1015416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66" name="AutoShape 4"/>
          <p:cNvSpPr/>
          <p:nvPr/>
        </p:nvSpPr>
        <p:spPr>
          <a:xfrm>
            <a:off x="155520" y="-144360"/>
            <a:ext cx="304920" cy="30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7" name="AutoShape 6"/>
          <p:cNvSpPr/>
          <p:nvPr/>
        </p:nvSpPr>
        <p:spPr>
          <a:xfrm>
            <a:off x="307800" y="7920"/>
            <a:ext cx="304920" cy="304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8" name="Rectangle 2"/>
          <p:cNvSpPr/>
          <p:nvPr/>
        </p:nvSpPr>
        <p:spPr>
          <a:xfrm>
            <a:off x="4224240" y="312840"/>
            <a:ext cx="3475080" cy="639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>
              <a:lnSpc>
                <a:spcPct val="100000"/>
              </a:lnSpc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r>
              <a:rPr b="1" lang="kk-KZ" sz="3600" strike="noStrike" u="none">
                <a:solidFill>
                  <a:srgbClr val="ffffff"/>
                </a:solidFill>
                <a:uFillTx/>
                <a:latin typeface="Tahoma"/>
                <a:ea typeface="Tahoma"/>
              </a:rPr>
              <a:t>Қорытынды</a:t>
            </a:r>
            <a:endParaRPr b="0" lang="ru-RU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69" name="TextBox 10"/>
          <p:cNvSpPr/>
          <p:nvPr/>
        </p:nvSpPr>
        <p:spPr>
          <a:xfrm>
            <a:off x="523800" y="1643040"/>
            <a:ext cx="11577600" cy="20451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            </a:t>
            </a: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Тірек-қимыл жүйесіне қаңқа мен бұлшықеттер   жатады.Дәнекер  ұлпалар (шеміршек  пен сүйек) арқылы байланысқан  сүйектер  қаңқа түзеді.Қаңқа  ағзаның тірегі,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ал оның бұлшықеттері  қимыл –қозғалысты қамтамасыз етеді.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81000"/>
            <a:ext cx="12192120" cy="6777000"/>
          </a:xfrm>
          <a:prstGeom prst="rect">
            <a:avLst/>
          </a:prstGeom>
          <a:ln w="0">
            <a:noFill/>
          </a:ln>
        </p:spPr>
      </p:pic>
      <p:sp>
        <p:nvSpPr>
          <p:cNvPr id="16" name="Google Shape;123;p4"/>
          <p:cNvSpPr/>
          <p:nvPr/>
        </p:nvSpPr>
        <p:spPr>
          <a:xfrm>
            <a:off x="9982080" y="6083280"/>
            <a:ext cx="2057400" cy="27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fld id="{1473F934-04E7-4F51-BA09-3705EC4A44A7}" type="slidenum">
              <a:rPr b="1" lang="ru-RU" sz="2400" strike="noStrike" u="none">
                <a:solidFill>
                  <a:srgbClr val="002060"/>
                </a:solidFill>
                <a:uFillTx/>
                <a:latin typeface="Arial"/>
                <a:ea typeface="Arial"/>
              </a:rPr>
              <a:t>&lt;number&gt;</a:t>
            </a:fld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7" name="Google Shape;124;p4"/>
          <p:cNvCxnSpPr/>
          <p:nvPr/>
        </p:nvCxnSpPr>
        <p:spPr>
          <a:xfrm flipV="1">
            <a:off x="623520" y="5732280"/>
            <a:ext cx="10729080" cy="7344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8" name="Google Shape;125;p4"/>
          <p:cNvCxnSpPr/>
          <p:nvPr/>
        </p:nvCxnSpPr>
        <p:spPr>
          <a:xfrm flipV="1">
            <a:off x="982800" y="5949360"/>
            <a:ext cx="1015416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9" name="Прямоугольник 10"/>
          <p:cNvSpPr/>
          <p:nvPr/>
        </p:nvSpPr>
        <p:spPr>
          <a:xfrm>
            <a:off x="1703520" y="1635120"/>
            <a:ext cx="8569080" cy="4461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1640" rIns="71640" tIns="35640" bIns="3564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kk-KZ" sz="32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Сабақ </a:t>
            </a:r>
            <a:r>
              <a:rPr b="1" lang="ru-RU" sz="32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мақсаты</a:t>
            </a:r>
            <a:r>
              <a:rPr b="0" lang="ru-RU" sz="32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: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Arial"/>
              </a:rPr>
              <a:t>8.1.6.1 тірек – қимыл жүйесінің қызметтерін сипаттау 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kk-KZ" sz="32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Бағалау критерийлері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Arial"/>
              </a:rPr>
              <a:t>Тірек – қимыл жүйесінің қызметтерін сипаттай алады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32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 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ru-RU" sz="3200" strike="noStrike" u="none">
                <a:solidFill>
                  <a:srgbClr val="002060"/>
                </a:solidFill>
                <a:uFillTx/>
                <a:latin typeface="Tahoma"/>
                <a:ea typeface="Tahoma"/>
              </a:rPr>
              <a:t> </a:t>
            </a:r>
            <a:endParaRPr b="0" lang="ru-RU" sz="32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595440" y="0"/>
            <a:ext cx="11648880" cy="6759720"/>
          </a:xfrm>
          <a:prstGeom prst="rect">
            <a:avLst/>
          </a:prstGeom>
          <a:ln w="0">
            <a:noFill/>
          </a:ln>
        </p:spPr>
      </p:pic>
      <p:sp>
        <p:nvSpPr>
          <p:cNvPr id="21" name="Google Shape;123;p4"/>
          <p:cNvSpPr/>
          <p:nvPr/>
        </p:nvSpPr>
        <p:spPr>
          <a:xfrm>
            <a:off x="9982080" y="6083280"/>
            <a:ext cx="2057400" cy="27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fld id="{8C432BF4-C754-40C4-AC68-EE76DE12BEC1}" type="slidenum">
              <a:rPr b="1" lang="ru-RU" sz="2400" strike="noStrike" u="none">
                <a:solidFill>
                  <a:srgbClr val="002060"/>
                </a:solidFill>
                <a:uFillTx/>
                <a:latin typeface="Arial"/>
                <a:ea typeface="Arial"/>
              </a:rPr>
              <a:t>&lt;number&gt;</a:t>
            </a:fld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22" name="Google Shape;124;p4"/>
          <p:cNvCxnSpPr/>
          <p:nvPr/>
        </p:nvCxnSpPr>
        <p:spPr>
          <a:xfrm flipV="1">
            <a:off x="623520" y="5732280"/>
            <a:ext cx="10729080" cy="7344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23" name="Google Shape;125;p4"/>
          <p:cNvCxnSpPr/>
          <p:nvPr/>
        </p:nvCxnSpPr>
        <p:spPr>
          <a:xfrm flipV="1">
            <a:off x="982800" y="5949360"/>
            <a:ext cx="1015416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pic>
        <p:nvPicPr>
          <p:cNvPr id="24" name="Picture 2" descr="C:\Users\Типография\Desktop\Безымянный.png"/>
          <p:cNvPicPr/>
          <p:nvPr/>
        </p:nvPicPr>
        <p:blipFill>
          <a:blip r:embed="rId2"/>
          <a:srcRect l="11758" t="0" r="11484" b="0"/>
          <a:stretch/>
        </p:blipFill>
        <p:spPr>
          <a:xfrm>
            <a:off x="738360" y="785880"/>
            <a:ext cx="9715320" cy="5072040"/>
          </a:xfrm>
          <a:prstGeom prst="rect">
            <a:avLst/>
          </a:prstGeom>
          <a:ln w="0">
            <a:noFill/>
          </a:ln>
        </p:spPr>
      </p:pic>
      <p:pic>
        <p:nvPicPr>
          <p:cNvPr id="25" name="Picture 11" descr="C:\Users\77475\Downloads\Қаңқа казір.jpg"/>
          <p:cNvPicPr/>
          <p:nvPr/>
        </p:nvPicPr>
        <p:blipFill>
          <a:blip r:embed="rId3"/>
          <a:stretch/>
        </p:blipFill>
        <p:spPr>
          <a:xfrm>
            <a:off x="1309680" y="1714680"/>
            <a:ext cx="4000680" cy="3214440"/>
          </a:xfrm>
          <a:prstGeom prst="rect">
            <a:avLst/>
          </a:prstGeom>
          <a:ln w="0">
            <a:noFill/>
          </a:ln>
        </p:spPr>
      </p:pic>
      <p:sp>
        <p:nvSpPr>
          <p:cNvPr id="26" name="TextBox 13"/>
          <p:cNvSpPr/>
          <p:nvPr/>
        </p:nvSpPr>
        <p:spPr>
          <a:xfrm>
            <a:off x="2952720" y="642960"/>
            <a:ext cx="5643720" cy="703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kk-KZ" sz="4000" strike="noStrike" u="none">
                <a:solidFill>
                  <a:srgbClr val="ed7d31"/>
                </a:solidFill>
                <a:uFillTx/>
                <a:latin typeface="Times New Roman"/>
                <a:ea typeface="Times New Roman"/>
              </a:rPr>
              <a:t>Тірек-қимыл жүйесі</a:t>
            </a:r>
            <a:endParaRPr b="0" lang="ru-RU" sz="4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27" name="TextBox 14"/>
          <p:cNvSpPr/>
          <p:nvPr/>
        </p:nvSpPr>
        <p:spPr>
          <a:xfrm>
            <a:off x="1325160" y="5500800"/>
            <a:ext cx="282132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Қаңқа сүйектері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28" name="Picture 12" descr="C:\Users\77475\Downloads\бұлшыұ.jpg"/>
          <p:cNvPicPr/>
          <p:nvPr/>
        </p:nvPicPr>
        <p:blipFill>
          <a:blip r:embed="rId4"/>
          <a:stretch/>
        </p:blipFill>
        <p:spPr>
          <a:xfrm>
            <a:off x="7238880" y="1671480"/>
            <a:ext cx="2357640" cy="3186360"/>
          </a:xfrm>
          <a:prstGeom prst="rect">
            <a:avLst/>
          </a:prstGeom>
          <a:ln w="0">
            <a:noFill/>
          </a:ln>
        </p:spPr>
      </p:pic>
      <p:sp>
        <p:nvSpPr>
          <p:cNvPr id="29" name="TextBox 16"/>
          <p:cNvSpPr/>
          <p:nvPr/>
        </p:nvSpPr>
        <p:spPr>
          <a:xfrm>
            <a:off x="6453360" y="5500800"/>
            <a:ext cx="491328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Қаңқа бұлшықеттері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30" name="Picture 11" descr="C:\Users\77475\Downloads\Қаңқа казір.jpg"/>
          <p:cNvPicPr/>
          <p:nvPr/>
        </p:nvPicPr>
        <p:blipFill>
          <a:blip r:embed="rId5"/>
          <a:stretch/>
        </p:blipFill>
        <p:spPr>
          <a:xfrm>
            <a:off x="1309680" y="1714680"/>
            <a:ext cx="4000680" cy="32144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0" y="0"/>
            <a:ext cx="12217320" cy="6759720"/>
          </a:xfrm>
          <a:prstGeom prst="rect">
            <a:avLst/>
          </a:prstGeom>
          <a:ln w="0">
            <a:noFill/>
          </a:ln>
        </p:spPr>
      </p:pic>
      <p:sp>
        <p:nvSpPr>
          <p:cNvPr id="32" name="Google Shape;123;p4"/>
          <p:cNvSpPr/>
          <p:nvPr/>
        </p:nvSpPr>
        <p:spPr>
          <a:xfrm>
            <a:off x="9982080" y="6083280"/>
            <a:ext cx="2057400" cy="27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fld id="{2BA9C567-2B70-4B8B-9609-37B299431007}" type="slidenum">
              <a:rPr b="1" lang="ru-RU" sz="2400" strike="noStrike" u="none">
                <a:solidFill>
                  <a:srgbClr val="002060"/>
                </a:solidFill>
                <a:uFillTx/>
                <a:latin typeface="Arial"/>
                <a:ea typeface="Arial"/>
              </a:rPr>
              <a:t>&lt;number&gt;</a:t>
            </a:fld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33" name="Google Shape;124;p4"/>
          <p:cNvCxnSpPr/>
          <p:nvPr/>
        </p:nvCxnSpPr>
        <p:spPr>
          <a:xfrm flipV="1">
            <a:off x="623520" y="5732280"/>
            <a:ext cx="10729080" cy="7344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34" name="Google Shape;125;p4"/>
          <p:cNvCxnSpPr/>
          <p:nvPr/>
        </p:nvCxnSpPr>
        <p:spPr>
          <a:xfrm flipV="1">
            <a:off x="982800" y="5949360"/>
            <a:ext cx="1015416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35" name="Text Box 2"/>
          <p:cNvSpPr/>
          <p:nvPr/>
        </p:nvSpPr>
        <p:spPr>
          <a:xfrm>
            <a:off x="880920" y="460440"/>
            <a:ext cx="9585360" cy="535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  <a:spcAft>
                <a:spcPts val="1426"/>
              </a:spcAft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343400"/>
                <a:tab algn="l" pos="5067360"/>
                <a:tab algn="l" pos="5791320"/>
                <a:tab algn="l" pos="6515280"/>
                <a:tab algn="l" pos="7238880"/>
                <a:tab algn="l" pos="796284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26"/>
              </a:spcAft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343400"/>
                <a:tab algn="l" pos="5067360"/>
                <a:tab algn="l" pos="5791320"/>
                <a:tab algn="l" pos="6515280"/>
                <a:tab algn="l" pos="7238880"/>
                <a:tab algn="l" pos="796284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426"/>
              </a:spcAft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343400"/>
                <a:tab algn="l" pos="5067360"/>
                <a:tab algn="l" pos="5791320"/>
                <a:tab algn="l" pos="6515280"/>
                <a:tab algn="l" pos="7238880"/>
                <a:tab algn="l" pos="796284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6" name="TextBox 10"/>
          <p:cNvSpPr/>
          <p:nvPr/>
        </p:nvSpPr>
        <p:spPr>
          <a:xfrm>
            <a:off x="2881440" y="428760"/>
            <a:ext cx="607212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             </a:t>
            </a:r>
            <a:r>
              <a:rPr b="1" lang="kk-KZ" sz="36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Атқаратын қызметтері</a:t>
            </a:r>
            <a:endParaRPr b="0" lang="ru-RU" sz="36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7" name="TextBox 11"/>
          <p:cNvSpPr/>
          <p:nvPr/>
        </p:nvSpPr>
        <p:spPr>
          <a:xfrm>
            <a:off x="1316880" y="1643040"/>
            <a:ext cx="190944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1. Қан түзеді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8" name="TextBox 12"/>
          <p:cNvSpPr/>
          <p:nvPr/>
        </p:nvSpPr>
        <p:spPr>
          <a:xfrm>
            <a:off x="1460880" y="2286000"/>
            <a:ext cx="143100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2. Тірек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39" name="TextBox 13"/>
          <p:cNvSpPr/>
          <p:nvPr/>
        </p:nvSpPr>
        <p:spPr>
          <a:xfrm>
            <a:off x="1596960" y="2643120"/>
            <a:ext cx="18072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0" name="TextBox 15"/>
          <p:cNvSpPr/>
          <p:nvPr/>
        </p:nvSpPr>
        <p:spPr>
          <a:xfrm>
            <a:off x="1523880" y="3000240"/>
            <a:ext cx="237024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kk-KZ" sz="28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3.Қорғаныш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1" name="TextBox 17"/>
          <p:cNvSpPr/>
          <p:nvPr/>
        </p:nvSpPr>
        <p:spPr>
          <a:xfrm>
            <a:off x="5881680" y="1928880"/>
            <a:ext cx="545796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1.Қимыл-қозғалысты қамтамасыз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етеді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42" name="TextBox 18"/>
          <p:cNvSpPr/>
          <p:nvPr/>
        </p:nvSpPr>
        <p:spPr>
          <a:xfrm>
            <a:off x="5881680" y="3000240"/>
            <a:ext cx="476712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kk-KZ" sz="24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2.Ішкі мүшелерді қорғайды</a:t>
            </a: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.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-25560" y="0"/>
            <a:ext cx="12217680" cy="6759720"/>
          </a:xfrm>
          <a:prstGeom prst="rect">
            <a:avLst/>
          </a:prstGeom>
          <a:ln w="0">
            <a:noFill/>
          </a:ln>
        </p:spPr>
      </p:pic>
      <p:sp>
        <p:nvSpPr>
          <p:cNvPr id="44" name="Google Shape;123;p4"/>
          <p:cNvSpPr/>
          <p:nvPr/>
        </p:nvSpPr>
        <p:spPr>
          <a:xfrm>
            <a:off x="9982080" y="6083280"/>
            <a:ext cx="2057400" cy="27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fld id="{A1AD1829-12D4-4176-8723-2AB65CC2B92A}" type="slidenum">
              <a:rPr b="1" lang="ru-RU" sz="2400" strike="noStrike" u="none">
                <a:solidFill>
                  <a:srgbClr val="002060"/>
                </a:solidFill>
                <a:uFillTx/>
                <a:latin typeface="Arial"/>
                <a:ea typeface="Arial"/>
              </a:rPr>
              <a:t>&lt;number&gt;</a:t>
            </a:fld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45" name="Google Shape;124;p4"/>
          <p:cNvCxnSpPr/>
          <p:nvPr/>
        </p:nvCxnSpPr>
        <p:spPr>
          <a:xfrm flipV="1">
            <a:off x="623520" y="5732280"/>
            <a:ext cx="10729080" cy="7344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46" name="Google Shape;125;p4"/>
          <p:cNvCxnSpPr/>
          <p:nvPr/>
        </p:nvCxnSpPr>
        <p:spPr>
          <a:xfrm flipV="1">
            <a:off x="982800" y="5949360"/>
            <a:ext cx="1015416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pic>
        <p:nvPicPr>
          <p:cNvPr id="47" name="TextBox 9" descr=""/>
          <p:cNvPicPr/>
          <p:nvPr/>
        </p:nvPicPr>
        <p:blipFill>
          <a:blip r:embed="rId2"/>
          <a:stretch/>
        </p:blipFill>
        <p:spPr>
          <a:xfrm>
            <a:off x="2944800" y="993600"/>
            <a:ext cx="6229440" cy="414360"/>
          </a:xfrm>
          <a:prstGeom prst="rect">
            <a:avLst/>
          </a:prstGeom>
          <a:ln w="0">
            <a:noFill/>
          </a:ln>
        </p:spPr>
      </p:pic>
      <p:cxnSp>
        <p:nvCxnSpPr>
          <p:cNvPr id="48" name="Прямая со стрелкой 11"/>
          <p:cNvCxnSpPr/>
          <p:nvPr/>
        </p:nvCxnSpPr>
        <p:spPr>
          <a:xfrm flipH="1">
            <a:off x="2594880" y="1428480"/>
            <a:ext cx="429480" cy="50076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  <p:sp>
        <p:nvSpPr>
          <p:cNvPr id="49" name="Прямая соединительная линия 15"/>
          <p:cNvSpPr/>
          <p:nvPr/>
        </p:nvSpPr>
        <p:spPr>
          <a:xfrm flipH="1">
            <a:off x="6022440" y="1500120"/>
            <a:ext cx="1800" cy="428760"/>
          </a:xfrm>
          <a:prstGeom prst="line">
            <a:avLst/>
          </a:prstGeom>
          <a:ln w="6480">
            <a:solidFill>
              <a:srgbClr val="5b9bd5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noAutofit/>
          </a:bodyPr>
          <a:p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50" name="Прямая со стрелкой 19"/>
          <p:cNvCxnSpPr/>
          <p:nvPr/>
        </p:nvCxnSpPr>
        <p:spPr>
          <a:xfrm>
            <a:off x="8739360" y="1428480"/>
            <a:ext cx="429120" cy="50076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  <p:sp>
        <p:nvSpPr>
          <p:cNvPr id="51" name="TextBox 21"/>
          <p:cNvSpPr/>
          <p:nvPr/>
        </p:nvSpPr>
        <p:spPr>
          <a:xfrm>
            <a:off x="1238400" y="1785960"/>
            <a:ext cx="123336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Бас сүйек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2" name="TextBox 22"/>
          <p:cNvSpPr/>
          <p:nvPr/>
        </p:nvSpPr>
        <p:spPr>
          <a:xfrm>
            <a:off x="5667480" y="1928880"/>
            <a:ext cx="78876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Тұлға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3" name="TextBox 23"/>
          <p:cNvSpPr/>
          <p:nvPr/>
        </p:nvSpPr>
        <p:spPr>
          <a:xfrm>
            <a:off x="9096480" y="1928880"/>
            <a:ext cx="10080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Қол-аяқ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54" name="TextBox 35"/>
          <p:cNvSpPr/>
          <p:nvPr/>
        </p:nvSpPr>
        <p:spPr>
          <a:xfrm>
            <a:off x="880920" y="2500200"/>
            <a:ext cx="120996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Бет бөлігі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55" name="Прямая со стрелкой 37"/>
          <p:cNvCxnSpPr/>
          <p:nvPr/>
        </p:nvCxnSpPr>
        <p:spPr>
          <a:xfrm flipH="1">
            <a:off x="1309320" y="2214360"/>
            <a:ext cx="72000" cy="21492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  <p:cxnSp>
        <p:nvCxnSpPr>
          <p:cNvPr id="56" name="Прямая со стрелкой 43"/>
          <p:cNvCxnSpPr/>
          <p:nvPr/>
        </p:nvCxnSpPr>
        <p:spPr>
          <a:xfrm>
            <a:off x="2309760" y="2214720"/>
            <a:ext cx="572400" cy="107208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  <p:sp>
        <p:nvSpPr>
          <p:cNvPr id="57" name="TextBox 45"/>
          <p:cNvSpPr/>
          <p:nvPr/>
        </p:nvSpPr>
        <p:spPr>
          <a:xfrm>
            <a:off x="2391480" y="3429000"/>
            <a:ext cx="199116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Ми сауыты бөлігі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58" name="Прямая со стрелкой 47"/>
          <p:cNvCxnSpPr/>
          <p:nvPr/>
        </p:nvCxnSpPr>
        <p:spPr>
          <a:xfrm flipH="1">
            <a:off x="5523840" y="2428920"/>
            <a:ext cx="572040" cy="28656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  <p:cxnSp>
        <p:nvCxnSpPr>
          <p:cNvPr id="59" name="Прямая со стрелкой 50"/>
          <p:cNvCxnSpPr/>
          <p:nvPr/>
        </p:nvCxnSpPr>
        <p:spPr>
          <a:xfrm>
            <a:off x="6238440" y="2500200"/>
            <a:ext cx="500760" cy="21528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  <p:sp>
        <p:nvSpPr>
          <p:cNvPr id="60" name="TextBox 52"/>
          <p:cNvSpPr/>
          <p:nvPr/>
        </p:nvSpPr>
        <p:spPr>
          <a:xfrm>
            <a:off x="4238640" y="2643120"/>
            <a:ext cx="1785960" cy="64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Омыртқа жотасы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1" name="TextBox 53"/>
          <p:cNvSpPr/>
          <p:nvPr/>
        </p:nvSpPr>
        <p:spPr>
          <a:xfrm>
            <a:off x="6667560" y="2786040"/>
            <a:ext cx="15444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Кеуде қуысы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62" name="Прямая со стрелкой 55"/>
          <p:cNvCxnSpPr/>
          <p:nvPr/>
        </p:nvCxnSpPr>
        <p:spPr>
          <a:xfrm flipH="1">
            <a:off x="9024120" y="2428920"/>
            <a:ext cx="500760" cy="71496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  <p:cxnSp>
        <p:nvCxnSpPr>
          <p:cNvPr id="63" name="Прямая со стрелкой 58"/>
          <p:cNvCxnSpPr/>
          <p:nvPr/>
        </p:nvCxnSpPr>
        <p:spPr>
          <a:xfrm>
            <a:off x="9667800" y="2500200"/>
            <a:ext cx="643320" cy="57240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  <p:sp>
        <p:nvSpPr>
          <p:cNvPr id="64" name="TextBox 60"/>
          <p:cNvSpPr/>
          <p:nvPr/>
        </p:nvSpPr>
        <p:spPr>
          <a:xfrm>
            <a:off x="8810640" y="3214800"/>
            <a:ext cx="54288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қол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5" name="TextBox 61"/>
          <p:cNvSpPr/>
          <p:nvPr/>
        </p:nvSpPr>
        <p:spPr>
          <a:xfrm>
            <a:off x="10310760" y="3143160"/>
            <a:ext cx="53964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аяқ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66" name="Прямая со стрелкой 63"/>
          <p:cNvCxnSpPr/>
          <p:nvPr/>
        </p:nvCxnSpPr>
        <p:spPr>
          <a:xfrm flipH="1">
            <a:off x="7453080" y="3500280"/>
            <a:ext cx="1286640" cy="57240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  <p:cxnSp>
        <p:nvCxnSpPr>
          <p:cNvPr id="67" name="Прямая со стрелкой 66"/>
          <p:cNvCxnSpPr/>
          <p:nvPr/>
        </p:nvCxnSpPr>
        <p:spPr>
          <a:xfrm flipH="1">
            <a:off x="8667360" y="3785760"/>
            <a:ext cx="286560" cy="50076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  <p:sp>
        <p:nvSpPr>
          <p:cNvPr id="68" name="TextBox 69"/>
          <p:cNvSpPr/>
          <p:nvPr/>
        </p:nvSpPr>
        <p:spPr>
          <a:xfrm>
            <a:off x="5738760" y="3929040"/>
            <a:ext cx="18576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Иық  белдеуі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69" name="TextBox 70"/>
          <p:cNvSpPr/>
          <p:nvPr/>
        </p:nvSpPr>
        <p:spPr>
          <a:xfrm>
            <a:off x="5738760" y="4357800"/>
            <a:ext cx="385776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Қолдың  еркін қозғалатын бөлігі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70" name="Прямая со стрелкой 72"/>
          <p:cNvCxnSpPr/>
          <p:nvPr/>
        </p:nvCxnSpPr>
        <p:spPr>
          <a:xfrm flipH="1">
            <a:off x="10096200" y="3429000"/>
            <a:ext cx="357840" cy="64332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  <p:sp>
        <p:nvSpPr>
          <p:cNvPr id="71" name="TextBox 74"/>
          <p:cNvSpPr/>
          <p:nvPr/>
        </p:nvSpPr>
        <p:spPr>
          <a:xfrm>
            <a:off x="9885240" y="4000680"/>
            <a:ext cx="104832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Жамбас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72" name="Прямая со стрелкой 76"/>
          <p:cNvCxnSpPr/>
          <p:nvPr/>
        </p:nvCxnSpPr>
        <p:spPr>
          <a:xfrm flipH="1">
            <a:off x="10096200" y="3500280"/>
            <a:ext cx="573840" cy="164232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  <p:sp>
        <p:nvSpPr>
          <p:cNvPr id="73" name="TextBox 79"/>
          <p:cNvSpPr/>
          <p:nvPr/>
        </p:nvSpPr>
        <p:spPr>
          <a:xfrm>
            <a:off x="7381800" y="4929120"/>
            <a:ext cx="442908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Аяқтың еркін қозғалатын бөлігі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166680" y="0"/>
            <a:ext cx="12025440" cy="6759720"/>
          </a:xfrm>
          <a:prstGeom prst="rect">
            <a:avLst/>
          </a:prstGeom>
          <a:ln w="0">
            <a:noFill/>
          </a:ln>
        </p:spPr>
      </p:pic>
      <p:sp>
        <p:nvSpPr>
          <p:cNvPr id="75" name="Google Shape;123;p4"/>
          <p:cNvSpPr/>
          <p:nvPr/>
        </p:nvSpPr>
        <p:spPr>
          <a:xfrm>
            <a:off x="9982080" y="6083280"/>
            <a:ext cx="2057400" cy="27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fld id="{43525961-89DB-4BB6-8BE3-FF78A4ECB17F}" type="slidenum">
              <a:rPr b="1" lang="ru-RU" sz="2400" strike="noStrike" u="none">
                <a:solidFill>
                  <a:srgbClr val="002060"/>
                </a:solidFill>
                <a:uFillTx/>
                <a:latin typeface="Arial"/>
                <a:ea typeface="Arial"/>
              </a:rPr>
              <a:t>&lt;number&gt;</a:t>
            </a:fld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76" name="Google Shape;124;p4"/>
          <p:cNvCxnSpPr/>
          <p:nvPr/>
        </p:nvCxnSpPr>
        <p:spPr>
          <a:xfrm flipV="1">
            <a:off x="623520" y="5732280"/>
            <a:ext cx="10729080" cy="7344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77" name="Google Shape;125;p4"/>
          <p:cNvCxnSpPr/>
          <p:nvPr/>
        </p:nvCxnSpPr>
        <p:spPr>
          <a:xfrm flipV="1">
            <a:off x="982800" y="5949360"/>
            <a:ext cx="1015416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78" name="TextBox 3"/>
          <p:cNvSpPr/>
          <p:nvPr/>
        </p:nvSpPr>
        <p:spPr>
          <a:xfrm>
            <a:off x="1055520" y="476280"/>
            <a:ext cx="8785440" cy="94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kk-KZ" sz="2800" strike="noStrike" u="none">
                <a:solidFill>
                  <a:srgbClr val="ffffff"/>
                </a:solidFill>
                <a:uFillTx/>
                <a:latin typeface="Arial"/>
              </a:rPr>
              <a:t>                 </a:t>
            </a:r>
            <a:r>
              <a:rPr b="1" lang="kk-KZ" sz="2800" strike="noStrike" u="none">
                <a:solidFill>
                  <a:srgbClr val="ffffff"/>
                </a:solidFill>
                <a:uFillTx/>
                <a:latin typeface="Arial"/>
              </a:rPr>
              <a:t>Сүйектің түрлері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kk-KZ" sz="2800" strike="noStrike" u="none">
                <a:solidFill>
                  <a:srgbClr val="000000"/>
                </a:solidFill>
                <a:uFillTx/>
                <a:latin typeface="Arial"/>
              </a:rPr>
              <a:t> 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graphicFrame>
        <p:nvGraphicFramePr>
          <p:cNvPr id="79" name=""/>
          <p:cNvGraphicFramePr/>
          <p:nvPr/>
        </p:nvGraphicFramePr>
        <p:xfrm>
          <a:off x="1523880" y="2571840"/>
          <a:ext cx="8643960" cy="2651040"/>
        </p:xfrm>
        <a:graphic>
          <a:graphicData uri="http://schemas.openxmlformats.org/drawingml/2006/table">
            <a:tbl>
              <a:tblPr/>
              <a:tblGrid>
                <a:gridCol w="2881440"/>
                <a:gridCol w="2333520"/>
                <a:gridCol w="3429000"/>
              </a:tblGrid>
              <a:tr h="64044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Calibri"/>
                        </a:rPr>
                        <a:t>Жалпақ сүйек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Calibri"/>
                          <a:ea typeface="Times New Roman"/>
                        </a:rPr>
                        <a:t>               </a:t>
                      </a: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Calibri"/>
                          <a:ea typeface="Times New Roman"/>
                        </a:rPr>
                        <a:t>белгілері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1" lang="kk-KZ" sz="1800" strike="noStrike" u="none">
                          <a:solidFill>
                            <a:srgbClr val="ffffff"/>
                          </a:solidFill>
                          <a:uFillTx/>
                          <a:latin typeface="Calibri"/>
                          <a:ea typeface="Times New Roman"/>
                        </a:rPr>
                        <a:t>Түтікті сүйек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18720">
                      <a:solidFill>
                        <a:srgbClr val="ffffff"/>
                      </a:solidFill>
                      <a:prstDash val="solid"/>
                    </a:lnB>
                    <a:solidFill>
                      <a:srgbClr val="5b9bd5"/>
                    </a:solidFill>
                  </a:tcPr>
                </a:tc>
              </a:tr>
              <a:tr h="64044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Кемікті зат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Сүйек ұлпасының басым бөлігі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тығыз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1872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3661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Сүйектің қызыл кемігі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Жілік майы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Сүйектің сары кемігі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  <a:tr h="36612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Сүйекқап есебінен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Ұзыннан өсуі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Шеміршек есебінен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d2deef"/>
                    </a:solidFill>
                  </a:tcPr>
                </a:tc>
              </a:tr>
              <a:tr h="640440"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Сүйекқап есебінен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Жуандап өсуі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 lIns="90000" rIns="90000" anchor="t">
                      <a:noAutofit/>
                    </a:bodyPr>
                    <a:p>
                      <a:pPr>
                        <a:lnSpc>
                          <a:spcPct val="100000"/>
                        </a:lnSpc>
                        <a:tabLst>
                          <a:tab algn="l" pos="0"/>
                          <a:tab algn="l" pos="914400"/>
                          <a:tab algn="l" pos="1828800"/>
                          <a:tab algn="l" pos="2743200"/>
                          <a:tab algn="l" pos="3657600"/>
                          <a:tab algn="l" pos="4572000"/>
                          <a:tab algn="l" pos="5486400"/>
                          <a:tab algn="l" pos="6400800"/>
                          <a:tab algn="l" pos="7315200"/>
                          <a:tab algn="l" pos="8229600"/>
                          <a:tab algn="l" pos="9144000"/>
                          <a:tab algn="l" pos="10058400"/>
                        </a:tabLst>
                      </a:pPr>
                      <a:r>
                        <a:rPr b="0" lang="kk-KZ" sz="1800" strike="noStrike" u="none">
                          <a:solidFill>
                            <a:srgbClr val="000000"/>
                          </a:solidFill>
                          <a:uFillTx/>
                          <a:latin typeface="Calibri"/>
                        </a:rPr>
                        <a:t>Сүйекқап есебінен</a:t>
                      </a:r>
                      <a:endParaRPr b="0" lang="ru-RU" sz="1800" strike="noStrike" u="none">
                        <a:solidFill>
                          <a:srgbClr val="000000"/>
                        </a:solidFill>
                        <a:uFillTx/>
                        <a:latin typeface="Arial"/>
                      </a:endParaRPr>
                    </a:p>
                  </a:txBody>
                  <a:tcPr anchor="t" marL="90000" marR="90000">
                    <a:lnL w="5760">
                      <a:solidFill>
                        <a:srgbClr val="ffffff"/>
                      </a:solidFill>
                      <a:prstDash val="solid"/>
                    </a:lnL>
                    <a:lnR w="5760">
                      <a:solidFill>
                        <a:srgbClr val="ffffff"/>
                      </a:solidFill>
                      <a:prstDash val="solid"/>
                    </a:lnR>
                    <a:lnT w="5760">
                      <a:solidFill>
                        <a:srgbClr val="ffffff"/>
                      </a:solidFill>
                      <a:prstDash val="solid"/>
                    </a:lnT>
                    <a:lnB w="5760">
                      <a:solidFill>
                        <a:srgbClr val="ffffff"/>
                      </a:solidFill>
                      <a:prstDash val="solid"/>
                    </a:lnB>
                    <a:solidFill>
                      <a:srgbClr val="eaeff7"/>
                    </a:solidFill>
                  </a:tcPr>
                </a:tc>
              </a:tr>
            </a:tbl>
          </a:graphicData>
        </a:graphic>
      </p:graphicFrame>
      <p:sp>
        <p:nvSpPr>
          <p:cNvPr id="80" name="Стрелка вниз 10"/>
          <p:cNvSpPr/>
          <p:nvPr/>
        </p:nvSpPr>
        <p:spPr>
          <a:xfrm>
            <a:off x="3524400" y="928800"/>
            <a:ext cx="1785960" cy="357120"/>
          </a:xfrm>
          <a:prstGeom prst="downArrow">
            <a:avLst>
              <a:gd name="adj1" fmla="val 50000"/>
              <a:gd name="adj2" fmla="val 57315"/>
            </a:avLst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1" name="TextBox 12"/>
          <p:cNvSpPr/>
          <p:nvPr/>
        </p:nvSpPr>
        <p:spPr>
          <a:xfrm>
            <a:off x="1595520" y="1214280"/>
            <a:ext cx="248760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Қысқа сүйектер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2" name="TextBox 13"/>
          <p:cNvSpPr/>
          <p:nvPr/>
        </p:nvSpPr>
        <p:spPr>
          <a:xfrm>
            <a:off x="6167520" y="1214280"/>
            <a:ext cx="2500200" cy="398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kk-KZ" sz="2000" strike="noStrike" u="none">
                <a:solidFill>
                  <a:srgbClr val="000000"/>
                </a:solidFill>
                <a:uFillTx/>
                <a:latin typeface="Times New Roman"/>
                <a:ea typeface="Times New Roman"/>
              </a:rPr>
              <a:t>Ұзын сүйектер</a:t>
            </a:r>
            <a:endParaRPr b="0" lang="ru-RU" sz="20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3" name="Стрелка вниз 14"/>
          <p:cNvSpPr/>
          <p:nvPr/>
        </p:nvSpPr>
        <p:spPr>
          <a:xfrm>
            <a:off x="4095720" y="1500120"/>
            <a:ext cx="1214640" cy="357120"/>
          </a:xfrm>
          <a:prstGeom prst="downArrow">
            <a:avLst>
              <a:gd name="adj1" fmla="val 50000"/>
              <a:gd name="adj2" fmla="val 53657"/>
            </a:avLst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4" name="TextBox 15"/>
          <p:cNvSpPr/>
          <p:nvPr/>
        </p:nvSpPr>
        <p:spPr>
          <a:xfrm>
            <a:off x="3881520" y="1214280"/>
            <a:ext cx="188100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1800" strike="noStrike" u="none">
                <a:solidFill>
                  <a:srgbClr val="ed7d31"/>
                </a:solidFill>
                <a:uFillTx/>
                <a:latin typeface="Arial"/>
              </a:rPr>
              <a:t>Пішіні бойынша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85" name="Прямая со стрелкой 17"/>
          <p:cNvCxnSpPr>
            <a:stCxn id="84" idx="1"/>
          </p:cNvCxnSpPr>
          <p:nvPr/>
        </p:nvCxnSpPr>
        <p:spPr>
          <a:xfrm flipH="1">
            <a:off x="3380760" y="1398600"/>
            <a:ext cx="500760" cy="3060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  <p:cxnSp>
        <p:nvCxnSpPr>
          <p:cNvPr id="86" name="Прямая со стрелкой 20"/>
          <p:cNvCxnSpPr/>
          <p:nvPr/>
        </p:nvCxnSpPr>
        <p:spPr>
          <a:xfrm>
            <a:off x="5810040" y="1356840"/>
            <a:ext cx="500760" cy="14364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  <p:sp>
        <p:nvSpPr>
          <p:cNvPr id="87" name="TextBox 22"/>
          <p:cNvSpPr/>
          <p:nvPr/>
        </p:nvSpPr>
        <p:spPr>
          <a:xfrm>
            <a:off x="3451320" y="1928880"/>
            <a:ext cx="257328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1800" strike="noStrike" u="none">
                <a:solidFill>
                  <a:srgbClr val="ed7d31"/>
                </a:solidFill>
                <a:uFillTx/>
                <a:latin typeface="Arial"/>
              </a:rPr>
              <a:t>Құрылысы бойынша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88" name="TextBox 23"/>
          <p:cNvSpPr/>
          <p:nvPr/>
        </p:nvSpPr>
        <p:spPr>
          <a:xfrm>
            <a:off x="1459800" y="2071800"/>
            <a:ext cx="100332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Жалпақ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89" name="Прямая со стрелкой 25"/>
          <p:cNvCxnSpPr/>
          <p:nvPr/>
        </p:nvCxnSpPr>
        <p:spPr>
          <a:xfrm flipH="1">
            <a:off x="2523240" y="2000160"/>
            <a:ext cx="1001160" cy="21528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  <p:sp>
        <p:nvSpPr>
          <p:cNvPr id="90" name="TextBox 27"/>
          <p:cNvSpPr/>
          <p:nvPr/>
        </p:nvSpPr>
        <p:spPr>
          <a:xfrm>
            <a:off x="6310440" y="1928880"/>
            <a:ext cx="142848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Түтікті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91" name="Прямая со стрелкой 29"/>
          <p:cNvCxnSpPr>
            <a:stCxn id="87" idx="3"/>
          </p:cNvCxnSpPr>
          <p:nvPr/>
        </p:nvCxnSpPr>
        <p:spPr>
          <a:xfrm>
            <a:off x="6024600" y="2112480"/>
            <a:ext cx="357840" cy="10260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595440" y="0"/>
            <a:ext cx="12217320" cy="6759720"/>
          </a:xfrm>
          <a:prstGeom prst="rect">
            <a:avLst/>
          </a:prstGeom>
          <a:ln w="0">
            <a:noFill/>
          </a:ln>
        </p:spPr>
      </p:pic>
      <p:sp>
        <p:nvSpPr>
          <p:cNvPr id="93" name="Google Shape;123;p4"/>
          <p:cNvSpPr/>
          <p:nvPr/>
        </p:nvSpPr>
        <p:spPr>
          <a:xfrm>
            <a:off x="9982080" y="6083280"/>
            <a:ext cx="2057400" cy="27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fld id="{ACD200CF-CF9F-46D7-AA3C-7E2658249661}" type="slidenum">
              <a:rPr b="1" lang="ru-RU" sz="2400" strike="noStrike" u="none">
                <a:solidFill>
                  <a:srgbClr val="002060"/>
                </a:solidFill>
                <a:uFillTx/>
                <a:latin typeface="Arial"/>
                <a:ea typeface="Arial"/>
              </a:rPr>
              <a:t>&lt;number&gt;</a:t>
            </a:fld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94" name="Google Shape;124;p4"/>
          <p:cNvCxnSpPr/>
          <p:nvPr/>
        </p:nvCxnSpPr>
        <p:spPr>
          <a:xfrm flipV="1">
            <a:off x="623520" y="5732280"/>
            <a:ext cx="10729080" cy="7344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95" name="Google Shape;125;p4"/>
          <p:cNvCxnSpPr/>
          <p:nvPr/>
        </p:nvCxnSpPr>
        <p:spPr>
          <a:xfrm flipV="1">
            <a:off x="982800" y="5949360"/>
            <a:ext cx="1015416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96" name="TextBox 1"/>
          <p:cNvSpPr/>
          <p:nvPr/>
        </p:nvSpPr>
        <p:spPr>
          <a:xfrm>
            <a:off x="1415880" y="500040"/>
            <a:ext cx="94330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algn="ctr"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Arial"/>
              </a:rPr>
              <a:t>Қаңқа бөлімдері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97" name="Picture 34" descr="C:\Users\77475\Downloads\Бас.jpg"/>
          <p:cNvPicPr/>
          <p:nvPr/>
        </p:nvPicPr>
        <p:blipFill>
          <a:blip r:embed="rId2"/>
          <a:stretch/>
        </p:blipFill>
        <p:spPr>
          <a:xfrm>
            <a:off x="595440" y="1214280"/>
            <a:ext cx="2000160" cy="1762200"/>
          </a:xfrm>
          <a:prstGeom prst="rect">
            <a:avLst/>
          </a:prstGeom>
          <a:ln w="0">
            <a:noFill/>
          </a:ln>
        </p:spPr>
      </p:pic>
      <p:pic>
        <p:nvPicPr>
          <p:cNvPr id="98" name="Picture 35" descr="C:\Users\77475\Downloads\кеуде.jpg"/>
          <p:cNvPicPr/>
          <p:nvPr/>
        </p:nvPicPr>
        <p:blipFill>
          <a:blip r:embed="rId3"/>
          <a:stretch/>
        </p:blipFill>
        <p:spPr>
          <a:xfrm>
            <a:off x="738360" y="3000240"/>
            <a:ext cx="2143080" cy="1857600"/>
          </a:xfrm>
          <a:prstGeom prst="rect">
            <a:avLst/>
          </a:prstGeom>
          <a:ln w="0">
            <a:noFill/>
          </a:ln>
        </p:spPr>
      </p:pic>
      <p:pic>
        <p:nvPicPr>
          <p:cNvPr id="99" name="Picture 36" descr="C:\Users\77475\Downloads\омыртқа.jpg"/>
          <p:cNvPicPr/>
          <p:nvPr/>
        </p:nvPicPr>
        <p:blipFill>
          <a:blip r:embed="rId4"/>
          <a:stretch/>
        </p:blipFill>
        <p:spPr>
          <a:xfrm>
            <a:off x="3166920" y="1285920"/>
            <a:ext cx="4572000" cy="4143240"/>
          </a:xfrm>
          <a:prstGeom prst="rect">
            <a:avLst/>
          </a:prstGeom>
          <a:ln w="0">
            <a:noFill/>
          </a:ln>
        </p:spPr>
      </p:pic>
      <p:pic>
        <p:nvPicPr>
          <p:cNvPr id="100" name="Picture 37" descr="C:\Users\77475\Downloads\қол.jpg"/>
          <p:cNvPicPr/>
          <p:nvPr/>
        </p:nvPicPr>
        <p:blipFill>
          <a:blip r:embed="rId5"/>
          <a:stretch/>
        </p:blipFill>
        <p:spPr>
          <a:xfrm>
            <a:off x="8096400" y="1357200"/>
            <a:ext cx="2714400" cy="1857600"/>
          </a:xfrm>
          <a:prstGeom prst="rect">
            <a:avLst/>
          </a:prstGeom>
          <a:ln w="0">
            <a:noFill/>
          </a:ln>
        </p:spPr>
      </p:pic>
      <p:pic>
        <p:nvPicPr>
          <p:cNvPr id="101" name="Picture 38" descr="C:\Users\77475\Downloads\аяқ.jpg"/>
          <p:cNvPicPr/>
          <p:nvPr/>
        </p:nvPicPr>
        <p:blipFill>
          <a:blip r:embed="rId6"/>
          <a:stretch/>
        </p:blipFill>
        <p:spPr>
          <a:xfrm>
            <a:off x="8310600" y="3143160"/>
            <a:ext cx="2786040" cy="2357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 Box 2"/>
          <p:cNvSpPr/>
          <p:nvPr/>
        </p:nvSpPr>
        <p:spPr>
          <a:xfrm>
            <a:off x="2620800" y="1351080"/>
            <a:ext cx="8229600" cy="114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723960"/>
                <a:tab algn="l" pos="1447920"/>
                <a:tab algn="l" pos="2171880"/>
                <a:tab algn="l" pos="2895480"/>
                <a:tab algn="l" pos="3619440"/>
                <a:tab algn="l" pos="4343400"/>
                <a:tab algn="l" pos="5067360"/>
                <a:tab algn="l" pos="5791320"/>
                <a:tab algn="l" pos="6515280"/>
                <a:tab algn="l" pos="7238880"/>
                <a:tab algn="l" pos="7962840"/>
                <a:tab algn="l" pos="8086680"/>
                <a:tab algn="l" pos="8535960"/>
                <a:tab algn="l" pos="8985240"/>
                <a:tab algn="l" pos="9434520"/>
                <a:tab algn="l" pos="9883800"/>
                <a:tab algn="l" pos="10333080"/>
                <a:tab algn="l" pos="1078236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3" name="TextBox 6"/>
          <p:cNvSpPr/>
          <p:nvPr/>
        </p:nvSpPr>
        <p:spPr>
          <a:xfrm>
            <a:off x="1558800" y="549360"/>
            <a:ext cx="10009440" cy="520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28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1-тапсырма :Қаңқа бөлімдерін атаңыз</a:t>
            </a:r>
            <a:endParaRPr b="0" lang="ru-RU" sz="2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4" name="TextBox 8"/>
          <p:cNvSpPr/>
          <p:nvPr/>
        </p:nvSpPr>
        <p:spPr>
          <a:xfrm>
            <a:off x="1838160" y="5715000"/>
            <a:ext cx="6420240" cy="36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6800" bIns="46800" anchor="t">
            <a:spAutoFit/>
          </a:bodyPr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1800" strike="noStrike" u="none">
                <a:solidFill>
                  <a:srgbClr val="000000"/>
                </a:solidFill>
                <a:uFillTx/>
                <a:latin typeface="Arial"/>
              </a:rPr>
              <a:t>Дескриптор:Адам ағзасының қаңқа бөлімдерін атай алады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05" name="Picture 6" descr="C:\Users\77475\Downloads\картинка.jpg"/>
          <p:cNvPicPr/>
          <p:nvPr/>
        </p:nvPicPr>
        <p:blipFill>
          <a:blip r:embed="rId1"/>
          <a:stretch/>
        </p:blipFill>
        <p:spPr>
          <a:xfrm>
            <a:off x="1166760" y="1357200"/>
            <a:ext cx="2571840" cy="3714840"/>
          </a:xfrm>
          <a:prstGeom prst="rect">
            <a:avLst/>
          </a:prstGeom>
          <a:ln w="0">
            <a:noFill/>
          </a:ln>
        </p:spPr>
      </p:pic>
      <p:sp>
        <p:nvSpPr>
          <p:cNvPr id="106" name="Овал 8"/>
          <p:cNvSpPr/>
          <p:nvPr/>
        </p:nvSpPr>
        <p:spPr>
          <a:xfrm>
            <a:off x="6524640" y="2857680"/>
            <a:ext cx="2143080" cy="914400"/>
          </a:xfrm>
          <a:prstGeom prst="ellipse">
            <a:avLst/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Қаңқа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7" name="Овал 9"/>
          <p:cNvSpPr/>
          <p:nvPr/>
        </p:nvSpPr>
        <p:spPr>
          <a:xfrm>
            <a:off x="7738920" y="1285920"/>
            <a:ext cx="2500560" cy="914400"/>
          </a:xfrm>
          <a:prstGeom prst="ellipse">
            <a:avLst/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8" name="Овал 10"/>
          <p:cNvSpPr/>
          <p:nvPr/>
        </p:nvSpPr>
        <p:spPr>
          <a:xfrm>
            <a:off x="4452840" y="1285920"/>
            <a:ext cx="2571840" cy="928800"/>
          </a:xfrm>
          <a:prstGeom prst="ellipse">
            <a:avLst/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09" name="Овал 11"/>
          <p:cNvSpPr/>
          <p:nvPr/>
        </p:nvSpPr>
        <p:spPr>
          <a:xfrm>
            <a:off x="4667400" y="4429080"/>
            <a:ext cx="2571480" cy="914400"/>
          </a:xfrm>
          <a:prstGeom prst="ellipse">
            <a:avLst/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10" name="Овал 12"/>
          <p:cNvSpPr/>
          <p:nvPr/>
        </p:nvSpPr>
        <p:spPr>
          <a:xfrm>
            <a:off x="8381880" y="4500720"/>
            <a:ext cx="2357640" cy="914400"/>
          </a:xfrm>
          <a:prstGeom prst="ellipse">
            <a:avLst/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11" name="Прямая со стрелкой 14"/>
          <p:cNvCxnSpPr/>
          <p:nvPr/>
        </p:nvCxnSpPr>
        <p:spPr>
          <a:xfrm>
            <a:off x="6524280" y="2285640"/>
            <a:ext cx="572040" cy="50076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  <p:cxnSp>
        <p:nvCxnSpPr>
          <p:cNvPr id="112" name="Прямая со стрелкой 17"/>
          <p:cNvCxnSpPr/>
          <p:nvPr/>
        </p:nvCxnSpPr>
        <p:spPr>
          <a:xfrm flipH="1">
            <a:off x="8238960" y="2356200"/>
            <a:ext cx="643320" cy="35820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  <p:cxnSp>
        <p:nvCxnSpPr>
          <p:cNvPr id="113" name="Прямая со стрелкой 20"/>
          <p:cNvCxnSpPr/>
          <p:nvPr/>
        </p:nvCxnSpPr>
        <p:spPr>
          <a:xfrm flipH="1">
            <a:off x="5952600" y="3786120"/>
            <a:ext cx="929520" cy="57240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  <p:cxnSp>
        <p:nvCxnSpPr>
          <p:cNvPr id="114" name="Прямая со стрелкой 24"/>
          <p:cNvCxnSpPr/>
          <p:nvPr/>
        </p:nvCxnSpPr>
        <p:spPr>
          <a:xfrm>
            <a:off x="8524800" y="3714840"/>
            <a:ext cx="1215360" cy="71496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</p:spTree>
  </p:cSld>
  <p:transition spd="slow">
    <p:fade/>
  </p:transition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5" name="Picture 2" descr="C:\Users\Типография\Desktop\Безымянный.png"/>
          <p:cNvPicPr/>
          <p:nvPr/>
        </p:nvPicPr>
        <p:blipFill>
          <a:blip r:embed="rId1"/>
          <a:srcRect l="11758" t="0" r="11484" b="0"/>
          <a:stretch/>
        </p:blipFill>
        <p:spPr>
          <a:xfrm>
            <a:off x="619200" y="0"/>
            <a:ext cx="11572920" cy="6759720"/>
          </a:xfrm>
          <a:prstGeom prst="rect">
            <a:avLst/>
          </a:prstGeom>
          <a:ln w="0">
            <a:noFill/>
          </a:ln>
        </p:spPr>
      </p:pic>
      <p:sp>
        <p:nvSpPr>
          <p:cNvPr id="116" name="Google Shape;123;p4"/>
          <p:cNvSpPr/>
          <p:nvPr/>
        </p:nvSpPr>
        <p:spPr>
          <a:xfrm>
            <a:off x="9982080" y="6083280"/>
            <a:ext cx="2057400" cy="273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70920" rIns="70920" tIns="35280" bIns="35280" anchor="ctr">
            <a:noAutofit/>
          </a:bodyPr>
          <a:p>
            <a:pPr algn="r"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fld id="{64AA6ED1-358F-4068-A807-0D2164BA454E}" type="slidenum">
              <a:rPr b="1" lang="ru-RU" sz="2400" strike="noStrike" u="none">
                <a:solidFill>
                  <a:srgbClr val="002060"/>
                </a:solidFill>
                <a:uFillTx/>
                <a:latin typeface="Arial"/>
                <a:ea typeface="Arial"/>
              </a:rPr>
              <a:t>&lt;number&gt;</a:t>
            </a:fld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17" name="Google Shape;124;p4"/>
          <p:cNvCxnSpPr/>
          <p:nvPr/>
        </p:nvCxnSpPr>
        <p:spPr>
          <a:xfrm flipV="1">
            <a:off x="623520" y="5732280"/>
            <a:ext cx="10729080" cy="73440"/>
          </a:xfrm>
          <a:prstGeom prst="straightConnector1">
            <a:avLst/>
          </a:prstGeom>
          <a:ln w="38160">
            <a:solidFill>
              <a:srgbClr val="002060"/>
            </a:solidFill>
            <a:miter/>
          </a:ln>
        </p:spPr>
      </p:cxnSp>
      <p:cxnSp>
        <p:nvCxnSpPr>
          <p:cNvPr id="118" name="Google Shape;125;p4"/>
          <p:cNvCxnSpPr/>
          <p:nvPr/>
        </p:nvCxnSpPr>
        <p:spPr>
          <a:xfrm flipV="1">
            <a:off x="982800" y="5949360"/>
            <a:ext cx="10154160" cy="1080"/>
          </a:xfrm>
          <a:prstGeom prst="straightConnector1">
            <a:avLst/>
          </a:prstGeom>
          <a:ln w="38160">
            <a:solidFill>
              <a:srgbClr val="00b050"/>
            </a:solidFill>
            <a:miter/>
          </a:ln>
        </p:spPr>
      </p:cxnSp>
      <p:sp>
        <p:nvSpPr>
          <p:cNvPr id="119" name="TextBox 1"/>
          <p:cNvSpPr/>
          <p:nvPr/>
        </p:nvSpPr>
        <p:spPr>
          <a:xfrm>
            <a:off x="2279520" y="549360"/>
            <a:ext cx="7201080" cy="82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1" lang="kk-KZ" sz="2400" strike="noStrike" u="none">
                <a:solidFill>
                  <a:srgbClr val="ffffff"/>
                </a:solidFill>
                <a:uFillTx/>
                <a:latin typeface="Arial"/>
              </a:rPr>
              <a:t>                        </a:t>
            </a:r>
            <a:r>
              <a:rPr b="1" lang="kk-KZ" sz="2400" strike="noStrike" u="none">
                <a:solidFill>
                  <a:srgbClr val="ffffff"/>
                </a:solidFill>
                <a:uFillTx/>
                <a:latin typeface="Arial"/>
              </a:rPr>
              <a:t>жауабы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  <a:p>
            <a:pPr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0" name="Прямоугольник 2"/>
          <p:cNvSpPr/>
          <p:nvPr/>
        </p:nvSpPr>
        <p:spPr>
          <a:xfrm>
            <a:off x="1127160" y="1700280"/>
            <a:ext cx="3903480" cy="45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t">
            <a:spAutoFit/>
          </a:bodyPr>
          <a:p>
            <a:pPr marL="343080" indent="-343080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2400" strike="noStrike" u="none">
                <a:solidFill>
                  <a:srgbClr val="000000"/>
                </a:solidFill>
                <a:uFillTx/>
                <a:latin typeface="Tahoma"/>
                <a:ea typeface="Tahoma"/>
              </a:rPr>
              <a:t> 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pic>
        <p:nvPicPr>
          <p:cNvPr id="121" name="Picture 14" descr="C:\Users\77475\Downloads\картинка.jpg"/>
          <p:cNvPicPr/>
          <p:nvPr/>
        </p:nvPicPr>
        <p:blipFill>
          <a:blip r:embed="rId2"/>
          <a:stretch/>
        </p:blipFill>
        <p:spPr>
          <a:xfrm>
            <a:off x="1523880" y="1357200"/>
            <a:ext cx="2714760" cy="4214880"/>
          </a:xfrm>
          <a:prstGeom prst="rect">
            <a:avLst/>
          </a:prstGeom>
          <a:ln w="0">
            <a:noFill/>
          </a:ln>
        </p:spPr>
      </p:pic>
      <p:sp>
        <p:nvSpPr>
          <p:cNvPr id="122" name="Овал 14"/>
          <p:cNvSpPr/>
          <p:nvPr/>
        </p:nvSpPr>
        <p:spPr>
          <a:xfrm>
            <a:off x="6810480" y="3000240"/>
            <a:ext cx="2071440" cy="857520"/>
          </a:xfrm>
          <a:prstGeom prst="ellipse">
            <a:avLst/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24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Қаңқа</a:t>
            </a:r>
            <a:endParaRPr b="0" lang="ru-RU" sz="24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3" name="Овал 15"/>
          <p:cNvSpPr/>
          <p:nvPr/>
        </p:nvSpPr>
        <p:spPr>
          <a:xfrm>
            <a:off x="4952880" y="1785960"/>
            <a:ext cx="2000520" cy="914400"/>
          </a:xfrm>
          <a:prstGeom prst="ellipse">
            <a:avLst/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1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Бас сүйек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4" name="Овал 16"/>
          <p:cNvSpPr/>
          <p:nvPr/>
        </p:nvSpPr>
        <p:spPr>
          <a:xfrm>
            <a:off x="9024840" y="1928880"/>
            <a:ext cx="2071800" cy="914400"/>
          </a:xfrm>
          <a:prstGeom prst="ellipse">
            <a:avLst/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1800" strike="noStrike" u="none">
                <a:solidFill>
                  <a:srgbClr val="ff0000"/>
                </a:solidFill>
                <a:uFillTx/>
                <a:latin typeface="Times New Roman"/>
                <a:ea typeface="Times New Roman"/>
              </a:rPr>
              <a:t>Кеуде қуысы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5" name="Овал 17"/>
          <p:cNvSpPr/>
          <p:nvPr/>
        </p:nvSpPr>
        <p:spPr>
          <a:xfrm>
            <a:off x="4952880" y="4286160"/>
            <a:ext cx="2357640" cy="1000080"/>
          </a:xfrm>
          <a:prstGeom prst="ellipse">
            <a:avLst/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1800" strike="noStrike" u="none">
                <a:solidFill>
                  <a:srgbClr val="ff0000"/>
                </a:solidFill>
                <a:uFillTx/>
                <a:latin typeface="Calibri"/>
              </a:rPr>
              <a:t>Омыртқа жотасы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sp>
        <p:nvSpPr>
          <p:cNvPr id="126" name="Овал 18"/>
          <p:cNvSpPr/>
          <p:nvPr/>
        </p:nvSpPr>
        <p:spPr>
          <a:xfrm>
            <a:off x="9024840" y="4357800"/>
            <a:ext cx="2500560" cy="914400"/>
          </a:xfrm>
          <a:prstGeom prst="ellipse">
            <a:avLst/>
          </a:prstGeom>
          <a:solidFill>
            <a:srgbClr val="5b9bd5"/>
          </a:solidFill>
          <a:ln w="12600">
            <a:solidFill>
              <a:srgbClr val="41719c"/>
            </a:solidFill>
            <a:miter/>
          </a:ln>
        </p:spPr>
        <p:style>
          <a:lnRef idx="0"/>
          <a:fillRef idx="0"/>
          <a:effectRef idx="0"/>
          <a:fontRef idx="minor"/>
        </p:style>
        <p:txBody>
          <a:bodyPr lIns="90000" rIns="90000" tIns="46800" bIns="4680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49280"/>
                <a:tab algn="l" pos="898560"/>
                <a:tab algn="l" pos="1347840"/>
                <a:tab algn="l" pos="1797120"/>
                <a:tab algn="l" pos="2246400"/>
                <a:tab algn="l" pos="2695680"/>
                <a:tab algn="l" pos="3144960"/>
                <a:tab algn="l" pos="3594240"/>
                <a:tab algn="l" pos="4043520"/>
                <a:tab algn="l" pos="449280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kk-KZ" sz="1800" strike="noStrike" u="none">
                <a:solidFill>
                  <a:srgbClr val="ff0000"/>
                </a:solidFill>
                <a:uFillTx/>
                <a:latin typeface="Calibri"/>
              </a:rPr>
              <a:t>Қол-аяқ сүйектері</a:t>
            </a:r>
            <a:endParaRPr b="0" lang="ru-RU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  <p:cxnSp>
        <p:nvCxnSpPr>
          <p:cNvPr id="127" name="Прямая со стрелкой 20"/>
          <p:cNvCxnSpPr/>
          <p:nvPr/>
        </p:nvCxnSpPr>
        <p:spPr>
          <a:xfrm>
            <a:off x="6810480" y="2714400"/>
            <a:ext cx="643320" cy="28620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  <p:cxnSp>
        <p:nvCxnSpPr>
          <p:cNvPr id="128" name="Прямая со стрелкой 24"/>
          <p:cNvCxnSpPr/>
          <p:nvPr/>
        </p:nvCxnSpPr>
        <p:spPr>
          <a:xfrm flipH="1">
            <a:off x="8238600" y="2713680"/>
            <a:ext cx="858240" cy="28620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  <p:cxnSp>
        <p:nvCxnSpPr>
          <p:cNvPr id="129" name="Прямая со стрелкой 27"/>
          <p:cNvCxnSpPr/>
          <p:nvPr/>
        </p:nvCxnSpPr>
        <p:spPr>
          <a:xfrm>
            <a:off x="6024600" y="4214880"/>
            <a:ext cx="915120" cy="91512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  <p:cxnSp>
        <p:nvCxnSpPr>
          <p:cNvPr id="130" name="Прямая со стрелкой 29"/>
          <p:cNvCxnSpPr/>
          <p:nvPr/>
        </p:nvCxnSpPr>
        <p:spPr>
          <a:xfrm flipV="1">
            <a:off x="5738760" y="3785400"/>
            <a:ext cx="1286640" cy="42948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  <p:cxnSp>
        <p:nvCxnSpPr>
          <p:cNvPr id="131" name="Прямая со стрелкой 33"/>
          <p:cNvCxnSpPr/>
          <p:nvPr/>
        </p:nvCxnSpPr>
        <p:spPr>
          <a:xfrm flipH="1" flipV="1">
            <a:off x="8667000" y="3714120"/>
            <a:ext cx="1857960" cy="572040"/>
          </a:xfrm>
          <a:prstGeom prst="straightConnector1">
            <a:avLst/>
          </a:prstGeom>
          <a:ln w="6480">
            <a:solidFill>
              <a:srgbClr val="5b9bd5"/>
            </a:solidFill>
            <a:miter/>
            <a:tailEnd len="med" type="arrow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4228</TotalTime>
  <Application>LibreOffice/24.8.2.1$MacOSX_AARCH64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Айгерим Кабиденова</dc:creator>
  <dc:description/>
  <dc:language>ru-RU</dc:language>
  <cp:lastModifiedBy>Huawei</cp:lastModifiedBy>
  <dcterms:modified xsi:type="dcterms:W3CDTF">2024-10-31T20:09:03Z</dcterms:modified>
  <cp:revision>79</cp:revision>
  <dc:subject/>
  <dc:title>Презентация PowerPoint</dc:title>
</cp:coreProperties>
</file>