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theme/theme2.xml" ContentType="application/vnd.openxmlformats-officedocument.theme+xml"/>
  <Override PartName="/ppt/notesMasters/_rels/notesMaster1.xml.rels" ContentType="application/vnd.openxmlformats-package.relationships+xml"/>
  <Override PartName="/ppt/notesMasters/notesMaster1.xml" ContentType="application/vnd.openxmlformats-officedocument.presentationml.notesMaster+xml"/>
  <Override PartName="/ppt/slideMasters/_rels/slideMaster1.xml.rels" ContentType="application/vnd.openxmlformats-package.relationships+xml"/>
  <Override PartName="/ppt/slideMasters/slideMaster1.xml" ContentType="application/vnd.openxmlformats-officedocument.presentationml.slideMaster+xml"/>
  <Override PartName="/ppt/_rels/presentation.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media/image1.png" ContentType="image/png"/>
  <Override PartName="/ppt/media/image2.jpeg" ContentType="image/jpeg"/>
  <Override PartName="/ppt/media/image3.jpeg" ContentType="image/jpeg"/>
  <Override PartName="/ppt/media/image6.png" ContentType="image/png"/>
  <Override PartName="/ppt/media/image4.png" ContentType="image/png"/>
  <Override PartName="/ppt/media/image10.jpeg" ContentType="image/jpeg"/>
  <Override PartName="/ppt/media/image7.png" ContentType="image/png"/>
  <Override PartName="/ppt/media/image5.jpeg" ContentType="image/jpeg"/>
  <Override PartName="/ppt/media/image8.png" ContentType="image/png"/>
  <Override PartName="/ppt/media/image9.jpeg" ContentType="image/jpeg"/>
  <Override PartName="/ppt/slides/slide1.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17.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8.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19.xml" ContentType="application/vnd.openxmlformats-officedocument.presentationml.slide+xml"/>
  <Override PartName="/ppt/slides/slide8.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9.xml.rels" ContentType="application/vnd.openxmlformats-package.relationships+xml"/>
  <Override PartName="/ppt/slides/_rels/slide12.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19.xml.rels" ContentType="application/vnd.openxmlformats-package.relationships+xml"/>
  <Override PartName="/ppt/slides/_rels/slide11.xml.rels" ContentType="application/vnd.openxmlformats-package.relationships+xml"/>
  <Override PartName="/ppt/slides/_rels/slide4.xml.rels" ContentType="application/vnd.openxmlformats-package.relationships+xml"/>
  <Override PartName="/ppt/slides/_rels/slide18.xml.rels" ContentType="application/vnd.openxmlformats-package.relationships+xml"/>
  <Override PartName="/ppt/slides/_rels/slide3.xml.rels" ContentType="application/vnd.openxmlformats-package.relationships+xml"/>
  <Override PartName="/ppt/slides/_rels/slide17.xml.rels" ContentType="application/vnd.openxmlformats-package.relationships+xml"/>
  <Override PartName="/ppt/slides/_rels/slide2.xml.rels" ContentType="application/vnd.openxmlformats-package.relationships+xml"/>
  <Override PartName="/ppt/slides/_rels/slide16.xml.rels" ContentType="application/vnd.openxmlformats-package.relationships+xml"/>
  <Override PartName="/ppt/slides/_rels/slide10.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s/slide14.xml" ContentType="application/vnd.openxmlformats-officedocument.presentationml.slide+xml"/>
  <Override PartName="/ppt/slides/slide7.xml" ContentType="application/vnd.openxmlformats-officedocument.presentationml.slide+xml"/>
  <Override PartName="/ppt/slides/slide15.xml" ContentType="application/vnd.openxmlformats-officedocument.presentationml.slide+xml"/>
  <Override PartName="/ppt/notesSlides/_rels/notesSlide15.xml.rels" ContentType="application/vnd.openxmlformats-package.relationships+xml"/>
  <Override PartName="/ppt/notesSlides/notesSlide15.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notesMasterIdLst>
    <p:notesMasterId r:id="rId3"/>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Lst>
  <p:sldSz cx="12193588"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 name=""/>
          <p:cNvSpPr/>
          <p:nvPr/>
        </p:nvSpPr>
        <p:spPr>
          <a:xfrm>
            <a:off x="0" y="0"/>
            <a:ext cx="6858000" cy="9144000"/>
          </a:xfrm>
          <a:prstGeom prst="rect">
            <a:avLst/>
          </a:prstGeom>
          <a:solidFill>
            <a:srgbClr val="ffffff"/>
          </a:solidFill>
          <a:ln w="0">
            <a:noFill/>
          </a:ln>
        </p:spPr>
        <p:txBody>
          <a:bodyPr lIns="90000" rIns="90000" tIns="45000" bIns="45000" anchor="ctr" anchorCtr="1">
            <a:noAutofit/>
          </a:bodyPr>
          <a:p>
            <a:endParaRPr b="0" lang="ru-RU" sz="1800" strike="noStrike" u="none">
              <a:solidFill>
                <a:srgbClr val="000000"/>
              </a:solidFill>
              <a:uFillTx/>
              <a:latin typeface="Arial"/>
            </a:endParaRPr>
          </a:p>
        </p:txBody>
      </p:sp>
      <p:sp>
        <p:nvSpPr>
          <p:cNvPr id="6" name="PlaceHolder 1"/>
          <p:cNvSpPr>
            <a:spLocks noGrp="1"/>
          </p:cNvSpPr>
          <p:nvPr>
            <p:ph type="sldImg"/>
          </p:nvPr>
        </p:nvSpPr>
        <p:spPr>
          <a:xfrm>
            <a:off x="217440" y="812880"/>
            <a:ext cx="7121520" cy="4006800"/>
          </a:xfrm>
          <a:prstGeom prst="rect">
            <a:avLst/>
          </a:prstGeom>
          <a:noFill/>
          <a:ln w="0">
            <a:noFill/>
          </a:ln>
        </p:spPr>
        <p:txBody>
          <a:bodyPr lIns="90000" rIns="90000" tIns="46800" bIns="46800" anchor="t">
            <a:noAutofit/>
          </a:bodyPr>
          <a:p>
            <a:pPr>
              <a:lnSpc>
                <a:spcPct val="9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000000"/>
                </a:solidFill>
                <a:uFillTx/>
                <a:latin typeface="Calibri Light"/>
              </a:rPr>
              <a:t>Click to move the slide</a:t>
            </a:r>
            <a:endParaRPr b="0" lang="ru-RU" sz="4400" strike="noStrike" u="none">
              <a:solidFill>
                <a:srgbClr val="000000"/>
              </a:solidFill>
              <a:uFillTx/>
              <a:latin typeface="Calibri Light"/>
            </a:endParaRPr>
          </a:p>
        </p:txBody>
      </p:sp>
      <p:sp>
        <p:nvSpPr>
          <p:cNvPr id="7" name="PlaceHolder 2"/>
          <p:cNvSpPr>
            <a:spLocks noGrp="1"/>
          </p:cNvSpPr>
          <p:nvPr>
            <p:ph type="body"/>
          </p:nvPr>
        </p:nvSpPr>
        <p:spPr>
          <a:xfrm>
            <a:off x="755280" y="5078160"/>
            <a:ext cx="6046920" cy="4809960"/>
          </a:xfrm>
          <a:prstGeom prst="rect">
            <a:avLst/>
          </a:prstGeom>
          <a:noFill/>
          <a:ln w="0">
            <a:noFill/>
          </a:ln>
        </p:spPr>
        <p:txBody>
          <a:bodyPr lIns="0" rIns="0" tIns="0" bIns="0" anchor="t">
            <a:noAutofit/>
          </a:bodyPr>
          <a:p>
            <a:pPr indent="0">
              <a:spcBef>
                <a:spcPts val="451"/>
              </a:spcBef>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ru-RU" sz="1200" strike="noStrike" u="none">
                <a:solidFill>
                  <a:srgbClr val="000000"/>
                </a:solidFill>
                <a:uFillTx/>
                <a:latin typeface="Times New Roman"/>
              </a:rPr>
              <a:t>Click to edit the notes format</a:t>
            </a:r>
            <a:endParaRPr b="0" lang="ru-RU" sz="1200" strike="noStrike" u="none">
              <a:solidFill>
                <a:srgbClr val="000000"/>
              </a:solidFill>
              <a:uFillTx/>
              <a:latin typeface="Times New Roman"/>
            </a:endParaRPr>
          </a:p>
        </p:txBody>
      </p:sp>
      <p:sp>
        <p:nvSpPr>
          <p:cNvPr id="8" name="PlaceHolder 3"/>
          <p:cNvSpPr>
            <a:spLocks noGrp="1"/>
          </p:cNvSpPr>
          <p:nvPr>
            <p:ph type="hdr"/>
          </p:nvPr>
        </p:nvSpPr>
        <p:spPr>
          <a:xfrm>
            <a:off x="0" y="0"/>
            <a:ext cx="3279600" cy="533520"/>
          </a:xfrm>
          <a:prstGeom prst="rect">
            <a:avLst/>
          </a:prstGeom>
          <a:noFill/>
          <a:ln w="0">
            <a:noFill/>
          </a:ln>
        </p:spPr>
        <p:txBody>
          <a:bodyPr lIns="0" rIns="0" tIns="0" bIns="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000000"/>
              </a:solidFill>
              <a:uFillTx/>
              <a:latin typeface="Arial"/>
            </a:endParaRPr>
          </a:p>
        </p:txBody>
      </p:sp>
      <p:sp>
        <p:nvSpPr>
          <p:cNvPr id="9" name="PlaceHolder 4"/>
          <p:cNvSpPr>
            <a:spLocks noGrp="1"/>
          </p:cNvSpPr>
          <p:nvPr>
            <p:ph type="dt" idx="4"/>
          </p:nvPr>
        </p:nvSpPr>
        <p:spPr>
          <a:xfrm>
            <a:off x="4277880" y="0"/>
            <a:ext cx="3279960" cy="533520"/>
          </a:xfrm>
          <a:prstGeom prst="rect">
            <a:avLst/>
          </a:prstGeom>
          <a:noFill/>
          <a:ln w="0">
            <a:noFill/>
          </a:ln>
        </p:spPr>
        <p:txBody>
          <a:bodyPr lIns="0" rIns="0" tIns="0" bIns="0" anchor="t">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000000"/>
              </a:solidFill>
              <a:uFillTx/>
              <a:latin typeface="Arial"/>
            </a:endParaRPr>
          </a:p>
        </p:txBody>
      </p:sp>
      <p:sp>
        <p:nvSpPr>
          <p:cNvPr id="10" name="PlaceHolder 5"/>
          <p:cNvSpPr>
            <a:spLocks noGrp="1"/>
          </p:cNvSpPr>
          <p:nvPr>
            <p:ph type="ftr" idx="5"/>
          </p:nvPr>
        </p:nvSpPr>
        <p:spPr>
          <a:xfrm>
            <a:off x="0" y="10156680"/>
            <a:ext cx="3279600" cy="533520"/>
          </a:xfrm>
          <a:prstGeom prst="rect">
            <a:avLst/>
          </a:prstGeom>
          <a:noFill/>
          <a:ln w="0">
            <a:noFill/>
          </a:ln>
        </p:spPr>
        <p:txBody>
          <a:bodyPr lIns="0" rIns="0" tIns="0" bIns="0" anchor="b">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000000"/>
              </a:solidFill>
              <a:uFillTx/>
              <a:latin typeface="Arial"/>
            </a:endParaRPr>
          </a:p>
        </p:txBody>
      </p:sp>
      <p:sp>
        <p:nvSpPr>
          <p:cNvPr id="11" name="PlaceHolder 6"/>
          <p:cNvSpPr>
            <a:spLocks noGrp="1"/>
          </p:cNvSpPr>
          <p:nvPr>
            <p:ph type="sldNum" idx="6"/>
          </p:nvPr>
        </p:nvSpPr>
        <p:spPr>
          <a:xfrm>
            <a:off x="4277880" y="10156680"/>
            <a:ext cx="3279960" cy="533520"/>
          </a:xfrm>
          <a:prstGeom prst="rect">
            <a:avLst/>
          </a:prstGeom>
          <a:noFill/>
          <a:ln w="0">
            <a:noFill/>
          </a:ln>
        </p:spPr>
        <p:txBody>
          <a:bodyPr lIns="0" rIns="0" tIns="0" bIns="0" anchor="b">
            <a:noAutofit/>
          </a:bodyPr>
          <a:lstStyle>
            <a:lvl1pPr indent="0" algn="r">
              <a:lnSpc>
                <a:spcPct val="95000"/>
              </a:lnSpc>
              <a:buNone/>
              <a:tabLst>
                <a:tab algn="l" pos="0"/>
                <a:tab algn="l" pos="723960"/>
                <a:tab algn="l" pos="1447920"/>
                <a:tab algn="l" pos="2171880"/>
                <a:tab algn="l" pos="28954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 algn="l" pos="9434520"/>
                <a:tab algn="l" pos="9883800"/>
                <a:tab algn="l" pos="10333080"/>
                <a:tab algn="l" pos="10782360"/>
              </a:tabLst>
              <a:defRPr b="0" lang="ru-RU" sz="1400" strike="noStrike" u="none">
                <a:solidFill>
                  <a:srgbClr val="000000"/>
                </a:solidFill>
                <a:uFillTx/>
                <a:latin typeface="Times New Roman"/>
                <a:ea typeface="Arial Unicode MS"/>
              </a:defRPr>
            </a:lvl1pPr>
          </a:lstStyle>
          <a:p>
            <a:pPr indent="0" algn="r">
              <a:lnSpc>
                <a:spcPct val="95000"/>
              </a:lnSpc>
              <a:buNone/>
              <a:tabLst>
                <a:tab algn="l" pos="0"/>
                <a:tab algn="l" pos="723960"/>
                <a:tab algn="l" pos="1447920"/>
                <a:tab algn="l" pos="2171880"/>
                <a:tab algn="l" pos="28954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 algn="l" pos="9434520"/>
                <a:tab algn="l" pos="9883800"/>
                <a:tab algn="l" pos="10333080"/>
                <a:tab algn="l" pos="10782360"/>
              </a:tabLst>
            </a:pPr>
            <a:fld id="{D8155EA2-1052-43BE-B7D1-5678AC0E9C50}" type="slidenum">
              <a:rPr b="0" lang="ru-RU" sz="1400" strike="noStrike" u="none">
                <a:solidFill>
                  <a:srgbClr val="000000"/>
                </a:solidFill>
                <a:uFillTx/>
                <a:latin typeface="Times New Roman"/>
                <a:ea typeface="Arial Unicode MS"/>
              </a:rPr>
              <a:t>&lt;number&gt;</a:t>
            </a:fld>
            <a:endParaRPr b="0" lang="ru-RU" sz="1400" strike="noStrike" u="none">
              <a:solidFill>
                <a:srgbClr val="000000"/>
              </a:solidFill>
              <a:uFillTx/>
              <a:latin typeface="Arial"/>
            </a:endParaRPr>
          </a:p>
        </p:txBody>
      </p:sp>
    </p:spTree>
  </p:cSld>
  <p:clrMap bg1="lt1" bg2="lt2" tx1="dk1" tx2="dk2" accent1="accent1" accent2="accent2" accent3="accent3" accent4="accent4" accent5="accent5" accent6="accent6" hlink="hlink" folHlink="folHlink"/>
</p:notesMaster>
</file>

<file path=ppt/notesSlides/_rels/notesSlide15.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
</Relationships>
</file>

<file path=ppt/notesSlides/notesSlide1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5" name="Rectangle 6"/>
          <p:cNvSpPr/>
          <p:nvPr/>
        </p:nvSpPr>
        <p:spPr>
          <a:xfrm>
            <a:off x="4278240" y="10156680"/>
            <a:ext cx="3279960" cy="533520"/>
          </a:xfrm>
          <a:prstGeom prst="rect">
            <a:avLst/>
          </a:prstGeom>
          <a:noFill/>
          <a:ln w="0">
            <a:noFill/>
          </a:ln>
        </p:spPr>
        <p:style>
          <a:lnRef idx="0"/>
          <a:fillRef idx="0"/>
          <a:effectRef idx="0"/>
          <a:fontRef idx="minor"/>
        </p:style>
        <p:txBody>
          <a:bodyPr lIns="0" rIns="0" tIns="0" bIns="0" anchor="b">
            <a:noAutofit/>
          </a:bodyPr>
          <a:p>
            <a:pPr algn="r">
              <a:lnSpc>
                <a:spcPct val="95000"/>
              </a:lnSpc>
              <a:tabLst>
                <a:tab algn="l" pos="0"/>
                <a:tab algn="l" pos="723960"/>
                <a:tab algn="l" pos="1447920"/>
                <a:tab algn="l" pos="2171880"/>
                <a:tab algn="l" pos="28954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 algn="l" pos="9434520"/>
                <a:tab algn="l" pos="9883800"/>
                <a:tab algn="l" pos="10333080"/>
                <a:tab algn="l" pos="10782360"/>
              </a:tabLst>
            </a:pPr>
            <a:fld id="{EC63F304-7DA8-4516-9B5E-443D8D062BBB}" type="slidenum">
              <a:rPr b="0" lang="ru-RU" sz="1400" strike="noStrike" u="none">
                <a:solidFill>
                  <a:srgbClr val="000000"/>
                </a:solidFill>
                <a:uFillTx/>
                <a:latin typeface="Times New Roman"/>
                <a:ea typeface="Arial Unicode MS"/>
              </a:rPr>
              <a:t>&lt;number&gt;</a:t>
            </a:fld>
            <a:endParaRPr b="0" lang="ru-RU" sz="1400" strike="noStrike" u="none">
              <a:solidFill>
                <a:srgbClr val="000000"/>
              </a:solidFill>
              <a:uFillTx/>
              <a:latin typeface="Arial"/>
            </a:endParaRPr>
          </a:p>
        </p:txBody>
      </p:sp>
      <p:sp>
        <p:nvSpPr>
          <p:cNvPr id="206" name="PlaceHolder 1"/>
          <p:cNvSpPr>
            <a:spLocks noGrp="1"/>
          </p:cNvSpPr>
          <p:nvPr>
            <p:ph type="sldImg"/>
          </p:nvPr>
        </p:nvSpPr>
        <p:spPr>
          <a:xfrm>
            <a:off x="217440" y="812880"/>
            <a:ext cx="7123320" cy="4008240"/>
          </a:xfrm>
          <a:prstGeom prst="rect">
            <a:avLst/>
          </a:prstGeom>
          <a:ln w="0">
            <a:noFill/>
          </a:ln>
        </p:spPr>
      </p:sp>
      <p:sp>
        <p:nvSpPr>
          <p:cNvPr id="207" name="PlaceHolder 2"/>
          <p:cNvSpPr>
            <a:spLocks noGrp="1"/>
          </p:cNvSpPr>
          <p:nvPr>
            <p:ph type="body"/>
          </p:nvPr>
        </p:nvSpPr>
        <p:spPr>
          <a:xfrm>
            <a:off x="755280" y="5078520"/>
            <a:ext cx="6048360" cy="4811760"/>
          </a:xfrm>
          <a:prstGeom prst="rect">
            <a:avLst/>
          </a:prstGeom>
          <a:noFill/>
          <a:ln w="0">
            <a:noFill/>
          </a:ln>
        </p:spPr>
        <p:txBody>
          <a:bodyPr lIns="0" rIns="0" tIns="0" bIns="0" anchor="ctr">
            <a:noAutofit/>
          </a:bodyPr>
          <a:p>
            <a:pPr indent="0">
              <a:spcBef>
                <a:spcPts val="451"/>
              </a:spcBef>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200" strike="noStrike" u="none">
              <a:solidFill>
                <a:srgbClr val="000000"/>
              </a:solidFill>
              <a:uFillTx/>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53749E82-CBEE-4F50-BEF1-4A251F9F60C3}" type="slidenum">
              <a:t>&lt;#&gt;</a:t>
            </a:fld>
          </a:p>
        </p:txBody>
      </p:sp>
      <p:sp>
        <p:nvSpPr>
          <p:cNvPr id="4" name="PlaceHolder 3"/>
          <p:cNvSpPr>
            <a:spLocks noGrp="1"/>
          </p:cNvSpPr>
          <p:nvPr>
            <p:ph type="dt" idx="1"/>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600" cy="1325520"/>
          </a:xfrm>
          <a:prstGeom prst="rect">
            <a:avLst/>
          </a:prstGeom>
          <a:noFill/>
          <a:ln w="0">
            <a:noFill/>
          </a:ln>
        </p:spPr>
        <p:txBody>
          <a:bodyPr lIns="90000" rIns="90000" tIns="46800" bIns="4680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000000"/>
                </a:solidFill>
                <a:uFillTx/>
                <a:latin typeface="Calibri Light"/>
              </a:rPr>
              <a:t>Click to edit the title text format</a:t>
            </a:r>
            <a:endParaRPr b="0" lang="ru-RU" sz="4400" strike="noStrike" u="none">
              <a:solidFill>
                <a:srgbClr val="000000"/>
              </a:solidFill>
              <a:uFillTx/>
              <a:latin typeface="Calibri Light"/>
            </a:endParaRPr>
          </a:p>
        </p:txBody>
      </p:sp>
      <p:sp>
        <p:nvSpPr>
          <p:cNvPr id="1" name="PlaceHolder 2"/>
          <p:cNvSpPr>
            <a:spLocks noGrp="1"/>
          </p:cNvSpPr>
          <p:nvPr>
            <p:ph type="body"/>
          </p:nvPr>
        </p:nvSpPr>
        <p:spPr>
          <a:xfrm>
            <a:off x="838080" y="1825200"/>
            <a:ext cx="10515600" cy="4351320"/>
          </a:xfrm>
          <a:prstGeom prst="rect">
            <a:avLst/>
          </a:prstGeom>
          <a:noFill/>
          <a:ln w="0">
            <a:noFill/>
          </a:ln>
        </p:spPr>
        <p:txBody>
          <a:bodyPr lIns="90000" rIns="90000" tIns="46800" bIns="46800" anchor="t">
            <a:normAutofit/>
          </a:bodyPr>
          <a:p>
            <a:pPr marL="2286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Click to edit the outline text format</a:t>
            </a:r>
            <a:endParaRPr b="0" lang="ru-RU" sz="2800" strike="noStrike" u="none">
              <a:solidFill>
                <a:srgbClr val="000000"/>
              </a:solidFill>
              <a:uFillTx/>
              <a:latin typeface="Calibri"/>
            </a:endParaRPr>
          </a:p>
          <a:p>
            <a:pPr lvl="1" marL="6858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Second Outline Level</a:t>
            </a:r>
            <a:endParaRPr b="0" lang="ru-RU" sz="2800" strike="noStrike" u="none">
              <a:solidFill>
                <a:srgbClr val="000000"/>
              </a:solidFill>
              <a:uFillTx/>
              <a:latin typeface="Calibri"/>
            </a:endParaRPr>
          </a:p>
          <a:p>
            <a:pPr lvl="2" marL="11430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Third Outline Level</a:t>
            </a:r>
            <a:endParaRPr b="0" lang="ru-RU" sz="2800" strike="noStrike" u="none">
              <a:solidFill>
                <a:srgbClr val="000000"/>
              </a:solidFill>
              <a:uFillTx/>
              <a:latin typeface="Calibri"/>
            </a:endParaRPr>
          </a:p>
          <a:p>
            <a:pPr lvl="3" marL="16002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Fourth Outline Level</a:t>
            </a:r>
            <a:endParaRPr b="0" lang="ru-RU" sz="2800" strike="noStrike" u="none">
              <a:solidFill>
                <a:srgbClr val="000000"/>
              </a:solidFill>
              <a:uFillTx/>
              <a:latin typeface="Calibri"/>
            </a:endParaRPr>
          </a:p>
          <a:p>
            <a:pPr lvl="4"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Fifth Outline Level</a:t>
            </a:r>
            <a:endParaRPr b="0" lang="ru-RU" sz="2800" strike="noStrike" u="none">
              <a:solidFill>
                <a:srgbClr val="000000"/>
              </a:solidFill>
              <a:uFillTx/>
              <a:latin typeface="Calibri"/>
            </a:endParaRPr>
          </a:p>
          <a:p>
            <a:pPr lvl="5"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Sixth Outline Level</a:t>
            </a:r>
            <a:endParaRPr b="0" lang="ru-RU" sz="2800" strike="noStrike" u="none">
              <a:solidFill>
                <a:srgbClr val="000000"/>
              </a:solidFill>
              <a:uFillTx/>
              <a:latin typeface="Calibri"/>
            </a:endParaRPr>
          </a:p>
          <a:p>
            <a:pPr lvl="6"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Seventh Outline Level</a:t>
            </a:r>
            <a:endParaRPr b="0" lang="ru-RU" sz="2800" strike="noStrike" u="none">
              <a:solidFill>
                <a:srgbClr val="000000"/>
              </a:solidFill>
              <a:uFillTx/>
              <a:latin typeface="Calibri"/>
            </a:endParaRPr>
          </a:p>
        </p:txBody>
      </p:sp>
      <p:sp>
        <p:nvSpPr>
          <p:cNvPr id="2" name="PlaceHolder 3"/>
          <p:cNvSpPr>
            <a:spLocks noGrp="1"/>
          </p:cNvSpPr>
          <p:nvPr>
            <p:ph type="dt" idx="1"/>
          </p:nvPr>
        </p:nvSpPr>
        <p:spPr>
          <a:xfrm>
            <a:off x="838080" y="6356520"/>
            <a:ext cx="2743200" cy="365040"/>
          </a:xfrm>
          <a:prstGeom prst="rect">
            <a:avLst/>
          </a:prstGeom>
          <a:noFill/>
          <a:ln w="0">
            <a:noFill/>
          </a:ln>
        </p:spPr>
        <p:txBody>
          <a:bodyPr lIns="90000" rIns="90000" tIns="46800" bIns="46800" anchor="ctr">
            <a:noAutofit/>
          </a:bodyPr>
          <a:lstStyle>
            <a:lvl1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defRPr b="0" lang="ru-RU" sz="1200" strike="noStrike" u="none">
                <a:solidFill>
                  <a:srgbClr val="898989"/>
                </a:solidFill>
                <a:uFillTx/>
                <a:latin typeface="Arial"/>
              </a:defRPr>
            </a:lvl1pPr>
          </a:lstStyle>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ru-RU" sz="1200" strike="noStrike" u="none">
                <a:solidFill>
                  <a:srgbClr val="898989"/>
                </a:solidFill>
                <a:uFillTx/>
                <a:latin typeface="Arial"/>
              </a:rPr>
              <a:t>9.4.17</a:t>
            </a:r>
            <a:endParaRPr b="0" lang="ru-RU" sz="1200" strike="noStrike" u="none">
              <a:solidFill>
                <a:srgbClr val="000000"/>
              </a:solidFill>
              <a:uFillTx/>
              <a:latin typeface="Arial"/>
            </a:endParaRPr>
          </a:p>
        </p:txBody>
      </p:sp>
      <p:sp>
        <p:nvSpPr>
          <p:cNvPr id="3" name="PlaceHolder 4"/>
          <p:cNvSpPr>
            <a:spLocks noGrp="1"/>
          </p:cNvSpPr>
          <p:nvPr>
            <p:ph type="ftr" idx="2"/>
          </p:nvPr>
        </p:nvSpPr>
        <p:spPr>
          <a:xfrm>
            <a:off x="4038480" y="6356520"/>
            <a:ext cx="4114800" cy="365040"/>
          </a:xfrm>
          <a:prstGeom prst="rect">
            <a:avLst/>
          </a:prstGeom>
          <a:noFill/>
          <a:ln w="0">
            <a:noFill/>
          </a:ln>
        </p:spPr>
        <p:txBody>
          <a:bodyPr lIns="90000" rIns="90000" tIns="46800" bIns="46800" anchor="ctr">
            <a:noAutofit/>
          </a:bodyPr>
          <a:p>
            <a:pPr indent="0">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000000"/>
              </a:solidFill>
              <a:uFillTx/>
              <a:latin typeface="Arial"/>
            </a:endParaRPr>
          </a:p>
        </p:txBody>
      </p:sp>
      <p:sp>
        <p:nvSpPr>
          <p:cNvPr id="4" name="PlaceHolder 5"/>
          <p:cNvSpPr>
            <a:spLocks noGrp="1"/>
          </p:cNvSpPr>
          <p:nvPr>
            <p:ph type="sldNum" idx="3"/>
          </p:nvPr>
        </p:nvSpPr>
        <p:spPr>
          <a:xfrm>
            <a:off x="8610480" y="6356520"/>
            <a:ext cx="2743200" cy="365040"/>
          </a:xfrm>
          <a:prstGeom prst="rect">
            <a:avLst/>
          </a:prstGeom>
          <a:noFill/>
          <a:ln w="0">
            <a:noFill/>
          </a:ln>
        </p:spPr>
        <p:txBody>
          <a:bodyPr lIns="90000" rIns="90000" tIns="46800" bIns="46800" anchor="ctr">
            <a:noAutofit/>
          </a:bodyPr>
          <a:lstStyle>
            <a:lvl1pPr indent="0" algn="r">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defRPr b="0" lang="ru-RU" sz="1200" strike="noStrike" u="none">
                <a:solidFill>
                  <a:srgbClr val="898989"/>
                </a:solidFill>
                <a:uFillTx/>
                <a:latin typeface="Arial"/>
              </a:defRPr>
            </a:lvl1pPr>
          </a:lstStyle>
          <a:p>
            <a:pPr indent="0" algn="r">
              <a:buNone/>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fld id="{884293B1-5AAF-42D8-B136-00BB525E6AEB}" type="slidenum">
              <a:rPr b="0" lang="ru-RU" sz="1200" strike="noStrike" u="none">
                <a:solidFill>
                  <a:srgbClr val="898989"/>
                </a:solidFill>
                <a:uFillTx/>
                <a:latin typeface="Arial"/>
              </a:rPr>
              <a:t>&lt;number&gt;</a:t>
            </a:fld>
            <a:endParaRPr b="0" lang="ru-RU" sz="12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image" Target="../media/image9.jpeg"/><Relationship Id="rId3" Type="http://schemas.openxmlformats.org/officeDocument/2006/relationships/image" Target="../media/image10.jpeg"/><Relationship Id="rId4"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
</Relationships>
</file>

<file path=ppt/slides/_rels/slide1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8.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jpeg"/><Relationship Id="rId3"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3.jpeg"/><Relationship Id="rId3" Type="http://schemas.openxmlformats.org/officeDocument/2006/relationships/image" Target="../media/image4.png"/><Relationship Id="rId4"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5.jpeg"/><Relationship Id="rId3"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6.png"/><Relationship Id="rId3" Type="http://schemas.openxmlformats.org/officeDocument/2006/relationships/image" Target="../media/image1.png"/><Relationship Id="rId4" Type="http://schemas.openxmlformats.org/officeDocument/2006/relationships/image" Target="../media/image1.png"/><Relationship Id="rId5"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7.png"/><Relationship Id="rId3" Type="http://schemas.openxmlformats.org/officeDocument/2006/relationships/image" Target="../media/image7.png"/><Relationship Id="rId4"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7.png"/><Relationship Id="rId3"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 name="Google Shape;76;p1"/>
          <p:cNvSpPr/>
          <p:nvPr/>
        </p:nvSpPr>
        <p:spPr>
          <a:xfrm>
            <a:off x="1127160" y="1643040"/>
            <a:ext cx="10441080" cy="1785960"/>
          </a:xfrm>
          <a:prstGeom prst="rect">
            <a:avLst/>
          </a:prstGeom>
          <a:noFill/>
          <a:ln w="0">
            <a:noFill/>
          </a:ln>
        </p:spPr>
        <p:style>
          <a:lnRef idx="0"/>
          <a:fillRef idx="0"/>
          <a:effectRef idx="0"/>
          <a:fontRef idx="minor"/>
        </p:style>
        <p:txBody>
          <a:bodyPr lIns="44280" rIns="44280" tIns="22320" bIns="22320" anchor="t">
            <a:noAutofit/>
          </a:bodyPr>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2400" strike="noStrike" u="none">
                <a:solidFill>
                  <a:srgbClr val="002060"/>
                </a:solidFill>
                <a:uFillTx/>
                <a:latin typeface="Tahoma"/>
                <a:ea typeface="Tahoma"/>
              </a:rPr>
              <a:t> </a:t>
            </a:r>
            <a:r>
              <a:rPr b="1" lang="kk-KZ" sz="2800" strike="noStrike" u="none">
                <a:solidFill>
                  <a:srgbClr val="002060"/>
                </a:solidFill>
                <a:uFillTx/>
                <a:latin typeface="Times New Roman"/>
                <a:ea typeface="Times New Roman"/>
              </a:rPr>
              <a:t>Тақырыбы:Сүйектің макро және микроскопиялық</a:t>
            </a:r>
            <a:endParaRPr b="0" lang="ru-RU" sz="2800" strike="noStrike" u="none">
              <a:solidFill>
                <a:srgbClr val="000000"/>
              </a:solidFill>
              <a:uFillTx/>
              <a:latin typeface="Arial"/>
            </a:endParaRPr>
          </a:p>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kk-KZ" sz="2800" strike="noStrike" u="none">
                <a:solidFill>
                  <a:srgbClr val="002060"/>
                </a:solidFill>
                <a:uFillTx/>
                <a:latin typeface="Times New Roman"/>
                <a:ea typeface="Times New Roman"/>
              </a:rPr>
              <a:t>құрылысы</a:t>
            </a:r>
            <a:r>
              <a:rPr b="0" lang="kk-KZ" sz="2800" strike="noStrike" u="none">
                <a:solidFill>
                  <a:srgbClr val="002060"/>
                </a:solidFill>
                <a:uFillTx/>
                <a:latin typeface="Times New Roman"/>
                <a:ea typeface="Times New Roman"/>
              </a:rPr>
              <a:t>.</a:t>
            </a:r>
            <a:r>
              <a:rPr b="0" lang="kk-KZ" sz="2800" strike="noStrike" u="none">
                <a:solidFill>
                  <a:srgbClr val="000000"/>
                </a:solidFill>
                <a:uFillTx/>
                <a:latin typeface="Times New Roman"/>
                <a:ea typeface="Times New Roman"/>
              </a:rPr>
              <a:t> </a:t>
            </a:r>
            <a:r>
              <a:rPr b="1" lang="kk-KZ" sz="2800" strike="noStrike" u="none">
                <a:solidFill>
                  <a:srgbClr val="203864"/>
                </a:solidFill>
                <a:uFillTx/>
                <a:latin typeface="Times New Roman"/>
                <a:ea typeface="Times New Roman"/>
              </a:rPr>
              <a:t>Зертханалық жұмыс: «Сүйектің химиялық құрамын»көрнекі көрсететін тәжірибе. </a:t>
            </a:r>
            <a:endParaRPr b="0" lang="ru-RU" sz="2800" strike="noStrike" u="none">
              <a:solidFill>
                <a:srgbClr val="000000"/>
              </a:solidFill>
              <a:uFillTx/>
              <a:latin typeface="Arial"/>
            </a:endParaRPr>
          </a:p>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2800" strike="noStrike" u="none">
              <a:solidFill>
                <a:srgbClr val="000000"/>
              </a:solidFill>
              <a:uFillTx/>
              <a:latin typeface="Arial"/>
            </a:endParaRPr>
          </a:p>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800" strike="noStrike" u="none">
              <a:solidFill>
                <a:srgbClr val="000000"/>
              </a:solidFill>
              <a:uFillTx/>
              <a:latin typeface="Arial"/>
            </a:endParaRPr>
          </a:p>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800" strike="noStrike" u="none">
              <a:solidFill>
                <a:srgbClr val="000000"/>
              </a:solidFill>
              <a:uFillTx/>
              <a:latin typeface="Arial"/>
            </a:endParaRPr>
          </a:p>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800" strike="noStrike" u="none">
              <a:solidFill>
                <a:srgbClr val="000000"/>
              </a:solidFill>
              <a:uFillTx/>
              <a:latin typeface="Arial"/>
            </a:endParaRPr>
          </a:p>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800" strike="noStrike" u="none">
              <a:solidFill>
                <a:srgbClr val="000000"/>
              </a:solidFill>
              <a:uFillTx/>
              <a:latin typeface="Arial"/>
            </a:endParaRPr>
          </a:p>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800" strike="noStrike" u="none">
              <a:solidFill>
                <a:srgbClr val="000000"/>
              </a:solidFill>
              <a:uFillTx/>
              <a:latin typeface="Arial"/>
            </a:endParaRPr>
          </a:p>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2400" strike="noStrike" u="none">
              <a:solidFill>
                <a:srgbClr val="000000"/>
              </a:solidFill>
              <a:uFillTx/>
              <a:latin typeface="Arial"/>
            </a:endParaRPr>
          </a:p>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2400" strike="noStrike" u="none">
              <a:solidFill>
                <a:srgbClr val="000000"/>
              </a:solidFill>
              <a:uFillTx/>
              <a:latin typeface="Arial"/>
            </a:endParaRPr>
          </a:p>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2400" strike="noStrike" u="none">
                <a:solidFill>
                  <a:srgbClr val="002060"/>
                </a:solidFill>
                <a:uFillTx/>
                <a:latin typeface="Times New Roman"/>
                <a:ea typeface="Times New Roman"/>
              </a:rPr>
              <a:t>8-сынып</a:t>
            </a:r>
            <a:endParaRPr b="0" lang="ru-RU" sz="2400" strike="noStrike" u="none">
              <a:solidFill>
                <a:srgbClr val="000000"/>
              </a:solidFill>
              <a:uFillTx/>
              <a:latin typeface="Arial"/>
            </a:endParaRPr>
          </a:p>
        </p:txBody>
      </p:sp>
      <p:cxnSp>
        <p:nvCxnSpPr>
          <p:cNvPr id="13" name="Google Shape;77;p1"/>
          <p:cNvCxnSpPr/>
          <p:nvPr/>
        </p:nvCxnSpPr>
        <p:spPr>
          <a:xfrm>
            <a:off x="623520" y="6308280"/>
            <a:ext cx="10945080" cy="1080"/>
          </a:xfrm>
          <a:prstGeom prst="straightConnector1">
            <a:avLst/>
          </a:prstGeom>
          <a:ln w="38160">
            <a:solidFill>
              <a:srgbClr val="090f78"/>
            </a:solidFill>
            <a:miter/>
          </a:ln>
        </p:spPr>
      </p:cxnSp>
      <p:cxnSp>
        <p:nvCxnSpPr>
          <p:cNvPr id="14" name="Google Shape;78;p1"/>
          <p:cNvCxnSpPr/>
          <p:nvPr/>
        </p:nvCxnSpPr>
        <p:spPr>
          <a:xfrm>
            <a:off x="1126800" y="6524280"/>
            <a:ext cx="9938520" cy="1080"/>
          </a:xfrm>
          <a:prstGeom prst="straightConnector1">
            <a:avLst/>
          </a:prstGeom>
          <a:ln w="38160">
            <a:solidFill>
              <a:srgbClr val="00b050"/>
            </a:solidFill>
            <a:miter/>
          </a:ln>
        </p:spPr>
      </p:cxnSp>
      <p:sp>
        <p:nvSpPr>
          <p:cNvPr id="15" name="Google Shape;80;p1"/>
          <p:cNvSpPr/>
          <p:nvPr/>
        </p:nvSpPr>
        <p:spPr>
          <a:xfrm>
            <a:off x="3809880" y="4214880"/>
            <a:ext cx="4392720" cy="500040"/>
          </a:xfrm>
          <a:prstGeom prst="rect">
            <a:avLst/>
          </a:prstGeom>
          <a:noFill/>
          <a:ln w="0">
            <a:noFill/>
          </a:ln>
        </p:spPr>
        <p:style>
          <a:lnRef idx="0"/>
          <a:fillRef idx="0"/>
          <a:effectRef idx="0"/>
          <a:fontRef idx="minor"/>
        </p:style>
        <p:txBody>
          <a:bodyPr lIns="70920" rIns="70920" tIns="35280" bIns="35280" anchor="t">
            <a:noAutofit/>
          </a:bodyPr>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28" name="Picture 2" descr="C:\Users\Типография\Desktop\Безымянный.png"/>
          <p:cNvPicPr/>
          <p:nvPr/>
        </p:nvPicPr>
        <p:blipFill>
          <a:blip r:embed="rId1"/>
          <a:srcRect l="11758" t="0" r="11484" b="0"/>
          <a:stretch/>
        </p:blipFill>
        <p:spPr>
          <a:xfrm>
            <a:off x="0" y="98280"/>
            <a:ext cx="11787120" cy="6759720"/>
          </a:xfrm>
          <a:prstGeom prst="rect">
            <a:avLst/>
          </a:prstGeom>
          <a:ln w="0">
            <a:noFill/>
          </a:ln>
        </p:spPr>
      </p:pic>
      <p:sp>
        <p:nvSpPr>
          <p:cNvPr id="129" name="Google Shape;123;p4"/>
          <p:cNvSpPr/>
          <p:nvPr/>
        </p:nvSpPr>
        <p:spPr>
          <a:xfrm>
            <a:off x="9982080" y="6083280"/>
            <a:ext cx="2057400" cy="27324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fld id="{463A05B8-17A7-4FBC-85A8-864AE51AD189}" type="slidenum">
              <a:rPr b="1" lang="ru-RU" sz="2400" strike="noStrike" u="none">
                <a:solidFill>
                  <a:srgbClr val="002060"/>
                </a:solidFill>
                <a:uFillTx/>
                <a:latin typeface="Arial"/>
              </a:rPr>
              <a:t>&lt;number&gt;</a:t>
            </a:fld>
            <a:endParaRPr b="0" lang="ru-RU" sz="2400" strike="noStrike" u="none">
              <a:solidFill>
                <a:srgbClr val="000000"/>
              </a:solidFill>
              <a:uFillTx/>
              <a:latin typeface="Arial"/>
            </a:endParaRPr>
          </a:p>
        </p:txBody>
      </p:sp>
      <p:cxnSp>
        <p:nvCxnSpPr>
          <p:cNvPr id="130" name="Google Shape;124;p4"/>
          <p:cNvCxnSpPr/>
          <p:nvPr/>
        </p:nvCxnSpPr>
        <p:spPr>
          <a:xfrm flipV="1">
            <a:off x="623520" y="5732280"/>
            <a:ext cx="10729080" cy="73440"/>
          </a:xfrm>
          <a:prstGeom prst="straightConnector1">
            <a:avLst/>
          </a:prstGeom>
          <a:ln w="38160">
            <a:solidFill>
              <a:srgbClr val="002060"/>
            </a:solidFill>
            <a:miter/>
          </a:ln>
        </p:spPr>
      </p:cxnSp>
      <p:cxnSp>
        <p:nvCxnSpPr>
          <p:cNvPr id="131" name="Google Shape;125;p4"/>
          <p:cNvCxnSpPr/>
          <p:nvPr/>
        </p:nvCxnSpPr>
        <p:spPr>
          <a:xfrm flipV="1">
            <a:off x="982800" y="5949360"/>
            <a:ext cx="10154160" cy="1080"/>
          </a:xfrm>
          <a:prstGeom prst="straightConnector1">
            <a:avLst/>
          </a:prstGeom>
          <a:ln w="38160">
            <a:solidFill>
              <a:srgbClr val="00b050"/>
            </a:solidFill>
            <a:miter/>
          </a:ln>
        </p:spPr>
      </p:cxnSp>
      <p:sp>
        <p:nvSpPr>
          <p:cNvPr id="132" name="AutoShape 4"/>
          <p:cNvSpPr/>
          <p:nvPr/>
        </p:nvSpPr>
        <p:spPr>
          <a:xfrm>
            <a:off x="155520" y="-144360"/>
            <a:ext cx="304920" cy="304560"/>
          </a:xfrm>
          <a:prstGeom prst="rect">
            <a:avLst/>
          </a:prstGeom>
          <a:no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133" name="AutoShape 6"/>
          <p:cNvSpPr/>
          <p:nvPr/>
        </p:nvSpPr>
        <p:spPr>
          <a:xfrm>
            <a:off x="307800" y="7920"/>
            <a:ext cx="304920" cy="304920"/>
          </a:xfrm>
          <a:prstGeom prst="rect">
            <a:avLst/>
          </a:prstGeom>
          <a:no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134" name="TextBox 10"/>
          <p:cNvSpPr/>
          <p:nvPr/>
        </p:nvSpPr>
        <p:spPr>
          <a:xfrm>
            <a:off x="2495520" y="404640"/>
            <a:ext cx="597708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3200" strike="noStrike" u="none">
                <a:solidFill>
                  <a:srgbClr val="ffffff"/>
                </a:solidFill>
                <a:uFillTx/>
                <a:latin typeface="Tahoma"/>
                <a:ea typeface="Tahoma"/>
              </a:rPr>
              <a:t>Жауабы</a:t>
            </a:r>
            <a:endParaRPr b="0" lang="ru-RU" sz="3200" strike="noStrike" u="none">
              <a:solidFill>
                <a:srgbClr val="000000"/>
              </a:solidFill>
              <a:uFillTx/>
              <a:latin typeface="Arial"/>
            </a:endParaRPr>
          </a:p>
        </p:txBody>
      </p:sp>
      <p:sp>
        <p:nvSpPr>
          <p:cNvPr id="135" name="TextBox 12"/>
          <p:cNvSpPr/>
          <p:nvPr/>
        </p:nvSpPr>
        <p:spPr>
          <a:xfrm>
            <a:off x="1452600" y="1571760"/>
            <a:ext cx="9144000" cy="10695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3200" strike="noStrike" u="none">
                <a:solidFill>
                  <a:srgbClr val="000000"/>
                </a:solidFill>
                <a:uFillTx/>
                <a:latin typeface="Times New Roman"/>
                <a:ea typeface="Times New Roman"/>
              </a:rPr>
              <a:t>Сүйек қабы сүйектің сыртын қаптайтын созылғыш ұлпадан тұрады, ол остеондардан құралады.</a:t>
            </a:r>
            <a:endParaRPr b="0" lang="ru-R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36" name="Picture 2" descr="C:\Users\Типография\Desktop\Безымянный.png"/>
          <p:cNvPicPr/>
          <p:nvPr/>
        </p:nvPicPr>
        <p:blipFill>
          <a:blip r:embed="rId1"/>
          <a:srcRect l="11758" t="0" r="11484" b="0"/>
          <a:stretch/>
        </p:blipFill>
        <p:spPr>
          <a:xfrm>
            <a:off x="0" y="98280"/>
            <a:ext cx="11787120" cy="6759720"/>
          </a:xfrm>
          <a:prstGeom prst="rect">
            <a:avLst/>
          </a:prstGeom>
          <a:ln w="0">
            <a:noFill/>
          </a:ln>
        </p:spPr>
      </p:pic>
      <p:sp>
        <p:nvSpPr>
          <p:cNvPr id="137" name="Google Shape;123;p4"/>
          <p:cNvSpPr/>
          <p:nvPr/>
        </p:nvSpPr>
        <p:spPr>
          <a:xfrm>
            <a:off x="9982080" y="6083280"/>
            <a:ext cx="2057400" cy="27324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fld id="{31B9AB28-6CDD-42F5-A589-4FE4CD0F5D6F}" type="slidenum">
              <a:rPr b="1" lang="ru-RU" sz="2400" strike="noStrike" u="none">
                <a:solidFill>
                  <a:srgbClr val="002060"/>
                </a:solidFill>
                <a:uFillTx/>
                <a:latin typeface="Arial"/>
              </a:rPr>
              <a:t>&lt;number&gt;</a:t>
            </a:fld>
            <a:endParaRPr b="0" lang="ru-RU" sz="2400" strike="noStrike" u="none">
              <a:solidFill>
                <a:srgbClr val="000000"/>
              </a:solidFill>
              <a:uFillTx/>
              <a:latin typeface="Arial"/>
            </a:endParaRPr>
          </a:p>
        </p:txBody>
      </p:sp>
      <p:cxnSp>
        <p:nvCxnSpPr>
          <p:cNvPr id="138" name="Google Shape;124;p4"/>
          <p:cNvCxnSpPr/>
          <p:nvPr/>
        </p:nvCxnSpPr>
        <p:spPr>
          <a:xfrm flipV="1">
            <a:off x="623520" y="5732280"/>
            <a:ext cx="10729080" cy="73440"/>
          </a:xfrm>
          <a:prstGeom prst="straightConnector1">
            <a:avLst/>
          </a:prstGeom>
          <a:ln w="38160">
            <a:solidFill>
              <a:srgbClr val="002060"/>
            </a:solidFill>
            <a:miter/>
          </a:ln>
        </p:spPr>
      </p:cxnSp>
      <p:cxnSp>
        <p:nvCxnSpPr>
          <p:cNvPr id="139" name="Google Shape;125;p4"/>
          <p:cNvCxnSpPr/>
          <p:nvPr/>
        </p:nvCxnSpPr>
        <p:spPr>
          <a:xfrm flipV="1">
            <a:off x="982800" y="5949360"/>
            <a:ext cx="10154160" cy="1080"/>
          </a:xfrm>
          <a:prstGeom prst="straightConnector1">
            <a:avLst/>
          </a:prstGeom>
          <a:ln w="38160">
            <a:solidFill>
              <a:srgbClr val="00b050"/>
            </a:solidFill>
            <a:miter/>
          </a:ln>
        </p:spPr>
      </p:cxnSp>
      <p:sp>
        <p:nvSpPr>
          <p:cNvPr id="140" name="AutoShape 4"/>
          <p:cNvSpPr/>
          <p:nvPr/>
        </p:nvSpPr>
        <p:spPr>
          <a:xfrm>
            <a:off x="155520" y="-144360"/>
            <a:ext cx="304920" cy="304560"/>
          </a:xfrm>
          <a:prstGeom prst="rect">
            <a:avLst/>
          </a:prstGeom>
          <a:no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141" name="AutoShape 6"/>
          <p:cNvSpPr/>
          <p:nvPr/>
        </p:nvSpPr>
        <p:spPr>
          <a:xfrm>
            <a:off x="307800" y="7920"/>
            <a:ext cx="304920" cy="304920"/>
          </a:xfrm>
          <a:prstGeom prst="rect">
            <a:avLst/>
          </a:prstGeom>
          <a:no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142" name="TextBox 10"/>
          <p:cNvSpPr/>
          <p:nvPr/>
        </p:nvSpPr>
        <p:spPr>
          <a:xfrm>
            <a:off x="2495520" y="404640"/>
            <a:ext cx="597708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3200" strike="noStrike" u="none">
                <a:solidFill>
                  <a:srgbClr val="ffffff"/>
                </a:solidFill>
                <a:uFillTx/>
                <a:latin typeface="Tahoma"/>
                <a:ea typeface="Tahoma"/>
              </a:rPr>
              <a:t>3- тапсырма</a:t>
            </a:r>
            <a:endParaRPr b="0" lang="ru-RU" sz="3200" strike="noStrike" u="none">
              <a:solidFill>
                <a:srgbClr val="000000"/>
              </a:solidFill>
              <a:uFillTx/>
              <a:latin typeface="Arial"/>
            </a:endParaRPr>
          </a:p>
        </p:txBody>
      </p:sp>
      <p:sp>
        <p:nvSpPr>
          <p:cNvPr id="143" name="TextBox 9"/>
          <p:cNvSpPr/>
          <p:nvPr/>
        </p:nvSpPr>
        <p:spPr>
          <a:xfrm>
            <a:off x="1023840" y="1571760"/>
            <a:ext cx="11239560" cy="11912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3600" strike="noStrike" u="none">
                <a:solidFill>
                  <a:srgbClr val="000000"/>
                </a:solidFill>
                <a:uFillTx/>
                <a:latin typeface="Times New Roman"/>
                <a:ea typeface="Times New Roman"/>
              </a:rPr>
              <a:t>Сүйекқапта қан тамырлары мен жүйке ұштары рецепторлары орналасқан,олар не үшін қажет?</a:t>
            </a:r>
            <a:endParaRPr b="0" lang="ru-RU" sz="36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44" name="Picture 2" descr="C:\Users\Типография\Desktop\Безымянный.png"/>
          <p:cNvPicPr/>
          <p:nvPr/>
        </p:nvPicPr>
        <p:blipFill>
          <a:blip r:embed="rId1"/>
          <a:srcRect l="11758" t="0" r="11484" b="0"/>
          <a:stretch/>
        </p:blipFill>
        <p:spPr>
          <a:xfrm>
            <a:off x="237960" y="77760"/>
            <a:ext cx="11787480" cy="6759720"/>
          </a:xfrm>
          <a:prstGeom prst="rect">
            <a:avLst/>
          </a:prstGeom>
          <a:ln w="0">
            <a:noFill/>
          </a:ln>
        </p:spPr>
      </p:pic>
      <p:sp>
        <p:nvSpPr>
          <p:cNvPr id="145" name="Google Shape;123;p4"/>
          <p:cNvSpPr/>
          <p:nvPr/>
        </p:nvSpPr>
        <p:spPr>
          <a:xfrm>
            <a:off x="9982080" y="6083280"/>
            <a:ext cx="2057400" cy="27324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fld id="{E56EEF6F-F3D6-4A77-A3E2-F84144AE520E}" type="slidenum">
              <a:rPr b="1" lang="ru-RU" sz="2400" strike="noStrike" u="none">
                <a:solidFill>
                  <a:srgbClr val="002060"/>
                </a:solidFill>
                <a:uFillTx/>
                <a:latin typeface="Arial"/>
              </a:rPr>
              <a:t>&lt;number&gt;</a:t>
            </a:fld>
            <a:endParaRPr b="0" lang="ru-RU" sz="2400" strike="noStrike" u="none">
              <a:solidFill>
                <a:srgbClr val="000000"/>
              </a:solidFill>
              <a:uFillTx/>
              <a:latin typeface="Arial"/>
            </a:endParaRPr>
          </a:p>
        </p:txBody>
      </p:sp>
      <p:cxnSp>
        <p:nvCxnSpPr>
          <p:cNvPr id="146" name="Google Shape;124;p4"/>
          <p:cNvCxnSpPr/>
          <p:nvPr/>
        </p:nvCxnSpPr>
        <p:spPr>
          <a:xfrm flipV="1">
            <a:off x="623520" y="5732280"/>
            <a:ext cx="10729080" cy="73440"/>
          </a:xfrm>
          <a:prstGeom prst="straightConnector1">
            <a:avLst/>
          </a:prstGeom>
          <a:ln w="38160">
            <a:solidFill>
              <a:srgbClr val="002060"/>
            </a:solidFill>
            <a:miter/>
          </a:ln>
        </p:spPr>
      </p:cxnSp>
      <p:cxnSp>
        <p:nvCxnSpPr>
          <p:cNvPr id="147" name="Google Shape;125;p4"/>
          <p:cNvCxnSpPr/>
          <p:nvPr/>
        </p:nvCxnSpPr>
        <p:spPr>
          <a:xfrm flipV="1">
            <a:off x="982800" y="5949360"/>
            <a:ext cx="10154160" cy="1080"/>
          </a:xfrm>
          <a:prstGeom prst="straightConnector1">
            <a:avLst/>
          </a:prstGeom>
          <a:ln w="38160">
            <a:solidFill>
              <a:srgbClr val="00b050"/>
            </a:solidFill>
            <a:miter/>
          </a:ln>
        </p:spPr>
      </p:cxnSp>
      <p:sp>
        <p:nvSpPr>
          <p:cNvPr id="148" name="AutoShape 4"/>
          <p:cNvSpPr/>
          <p:nvPr/>
        </p:nvSpPr>
        <p:spPr>
          <a:xfrm>
            <a:off x="155520" y="-144360"/>
            <a:ext cx="304920" cy="304560"/>
          </a:xfrm>
          <a:prstGeom prst="rect">
            <a:avLst/>
          </a:prstGeom>
          <a:no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149" name="AutoShape 6"/>
          <p:cNvSpPr/>
          <p:nvPr/>
        </p:nvSpPr>
        <p:spPr>
          <a:xfrm>
            <a:off x="307800" y="7920"/>
            <a:ext cx="304920" cy="304920"/>
          </a:xfrm>
          <a:prstGeom prst="rect">
            <a:avLst/>
          </a:prstGeom>
          <a:no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150" name="TextBox 10"/>
          <p:cNvSpPr/>
          <p:nvPr/>
        </p:nvSpPr>
        <p:spPr>
          <a:xfrm>
            <a:off x="2495520" y="404640"/>
            <a:ext cx="597708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3200" strike="noStrike" u="none">
                <a:solidFill>
                  <a:srgbClr val="ffffff"/>
                </a:solidFill>
                <a:uFillTx/>
                <a:latin typeface="Tahoma"/>
                <a:ea typeface="Tahoma"/>
              </a:rPr>
              <a:t>Жауабы</a:t>
            </a:r>
            <a:endParaRPr b="0" lang="ru-RU" sz="3200" strike="noStrike" u="none">
              <a:solidFill>
                <a:srgbClr val="000000"/>
              </a:solidFill>
              <a:uFillTx/>
              <a:latin typeface="Arial"/>
            </a:endParaRPr>
          </a:p>
        </p:txBody>
      </p:sp>
      <p:sp>
        <p:nvSpPr>
          <p:cNvPr id="151" name="TextBox 11"/>
          <p:cNvSpPr/>
          <p:nvPr/>
        </p:nvSpPr>
        <p:spPr>
          <a:xfrm flipH="1">
            <a:off x="808920" y="1571760"/>
            <a:ext cx="9286920" cy="17398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3600" strike="noStrike" u="none">
                <a:solidFill>
                  <a:srgbClr val="000000"/>
                </a:solidFill>
                <a:uFillTx/>
                <a:latin typeface="Times New Roman"/>
                <a:ea typeface="Times New Roman"/>
              </a:rPr>
              <a:t>1.Сүйектің тірі жасушаларын қоректендіру </a:t>
            </a:r>
            <a:endParaRPr b="0" lang="ru-RU" sz="3600" strike="noStrike" u="none">
              <a:solidFill>
                <a:srgbClr val="000000"/>
              </a:solidFill>
              <a:uFillTx/>
              <a:latin typeface="Arial"/>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3600" strike="noStrike" u="none">
                <a:solidFill>
                  <a:srgbClr val="000000"/>
                </a:solidFill>
                <a:uFillTx/>
                <a:latin typeface="Times New Roman"/>
                <a:ea typeface="Times New Roman"/>
              </a:rPr>
              <a:t>2.Оттек жеткізу</a:t>
            </a:r>
            <a:endParaRPr b="0" lang="ru-RU" sz="3600" strike="noStrike" u="none">
              <a:solidFill>
                <a:srgbClr val="000000"/>
              </a:solidFill>
              <a:uFillTx/>
              <a:latin typeface="Arial"/>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3600" strike="noStrike" u="none">
                <a:solidFill>
                  <a:srgbClr val="000000"/>
                </a:solidFill>
                <a:uFillTx/>
                <a:latin typeface="Times New Roman"/>
                <a:ea typeface="Times New Roman"/>
              </a:rPr>
              <a:t>3.Зиянды заттарды шығарады.</a:t>
            </a:r>
            <a:endParaRPr b="0" lang="ru-RU" sz="36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52" name="Picture 2" descr="C:\Users\Типография\Desktop\Безымянный.png"/>
          <p:cNvPicPr/>
          <p:nvPr/>
        </p:nvPicPr>
        <p:blipFill>
          <a:blip r:embed="rId1"/>
          <a:srcRect l="11758" t="0" r="11484" b="0"/>
          <a:stretch/>
        </p:blipFill>
        <p:spPr>
          <a:xfrm>
            <a:off x="523800" y="241200"/>
            <a:ext cx="11328480" cy="6616800"/>
          </a:xfrm>
          <a:prstGeom prst="rect">
            <a:avLst/>
          </a:prstGeom>
          <a:ln w="0">
            <a:noFill/>
          </a:ln>
        </p:spPr>
      </p:pic>
      <p:sp>
        <p:nvSpPr>
          <p:cNvPr id="153" name="Google Shape;123;p4"/>
          <p:cNvSpPr/>
          <p:nvPr/>
        </p:nvSpPr>
        <p:spPr>
          <a:xfrm>
            <a:off x="9982080" y="6083280"/>
            <a:ext cx="2057400" cy="27324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fld id="{B83FBA53-885C-4DB7-9A41-7410A4957BD7}" type="slidenum">
              <a:rPr b="1" lang="ru-RU" sz="2400" strike="noStrike" u="none">
                <a:solidFill>
                  <a:srgbClr val="002060"/>
                </a:solidFill>
                <a:uFillTx/>
                <a:latin typeface="Arial"/>
              </a:rPr>
              <a:t>&lt;number&gt;</a:t>
            </a:fld>
            <a:endParaRPr b="0" lang="ru-RU" sz="2400" strike="noStrike" u="none">
              <a:solidFill>
                <a:srgbClr val="000000"/>
              </a:solidFill>
              <a:uFillTx/>
              <a:latin typeface="Arial"/>
            </a:endParaRPr>
          </a:p>
        </p:txBody>
      </p:sp>
      <p:cxnSp>
        <p:nvCxnSpPr>
          <p:cNvPr id="154" name="Google Shape;124;p4"/>
          <p:cNvCxnSpPr/>
          <p:nvPr/>
        </p:nvCxnSpPr>
        <p:spPr>
          <a:xfrm flipV="1">
            <a:off x="623520" y="5732280"/>
            <a:ext cx="10729080" cy="73440"/>
          </a:xfrm>
          <a:prstGeom prst="straightConnector1">
            <a:avLst/>
          </a:prstGeom>
          <a:ln w="38160">
            <a:solidFill>
              <a:srgbClr val="002060"/>
            </a:solidFill>
            <a:miter/>
          </a:ln>
        </p:spPr>
      </p:cxnSp>
      <p:cxnSp>
        <p:nvCxnSpPr>
          <p:cNvPr id="155" name="Google Shape;125;p4"/>
          <p:cNvCxnSpPr/>
          <p:nvPr/>
        </p:nvCxnSpPr>
        <p:spPr>
          <a:xfrm flipV="1">
            <a:off x="982800" y="5949360"/>
            <a:ext cx="10154160" cy="1080"/>
          </a:xfrm>
          <a:prstGeom prst="straightConnector1">
            <a:avLst/>
          </a:prstGeom>
          <a:ln w="38160">
            <a:solidFill>
              <a:srgbClr val="00b050"/>
            </a:solidFill>
            <a:miter/>
          </a:ln>
        </p:spPr>
      </p:cxnSp>
      <p:sp>
        <p:nvSpPr>
          <p:cNvPr id="156" name="TextBox 12"/>
          <p:cNvSpPr/>
          <p:nvPr/>
        </p:nvSpPr>
        <p:spPr>
          <a:xfrm>
            <a:off x="452520" y="563400"/>
            <a:ext cx="11430000" cy="5209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2800" strike="noStrike" u="none">
                <a:solidFill>
                  <a:srgbClr val="ffffff"/>
                </a:solidFill>
                <a:uFillTx/>
                <a:latin typeface="Times New Roman"/>
                <a:ea typeface="Times New Roman"/>
              </a:rPr>
              <a:t>Зертханалық жұмыс: “Сүйектің химиялық құрамын”көрсететін тәжірибе</a:t>
            </a:r>
            <a:endParaRPr b="0" lang="ru-RU" sz="2800" strike="noStrike" u="none">
              <a:solidFill>
                <a:srgbClr val="000000"/>
              </a:solidFill>
              <a:uFillTx/>
              <a:latin typeface="Arial"/>
            </a:endParaRPr>
          </a:p>
        </p:txBody>
      </p:sp>
      <p:sp>
        <p:nvSpPr>
          <p:cNvPr id="157" name="TextBox 7"/>
          <p:cNvSpPr/>
          <p:nvPr/>
        </p:nvSpPr>
        <p:spPr>
          <a:xfrm>
            <a:off x="595440" y="1357200"/>
            <a:ext cx="10756800" cy="26542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kk-KZ" sz="2400" strike="noStrike" u="none">
                <a:solidFill>
                  <a:srgbClr val="000000"/>
                </a:solidFill>
                <a:uFillTx/>
                <a:latin typeface="Times New Roman"/>
                <a:ea typeface="Times New Roman"/>
              </a:rPr>
              <a:t>Жұмыс мақсаты</a:t>
            </a:r>
            <a:r>
              <a:rPr b="0" lang="kk-KZ" sz="2400" strike="noStrike" u="none">
                <a:solidFill>
                  <a:srgbClr val="000000"/>
                </a:solidFill>
                <a:uFillTx/>
                <a:latin typeface="Times New Roman"/>
                <a:ea typeface="Times New Roman"/>
              </a:rPr>
              <a:t>:табиғи және өзгертілген микроскопиялық және макроскопиялық құрылысын зерттеу негізінде сүйектің химиялық  құрамы мен құрылымдарының әртүрлі құрамбөліктерінің рөлдерін анықтау</a:t>
            </a:r>
            <a:endParaRPr b="0" lang="ru-RU" sz="2400" strike="noStrike" u="none">
              <a:solidFill>
                <a:srgbClr val="000000"/>
              </a:solidFill>
              <a:uFillTx/>
              <a:latin typeface="Arial"/>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2400" strike="noStrike" u="none">
              <a:solidFill>
                <a:srgbClr val="000000"/>
              </a:solidFill>
              <a:uFillTx/>
              <a:latin typeface="Arial"/>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kk-KZ" sz="2400" strike="noStrike" u="none">
                <a:solidFill>
                  <a:srgbClr val="000000"/>
                </a:solidFill>
                <a:uFillTx/>
                <a:latin typeface="Times New Roman"/>
                <a:ea typeface="Times New Roman"/>
              </a:rPr>
              <a:t>Құрал-жабдықтар:</a:t>
            </a:r>
            <a:r>
              <a:rPr b="0" lang="kk-KZ" sz="2400" strike="noStrike" u="none">
                <a:solidFill>
                  <a:srgbClr val="000000"/>
                </a:solidFill>
                <a:uFillTx/>
                <a:latin typeface="Times New Roman"/>
                <a:ea typeface="Times New Roman"/>
              </a:rPr>
              <a:t>Тауықтың жілігі,сіріңке,суық су,тұз қышқылы,</a:t>
            </a:r>
            <a:endParaRPr b="0" lang="ru-RU" sz="2400" strike="noStrike" u="none">
              <a:solidFill>
                <a:srgbClr val="000000"/>
              </a:solidFill>
              <a:uFillTx/>
              <a:latin typeface="Arial"/>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2400" strike="noStrike" u="none">
              <a:solidFill>
                <a:srgbClr val="000000"/>
              </a:solidFill>
              <a:uFillTx/>
              <a:latin typeface="Arial"/>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2400" strike="noStrike" u="none">
              <a:solidFill>
                <a:srgbClr val="000000"/>
              </a:solidFill>
              <a:uFillTx/>
              <a:latin typeface="Arial"/>
            </a:endParaRPr>
          </a:p>
        </p:txBody>
      </p:sp>
      <p:sp>
        <p:nvSpPr>
          <p:cNvPr id="158" name="TextBox 8"/>
          <p:cNvSpPr/>
          <p:nvPr/>
        </p:nvSpPr>
        <p:spPr>
          <a:xfrm>
            <a:off x="523800" y="2286000"/>
            <a:ext cx="10120320" cy="27766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kk-KZ" sz="2800" strike="noStrike" u="none">
                <a:solidFill>
                  <a:srgbClr val="000000"/>
                </a:solidFill>
                <a:uFillTx/>
                <a:latin typeface="Times New Roman"/>
                <a:ea typeface="Times New Roman"/>
              </a:rPr>
              <a:t>            </a:t>
            </a:r>
            <a:endParaRPr b="0" lang="ru-RU" sz="2800" strike="noStrike" u="none">
              <a:solidFill>
                <a:srgbClr val="000000"/>
              </a:solidFill>
              <a:uFillTx/>
              <a:latin typeface="Arial"/>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2800" strike="noStrike" u="none">
              <a:solidFill>
                <a:srgbClr val="000000"/>
              </a:solidFill>
              <a:uFillTx/>
              <a:latin typeface="Arial"/>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2400" strike="noStrike" u="none">
                <a:solidFill>
                  <a:srgbClr val="000000"/>
                </a:solidFill>
                <a:uFillTx/>
                <a:latin typeface="Times New Roman"/>
                <a:ea typeface="Times New Roman"/>
              </a:rPr>
              <a:t>жайпақ табақша,іскек</a:t>
            </a:r>
            <a:endParaRPr b="0" lang="ru-RU" sz="2400" strike="noStrike" u="none">
              <a:solidFill>
                <a:srgbClr val="000000"/>
              </a:solidFill>
              <a:uFillTx/>
              <a:latin typeface="Arial"/>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2400" strike="noStrike" u="none">
              <a:solidFill>
                <a:srgbClr val="000000"/>
              </a:solidFill>
              <a:uFillTx/>
              <a:latin typeface="Arial"/>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kk-KZ" sz="2400" strike="noStrike" u="none">
                <a:solidFill>
                  <a:srgbClr val="000000"/>
                </a:solidFill>
                <a:uFillTx/>
                <a:latin typeface="Times New Roman"/>
                <a:ea typeface="Times New Roman"/>
              </a:rPr>
              <a:t>Жұмыс барысы</a:t>
            </a:r>
            <a:r>
              <a:rPr b="0" lang="kk-KZ" sz="2400" strike="noStrike" u="none">
                <a:solidFill>
                  <a:srgbClr val="000000"/>
                </a:solidFill>
                <a:uFillTx/>
                <a:latin typeface="Times New Roman"/>
                <a:ea typeface="Times New Roman"/>
              </a:rPr>
              <a:t>: сүйектің үш:күйдірілген,кальцийсіздендірілген және өзгертілмеген (табиғи) типтерінің  қасиеттерін  зерделеп кестені толтырып қорытындылаңыздар.</a:t>
            </a:r>
            <a:endParaRPr b="0" lang="ru-RU" sz="2400" strike="noStrike" u="none">
              <a:solidFill>
                <a:srgbClr val="000000"/>
              </a:solidFill>
              <a:uFillTx/>
              <a:latin typeface="Arial"/>
            </a:endParaRPr>
          </a:p>
        </p:txBody>
      </p:sp>
      <p:sp>
        <p:nvSpPr>
          <p:cNvPr id="159" name="TextBox 9"/>
          <p:cNvSpPr/>
          <p:nvPr/>
        </p:nvSpPr>
        <p:spPr>
          <a:xfrm>
            <a:off x="1595520" y="4357800"/>
            <a:ext cx="4786200" cy="369720"/>
          </a:xfrm>
          <a:prstGeom prst="rect">
            <a:avLst/>
          </a:prstGeom>
          <a:noFill/>
          <a:ln w="0">
            <a:noFill/>
          </a:ln>
        </p:spPr>
        <p:style>
          <a:lnRef idx="0"/>
          <a:fillRef idx="0"/>
          <a:effectRef idx="0"/>
          <a:fontRef idx="minor"/>
        </p:style>
        <p:txBody>
          <a:bodyPr lIns="90000" rIns="90000" tIns="46800" bIns="46800" anchor="t">
            <a:spAutoFit/>
          </a:bodyPr>
          <a:p>
            <a:endParaRPr b="0" lang="ru-RU" sz="1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PlaceHolder 1"/>
          <p:cNvSpPr>
            <a:spLocks noGrp="1"/>
          </p:cNvSpPr>
          <p:nvPr>
            <p:ph type="title"/>
          </p:nvPr>
        </p:nvSpPr>
        <p:spPr>
          <a:xfrm>
            <a:off x="838080" y="365040"/>
            <a:ext cx="10515600" cy="1325520"/>
          </a:xfrm>
          <a:prstGeom prst="rect">
            <a:avLst/>
          </a:prstGeom>
          <a:noFill/>
          <a:ln w="0">
            <a:noFill/>
          </a:ln>
        </p:spPr>
        <p:txBody>
          <a:bodyPr lIns="91440" rIns="91440" tIns="45720" bIns="4572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000000"/>
                </a:solidFill>
                <a:uFillTx/>
                <a:latin typeface="Times New Roman"/>
                <a:ea typeface="Times New Roman"/>
              </a:rPr>
              <a:t>Жұмыстың реті</a:t>
            </a:r>
            <a:r>
              <a:rPr b="0" lang="kk-KZ" sz="2800" strike="noStrike" u="none">
                <a:solidFill>
                  <a:srgbClr val="000000"/>
                </a:solidFill>
                <a:uFillTx/>
                <a:latin typeface="Times New Roman"/>
                <a:ea typeface="Times New Roman"/>
              </a:rPr>
              <a:t>:жілікті 10 </a:t>
            </a:r>
            <a:r>
              <a:rPr b="0" lang="en-US" sz="2800" strike="noStrike" u="none">
                <a:solidFill>
                  <a:srgbClr val="000000"/>
                </a:solidFill>
                <a:uFillTx/>
                <a:latin typeface="Times New Roman"/>
                <a:ea typeface="Times New Roman"/>
              </a:rPr>
              <a:t>%</a:t>
            </a:r>
            <a:r>
              <a:rPr b="0" lang="kk-KZ" sz="2800" strike="noStrike" u="none">
                <a:solidFill>
                  <a:srgbClr val="000000"/>
                </a:solidFill>
                <a:uFillTx/>
                <a:latin typeface="Times New Roman"/>
                <a:ea typeface="Times New Roman"/>
              </a:rPr>
              <a:t> тұз қышқылының  ертіндісіне  2-3 күн бұрын салу; кепкен сүйекті жағып көрсету;тұз қышқылына салынған сүйекті суық сумен жуып,иіп көрсету</a:t>
            </a:r>
            <a:endParaRPr b="0" lang="ru-RU" sz="2800" strike="noStrike" u="none">
              <a:solidFill>
                <a:srgbClr val="000000"/>
              </a:solidFill>
              <a:uFillTx/>
              <a:latin typeface="Calibri Light"/>
            </a:endParaRPr>
          </a:p>
        </p:txBody>
      </p:sp>
      <p:sp>
        <p:nvSpPr>
          <p:cNvPr id="161" name="Дата 4"/>
          <p:cNvSpPr/>
          <p:nvPr/>
        </p:nvSpPr>
        <p:spPr>
          <a:xfrm>
            <a:off x="838080" y="6356520"/>
            <a:ext cx="2743200" cy="365040"/>
          </a:xfrm>
          <a:prstGeom prst="rect">
            <a:avLst/>
          </a:prstGeom>
          <a:noFill/>
          <a:ln w="0">
            <a:noFill/>
          </a:ln>
        </p:spPr>
        <p:style>
          <a:lnRef idx="0"/>
          <a:fillRef idx="0"/>
          <a:effectRef idx="0"/>
          <a:fontRef idx="minor"/>
        </p:style>
        <p:txBody>
          <a:bodyPr lIns="90000" rIns="90000" tIns="46800" bIns="46800" anchor="ctr">
            <a:noAutofit/>
          </a:bodyPr>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ru-RU" sz="1200" strike="noStrike" u="none">
                <a:solidFill>
                  <a:srgbClr val="898989"/>
                </a:solidFill>
                <a:uFillTx/>
                <a:latin typeface="Arial"/>
              </a:rPr>
              <a:t>9.4.17</a:t>
            </a:r>
            <a:endParaRPr b="0" lang="ru-RU" sz="1200" strike="noStrike" u="none">
              <a:solidFill>
                <a:srgbClr val="000000"/>
              </a:solidFill>
              <a:uFillTx/>
              <a:latin typeface="Arial"/>
            </a:endParaRPr>
          </a:p>
        </p:txBody>
      </p:sp>
      <p:pic>
        <p:nvPicPr>
          <p:cNvPr id="162" name="Picture 2" descr="C:\Users\77475\Downloads\түзу сүйек.png"/>
          <p:cNvPicPr/>
          <p:nvPr/>
        </p:nvPicPr>
        <p:blipFill>
          <a:blip r:embed="rId1"/>
          <a:stretch/>
        </p:blipFill>
        <p:spPr>
          <a:xfrm>
            <a:off x="380880" y="2143080"/>
            <a:ext cx="3643560" cy="4286160"/>
          </a:xfrm>
          <a:prstGeom prst="rect">
            <a:avLst/>
          </a:prstGeom>
          <a:ln w="0">
            <a:noFill/>
          </a:ln>
        </p:spPr>
      </p:pic>
      <p:pic>
        <p:nvPicPr>
          <p:cNvPr id="163" name="Picture 6" descr="C:\Users\77475\Downloads\жанган сүйек.jpg"/>
          <p:cNvPicPr/>
          <p:nvPr/>
        </p:nvPicPr>
        <p:blipFill>
          <a:blip r:embed="rId2"/>
          <a:stretch/>
        </p:blipFill>
        <p:spPr>
          <a:xfrm>
            <a:off x="4095720" y="2286000"/>
            <a:ext cx="3643200" cy="3540240"/>
          </a:xfrm>
          <a:prstGeom prst="rect">
            <a:avLst/>
          </a:prstGeom>
          <a:ln w="0">
            <a:noFill/>
          </a:ln>
        </p:spPr>
      </p:pic>
      <p:pic>
        <p:nvPicPr>
          <p:cNvPr id="164" name="Picture 6" descr="C:\Users\77475\Downloads\шам.jpg"/>
          <p:cNvPicPr/>
          <p:nvPr/>
        </p:nvPicPr>
        <p:blipFill>
          <a:blip r:embed="rId3"/>
          <a:stretch/>
        </p:blipFill>
        <p:spPr>
          <a:xfrm>
            <a:off x="7881840" y="2071800"/>
            <a:ext cx="4000680" cy="4286160"/>
          </a:xfrm>
          <a:prstGeom prst="rect">
            <a:avLst/>
          </a:prstGeom>
          <a:ln w="0">
            <a:noFill/>
          </a:ln>
        </p:spPr>
      </p:pic>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Text Box 2"/>
          <p:cNvSpPr/>
          <p:nvPr/>
        </p:nvSpPr>
        <p:spPr>
          <a:xfrm>
            <a:off x="2620800" y="1351080"/>
            <a:ext cx="8229600" cy="1143000"/>
          </a:xfrm>
          <a:prstGeom prst="rect">
            <a:avLst/>
          </a:prstGeom>
          <a:noFill/>
          <a:ln w="0">
            <a:noFill/>
          </a:ln>
        </p:spPr>
        <p:style>
          <a:lnRef idx="0"/>
          <a:fillRef idx="0"/>
          <a:effectRef idx="0"/>
          <a:fontRef idx="minor"/>
        </p:style>
        <p:txBody>
          <a:bodyPr lIns="0" rIns="0" tIns="0" bIns="0" anchor="ctr">
            <a:normAutofit/>
          </a:bodyPr>
          <a:p>
            <a:pPr algn="ctr">
              <a:lnSpc>
                <a:spcPct val="100000"/>
              </a:lnSpc>
              <a:tabLst>
                <a:tab algn="l" pos="0"/>
                <a:tab algn="l" pos="723960"/>
                <a:tab algn="l" pos="1447920"/>
                <a:tab algn="l" pos="2171880"/>
                <a:tab algn="l" pos="2895480"/>
                <a:tab algn="l" pos="3619440"/>
                <a:tab algn="l" pos="4343400"/>
                <a:tab algn="l" pos="5067360"/>
                <a:tab algn="l" pos="5791320"/>
                <a:tab algn="l" pos="6515280"/>
                <a:tab algn="l" pos="7238880"/>
                <a:tab algn="l" pos="7962840"/>
                <a:tab algn="l" pos="8086680"/>
                <a:tab algn="l" pos="8535960"/>
                <a:tab algn="l" pos="8985240"/>
                <a:tab algn="l" pos="9434520"/>
                <a:tab algn="l" pos="9883800"/>
                <a:tab algn="l" pos="10333080"/>
                <a:tab algn="l" pos="10782360"/>
              </a:tabLst>
            </a:pPr>
            <a:endParaRPr b="0" lang="ru-RU" sz="1800" strike="noStrike" u="none">
              <a:solidFill>
                <a:srgbClr val="000000"/>
              </a:solidFill>
              <a:uFillTx/>
              <a:latin typeface="Arial"/>
            </a:endParaRPr>
          </a:p>
        </p:txBody>
      </p:sp>
      <p:sp>
        <p:nvSpPr>
          <p:cNvPr id="166" name="TextBox 8"/>
          <p:cNvSpPr/>
          <p:nvPr/>
        </p:nvSpPr>
        <p:spPr>
          <a:xfrm>
            <a:off x="1809000" y="5715000"/>
            <a:ext cx="8460000" cy="368280"/>
          </a:xfrm>
          <a:prstGeom prst="rect">
            <a:avLst/>
          </a:prstGeom>
          <a:noFill/>
          <a:ln w="0">
            <a:noFill/>
          </a:ln>
        </p:spPr>
        <p:style>
          <a:lnRef idx="0"/>
          <a:fillRef idx="0"/>
          <a:effectRef idx="0"/>
          <a:fontRef idx="minor"/>
        </p:style>
        <p:txBody>
          <a:bodyPr wrap="none" lIns="90000" rIns="90000" tIns="46800" bIns="46800" anchor="t">
            <a:spAutoFit/>
          </a:bodyPr>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1800" strike="noStrike" u="none">
                <a:solidFill>
                  <a:srgbClr val="000000"/>
                </a:solidFill>
                <a:uFillTx/>
                <a:latin typeface="Arial"/>
              </a:rPr>
              <a:t>Дескриптор:химиялық  құрамбөліктері мен қасиеттерінің  өзгерісін анықтайды</a:t>
            </a:r>
            <a:endParaRPr b="0" lang="ru-RU" sz="1800" strike="noStrike" u="none">
              <a:solidFill>
                <a:srgbClr val="000000"/>
              </a:solidFill>
              <a:uFillTx/>
              <a:latin typeface="Arial"/>
            </a:endParaRPr>
          </a:p>
        </p:txBody>
      </p:sp>
      <p:graphicFrame>
        <p:nvGraphicFramePr>
          <p:cNvPr id="167" name=""/>
          <p:cNvGraphicFramePr/>
          <p:nvPr/>
        </p:nvGraphicFramePr>
        <p:xfrm>
          <a:off x="1595520" y="719280"/>
          <a:ext cx="9572400" cy="3566880"/>
        </p:xfrm>
        <a:graphic>
          <a:graphicData uri="http://schemas.openxmlformats.org/drawingml/2006/table">
            <a:tbl>
              <a:tblPr/>
              <a:tblGrid>
                <a:gridCol w="2514600"/>
                <a:gridCol w="1314360"/>
                <a:gridCol w="1630440"/>
                <a:gridCol w="1851120"/>
                <a:gridCol w="2261880"/>
              </a:tblGrid>
              <a:tr h="1128600">
                <a:tc>
                  <a:txBody>
                    <a:bodyPr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Calibri"/>
                        </a:rPr>
                        <a:t>Сүйек типтері</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Calibri"/>
                        </a:rPr>
                        <a:t>Созу</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Calibri"/>
                        </a:rPr>
                        <a:t>Ию</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Calibri"/>
                        </a:rPr>
                        <a:t>Құрамының </a:t>
                      </a: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Calibri"/>
                        </a:rPr>
                        <a:t>өзгеруі</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Calibri"/>
                        </a:rPr>
                        <a:t>Алынған нәтиже себептері</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r>
              <a:tr h="655560">
                <a:tc>
                  <a:txBody>
                    <a:bodyPr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Қалыпты</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r>
              <a:tr h="1128600">
                <a:tc>
                  <a:txBody>
                    <a:bodyPr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Кальцийсіздендірілген</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r h="654120">
                <a:tc>
                  <a:txBody>
                    <a:bodyPr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Күйдірілген</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tIns="46800" bIns="46800"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r>
            </a:tbl>
          </a:graphicData>
        </a:graphic>
      </p:graphicFrame>
    </p:spTree>
  </p:cSld>
  <p:transition spd="slow">
    <p:fade/>
  </p:transition>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68" name="Picture 2" descr="C:\Users\Типография\Desktop\Безымянный.png"/>
          <p:cNvPicPr/>
          <p:nvPr/>
        </p:nvPicPr>
        <p:blipFill>
          <a:blip r:embed="rId1"/>
          <a:srcRect l="11758" t="0" r="11484" b="0"/>
          <a:stretch/>
        </p:blipFill>
        <p:spPr>
          <a:xfrm>
            <a:off x="237960" y="285840"/>
            <a:ext cx="11715840" cy="6759360"/>
          </a:xfrm>
          <a:prstGeom prst="rect">
            <a:avLst/>
          </a:prstGeom>
          <a:ln w="0">
            <a:noFill/>
          </a:ln>
        </p:spPr>
      </p:pic>
      <p:sp>
        <p:nvSpPr>
          <p:cNvPr id="169" name="Google Shape;123;p4"/>
          <p:cNvSpPr/>
          <p:nvPr/>
        </p:nvSpPr>
        <p:spPr>
          <a:xfrm>
            <a:off x="9982080" y="6083280"/>
            <a:ext cx="2057400" cy="27324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fld id="{DD9D6B8C-60C6-49C8-BEB6-ABEC2AF020BD}" type="slidenum">
              <a:rPr b="1" lang="ru-RU" sz="2400" strike="noStrike" u="none">
                <a:solidFill>
                  <a:srgbClr val="002060"/>
                </a:solidFill>
                <a:uFillTx/>
                <a:latin typeface="Arial"/>
              </a:rPr>
              <a:t>&lt;number&gt;</a:t>
            </a:fld>
            <a:endParaRPr b="0" lang="ru-RU" sz="2400" strike="noStrike" u="none">
              <a:solidFill>
                <a:srgbClr val="000000"/>
              </a:solidFill>
              <a:uFillTx/>
              <a:latin typeface="Arial"/>
            </a:endParaRPr>
          </a:p>
        </p:txBody>
      </p:sp>
      <p:cxnSp>
        <p:nvCxnSpPr>
          <p:cNvPr id="170" name="Google Shape;124;p4"/>
          <p:cNvCxnSpPr/>
          <p:nvPr/>
        </p:nvCxnSpPr>
        <p:spPr>
          <a:xfrm flipV="1">
            <a:off x="623520" y="5732280"/>
            <a:ext cx="10729080" cy="73440"/>
          </a:xfrm>
          <a:prstGeom prst="straightConnector1">
            <a:avLst/>
          </a:prstGeom>
          <a:ln w="38160">
            <a:solidFill>
              <a:srgbClr val="002060"/>
            </a:solidFill>
            <a:miter/>
          </a:ln>
        </p:spPr>
      </p:cxnSp>
      <p:cxnSp>
        <p:nvCxnSpPr>
          <p:cNvPr id="171" name="Google Shape;125;p4"/>
          <p:cNvCxnSpPr/>
          <p:nvPr/>
        </p:nvCxnSpPr>
        <p:spPr>
          <a:xfrm flipV="1">
            <a:off x="982800" y="5949360"/>
            <a:ext cx="10154160" cy="1080"/>
          </a:xfrm>
          <a:prstGeom prst="straightConnector1">
            <a:avLst/>
          </a:prstGeom>
          <a:ln w="38160">
            <a:solidFill>
              <a:srgbClr val="00b050"/>
            </a:solidFill>
            <a:miter/>
          </a:ln>
        </p:spPr>
      </p:cxnSp>
      <p:sp>
        <p:nvSpPr>
          <p:cNvPr id="172" name="TextBox 1"/>
          <p:cNvSpPr/>
          <p:nvPr/>
        </p:nvSpPr>
        <p:spPr>
          <a:xfrm>
            <a:off x="2279520" y="549360"/>
            <a:ext cx="7201080" cy="825480"/>
          </a:xfrm>
          <a:prstGeom prst="rect">
            <a:avLst/>
          </a:prstGeom>
          <a:noFill/>
          <a:ln w="0">
            <a:noFill/>
          </a:ln>
        </p:spPr>
        <p:style>
          <a:lnRef idx="0"/>
          <a:fillRef idx="0"/>
          <a:effectRef idx="0"/>
          <a:fontRef idx="minor"/>
        </p:style>
        <p:txBody>
          <a:bodyPr lIns="90000" rIns="90000" tIns="46800" bIns="46800" anchor="t">
            <a:spAutoFit/>
          </a:bodyPr>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kk-KZ" sz="2400" strike="noStrike" u="none">
                <a:solidFill>
                  <a:srgbClr val="ffffff"/>
                </a:solidFill>
                <a:uFillTx/>
                <a:latin typeface="Arial"/>
              </a:rPr>
              <a:t>                        </a:t>
            </a:r>
            <a:r>
              <a:rPr b="1" lang="kk-KZ" sz="2400" strike="noStrike" u="none">
                <a:solidFill>
                  <a:srgbClr val="ffffff"/>
                </a:solidFill>
                <a:uFillTx/>
                <a:latin typeface="Arial"/>
              </a:rPr>
              <a:t>жауабы</a:t>
            </a:r>
            <a:endParaRPr b="0" lang="ru-RU" sz="2400" strike="noStrike" u="none">
              <a:solidFill>
                <a:srgbClr val="000000"/>
              </a:solidFill>
              <a:uFillTx/>
              <a:latin typeface="Arial"/>
            </a:endParaRPr>
          </a:p>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2400" strike="noStrike" u="none">
              <a:solidFill>
                <a:srgbClr val="000000"/>
              </a:solidFill>
              <a:uFillTx/>
              <a:latin typeface="Arial"/>
            </a:endParaRPr>
          </a:p>
        </p:txBody>
      </p:sp>
      <p:sp>
        <p:nvSpPr>
          <p:cNvPr id="173" name="Прямоугольник 2"/>
          <p:cNvSpPr/>
          <p:nvPr/>
        </p:nvSpPr>
        <p:spPr>
          <a:xfrm>
            <a:off x="1127160" y="1700280"/>
            <a:ext cx="3903480" cy="459720"/>
          </a:xfrm>
          <a:prstGeom prst="rect">
            <a:avLst/>
          </a:prstGeom>
          <a:noFill/>
          <a:ln w="0">
            <a:noFill/>
          </a:ln>
        </p:spPr>
        <p:style>
          <a:lnRef idx="0"/>
          <a:fillRef idx="0"/>
          <a:effectRef idx="0"/>
          <a:fontRef idx="minor"/>
        </p:style>
        <p:txBody>
          <a:bodyPr lIns="90000" rIns="90000" tIns="46800" bIns="46800" anchor="t">
            <a:spAutoFit/>
          </a:bodyPr>
          <a:p>
            <a:pPr marL="343080" indent="-343080">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2400" strike="noStrike" u="none">
                <a:solidFill>
                  <a:srgbClr val="000000"/>
                </a:solidFill>
                <a:uFillTx/>
                <a:latin typeface="Tahoma"/>
                <a:ea typeface="Microsoft YaHei"/>
              </a:rPr>
              <a:t> </a:t>
            </a:r>
            <a:endParaRPr b="0" lang="ru-RU" sz="2400" strike="noStrike" u="none">
              <a:solidFill>
                <a:srgbClr val="000000"/>
              </a:solidFill>
              <a:uFillTx/>
              <a:latin typeface="Arial"/>
            </a:endParaRPr>
          </a:p>
        </p:txBody>
      </p:sp>
      <p:graphicFrame>
        <p:nvGraphicFramePr>
          <p:cNvPr id="174" name=""/>
          <p:cNvGraphicFramePr/>
          <p:nvPr/>
        </p:nvGraphicFramePr>
        <p:xfrm>
          <a:off x="1238400" y="1428840"/>
          <a:ext cx="10316880" cy="4497120"/>
        </p:xfrm>
        <a:graphic>
          <a:graphicData uri="http://schemas.openxmlformats.org/drawingml/2006/table">
            <a:tbl>
              <a:tblPr/>
              <a:tblGrid>
                <a:gridCol w="2428560"/>
                <a:gridCol w="1500480"/>
                <a:gridCol w="1071360"/>
                <a:gridCol w="3457800"/>
                <a:gridCol w="1858680"/>
              </a:tblGrid>
              <a:tr h="78552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Calibri"/>
                        </a:rPr>
                        <a:t>Сүйек типтері</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Calibri"/>
                        </a:rPr>
                        <a:t>Созу</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Calibri"/>
                        </a:rPr>
                        <a:t>Ию</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Calibri"/>
                        </a:rPr>
                        <a:t>Құрамының өзгеруі</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Calibri"/>
                        </a:rPr>
                        <a:t>Алынған нәтиже себептері</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r>
              <a:tr h="78516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Қалыпты</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созылмайды</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иілмейді</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Құрамында органикалық және </a:t>
                      </a: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бейорганикалық заттар болады</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Қатты,мықты</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r>
              <a:tr h="146340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Кальцийсіздендірілген</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созылады</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иіледі</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Тұз  қышқылына  салынған  сүйек  қышқылдың әсерінен құрамындағы  бейорганикалық заттарын жоғалтады</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Органикалық заттар ғана қалғандықтан  созылады және иіледі</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eaeff7"/>
                    </a:solidFill>
                  </a:tcPr>
                </a:tc>
              </a:tr>
              <a:tr h="146340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Күйдірілген</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Температураның әсерінен  органикалық заттары жоғалады</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rPr>
                        <a:t>Бейорганикалық заттар қалғандықтан морт сынғыш келеді.</a:t>
                      </a:r>
                      <a:endParaRPr b="0" lang="ru-RU" sz="1800" strike="noStrike" u="none">
                        <a:solidFill>
                          <a:srgbClr val="000000"/>
                        </a:solidFill>
                        <a:uFillTx/>
                        <a:latin typeface="Arial"/>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d2deef"/>
                    </a:solidFill>
                  </a:tcPr>
                </a:tc>
              </a:tr>
            </a:tbl>
          </a:graphicData>
        </a:graphic>
      </p:graphicFrame>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75" name="Picture 2" descr="C:\Users\Типография\Desktop\Безымянный.png"/>
          <p:cNvPicPr/>
          <p:nvPr/>
        </p:nvPicPr>
        <p:blipFill>
          <a:blip r:embed="rId1"/>
          <a:srcRect l="11758" t="0" r="11484" b="0"/>
          <a:stretch/>
        </p:blipFill>
        <p:spPr>
          <a:xfrm>
            <a:off x="77760" y="46080"/>
            <a:ext cx="11674440" cy="6622920"/>
          </a:xfrm>
          <a:prstGeom prst="rect">
            <a:avLst/>
          </a:prstGeom>
          <a:ln w="0">
            <a:noFill/>
          </a:ln>
        </p:spPr>
      </p:pic>
      <p:sp>
        <p:nvSpPr>
          <p:cNvPr id="176" name="Google Shape;123;p4"/>
          <p:cNvSpPr/>
          <p:nvPr/>
        </p:nvSpPr>
        <p:spPr>
          <a:xfrm>
            <a:off x="9982080" y="6083280"/>
            <a:ext cx="2057400" cy="27324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fld id="{48D6A8D2-830C-47E1-9389-6C75AFCC2ECF}" type="slidenum">
              <a:rPr b="1" lang="ru-RU" sz="2400" strike="noStrike" u="none">
                <a:solidFill>
                  <a:srgbClr val="002060"/>
                </a:solidFill>
                <a:uFillTx/>
                <a:latin typeface="Arial"/>
              </a:rPr>
              <a:t>&lt;number&gt;</a:t>
            </a:fld>
            <a:endParaRPr b="0" lang="ru-RU" sz="2400" strike="noStrike" u="none">
              <a:solidFill>
                <a:srgbClr val="000000"/>
              </a:solidFill>
              <a:uFillTx/>
              <a:latin typeface="Arial"/>
            </a:endParaRPr>
          </a:p>
        </p:txBody>
      </p:sp>
      <p:cxnSp>
        <p:nvCxnSpPr>
          <p:cNvPr id="177" name="Google Shape;124;p4"/>
          <p:cNvCxnSpPr/>
          <p:nvPr/>
        </p:nvCxnSpPr>
        <p:spPr>
          <a:xfrm flipV="1">
            <a:off x="731520" y="6293880"/>
            <a:ext cx="10876680" cy="1080"/>
          </a:xfrm>
          <a:prstGeom prst="straightConnector1">
            <a:avLst/>
          </a:prstGeom>
          <a:ln w="38160">
            <a:solidFill>
              <a:srgbClr val="002060"/>
            </a:solidFill>
            <a:miter/>
          </a:ln>
        </p:spPr>
      </p:cxnSp>
      <p:cxnSp>
        <p:nvCxnSpPr>
          <p:cNvPr id="178" name="Google Shape;125;p4"/>
          <p:cNvCxnSpPr/>
          <p:nvPr/>
        </p:nvCxnSpPr>
        <p:spPr>
          <a:xfrm flipV="1">
            <a:off x="1018800" y="6597000"/>
            <a:ext cx="10154520" cy="1080"/>
          </a:xfrm>
          <a:prstGeom prst="straightConnector1">
            <a:avLst/>
          </a:prstGeom>
          <a:ln w="38160">
            <a:solidFill>
              <a:srgbClr val="00b050"/>
            </a:solidFill>
            <a:miter/>
          </a:ln>
        </p:spPr>
      </p:cxnSp>
      <p:sp>
        <p:nvSpPr>
          <p:cNvPr id="179" name="AutoShape 4"/>
          <p:cNvSpPr/>
          <p:nvPr/>
        </p:nvSpPr>
        <p:spPr>
          <a:xfrm>
            <a:off x="155520" y="-144360"/>
            <a:ext cx="304920" cy="304560"/>
          </a:xfrm>
          <a:prstGeom prst="rect">
            <a:avLst/>
          </a:prstGeom>
          <a:no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180" name="AutoShape 6"/>
          <p:cNvSpPr/>
          <p:nvPr/>
        </p:nvSpPr>
        <p:spPr>
          <a:xfrm>
            <a:off x="307800" y="7920"/>
            <a:ext cx="304920" cy="304920"/>
          </a:xfrm>
          <a:prstGeom prst="rect">
            <a:avLst/>
          </a:prstGeom>
          <a:no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181" name="TextBox 10"/>
          <p:cNvSpPr/>
          <p:nvPr/>
        </p:nvSpPr>
        <p:spPr>
          <a:xfrm>
            <a:off x="1166760" y="404640"/>
            <a:ext cx="914400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3200" strike="noStrike" u="none">
                <a:solidFill>
                  <a:srgbClr val="ffffff"/>
                </a:solidFill>
                <a:uFillTx/>
                <a:latin typeface="Tahoma"/>
                <a:ea typeface="Tahoma"/>
              </a:rPr>
              <a:t>Тапсырма</a:t>
            </a:r>
            <a:r>
              <a:rPr b="0" lang="kk-KZ" sz="3200" strike="noStrike" u="none">
                <a:solidFill>
                  <a:srgbClr val="ffffff"/>
                </a:solidFill>
                <a:uFillTx/>
                <a:latin typeface="Calibri"/>
                <a:ea typeface="Times New Roman"/>
              </a:rPr>
              <a:t>: Сүйектің  құрамын сипаттаңыз</a:t>
            </a:r>
            <a:endParaRPr b="0" lang="ru-RU" sz="3200" strike="noStrike" u="none">
              <a:solidFill>
                <a:srgbClr val="000000"/>
              </a:solidFill>
              <a:uFillTx/>
              <a:latin typeface="Arial"/>
            </a:endParaRPr>
          </a:p>
        </p:txBody>
      </p:sp>
      <p:sp>
        <p:nvSpPr>
          <p:cNvPr id="182" name="TextBox 9"/>
          <p:cNvSpPr/>
          <p:nvPr/>
        </p:nvSpPr>
        <p:spPr>
          <a:xfrm>
            <a:off x="3166920" y="1214280"/>
            <a:ext cx="184320" cy="370080"/>
          </a:xfrm>
          <a:prstGeom prst="rect">
            <a:avLst/>
          </a:prstGeom>
          <a:noFill/>
          <a:ln w="0">
            <a:noFill/>
          </a:ln>
        </p:spPr>
        <p:style>
          <a:lnRef idx="0"/>
          <a:fillRef idx="0"/>
          <a:effectRef idx="0"/>
          <a:fontRef idx="minor"/>
        </p:style>
        <p:txBody>
          <a:bodyPr wrap="none" lIns="90000" rIns="90000" tIns="46800" bIns="46800" anchor="t">
            <a:spAutoFit/>
          </a:bodyPr>
          <a:p>
            <a:endParaRPr b="0" lang="ru-RU" sz="1800" strike="noStrike" u="none">
              <a:solidFill>
                <a:srgbClr val="000000"/>
              </a:solidFill>
              <a:uFillTx/>
              <a:latin typeface="Arial"/>
            </a:endParaRPr>
          </a:p>
        </p:txBody>
      </p:sp>
      <p:graphicFrame>
        <p:nvGraphicFramePr>
          <p:cNvPr id="183" name=""/>
          <p:cNvGraphicFramePr/>
          <p:nvPr/>
        </p:nvGraphicFramePr>
        <p:xfrm>
          <a:off x="1952640" y="1500120"/>
          <a:ext cx="9001080" cy="3584520"/>
        </p:xfrm>
        <a:graphic>
          <a:graphicData uri="http://schemas.openxmlformats.org/drawingml/2006/table">
            <a:tbl>
              <a:tblPr/>
              <a:tblGrid>
                <a:gridCol w="2063880"/>
                <a:gridCol w="1861920"/>
                <a:gridCol w="3044880"/>
                <a:gridCol w="2030400"/>
              </a:tblGrid>
              <a:tr h="1457280">
                <a:tc>
                  <a:txBody>
                    <a:bodyPr lIns="68760" rIns="68760" tIns="0" bIns="0" anchor="t">
                      <a:noAutofit/>
                    </a:bodyPr>
                    <a:p>
                      <a:pPr>
                        <a:lnSpc>
                          <a:spcPct val="115000"/>
                        </a:lnSpc>
                        <a:spcAft>
                          <a:spcPts val="799"/>
                        </a:spcAft>
                        <a:tabLst>
                          <a:tab algn="l" pos="0"/>
                          <a:tab algn="ctr" pos="53496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200" strike="noStrike" u="none">
                          <a:solidFill>
                            <a:srgbClr val="000000"/>
                          </a:solidFill>
                          <a:uFillTx/>
                          <a:latin typeface="Times New Roman"/>
                          <a:ea typeface="Calibri"/>
                        </a:rPr>
                        <a:t>	</a:t>
                      </a:r>
                      <a:endParaRPr b="0" lang="ru-RU" sz="1200" strike="noStrike" u="none">
                        <a:solidFill>
                          <a:srgbClr val="000000"/>
                        </a:solidFill>
                        <a:uFillTx/>
                        <a:latin typeface="Arial"/>
                      </a:endParaRPr>
                    </a:p>
                    <a:p>
                      <a:pPr>
                        <a:lnSpc>
                          <a:spcPct val="115000"/>
                        </a:lnSpc>
                        <a:spcAft>
                          <a:spcPts val="799"/>
                        </a:spcAft>
                        <a:tabLst>
                          <a:tab algn="l" pos="0"/>
                          <a:tab algn="ctr" pos="53496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200" strike="noStrike" u="none">
                          <a:solidFill>
                            <a:srgbClr val="000000"/>
                          </a:solidFill>
                          <a:uFillTx/>
                          <a:latin typeface="Times New Roman"/>
                          <a:ea typeface="Calibri"/>
                        </a:rPr>
                        <a:t>                             </a:t>
                      </a:r>
                      <a:r>
                        <a:rPr b="1" lang="kk-KZ" sz="1200" strike="noStrike" u="none">
                          <a:solidFill>
                            <a:srgbClr val="000000"/>
                          </a:solidFill>
                          <a:uFillTx/>
                          <a:latin typeface="Times New Roman"/>
                          <a:ea typeface="Calibri"/>
                        </a:rPr>
                        <a:t>Сүйек түрі</a:t>
                      </a:r>
                      <a:endParaRPr b="0" lang="ru-RU" sz="1200" strike="noStrike" u="none">
                        <a:solidFill>
                          <a:srgbClr val="000000"/>
                        </a:solidFill>
                        <a:uFillTx/>
                        <a:latin typeface="Arial"/>
                      </a:endParaRPr>
                    </a:p>
                    <a:p>
                      <a:pPr>
                        <a:lnSpc>
                          <a:spcPct val="115000"/>
                        </a:lnSpc>
                        <a:spcAft>
                          <a:spcPts val="799"/>
                        </a:spcAft>
                        <a:tabLst>
                          <a:tab algn="l" pos="0"/>
                          <a:tab algn="ctr" pos="53496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200" strike="noStrike" u="none">
                        <a:solidFill>
                          <a:srgbClr val="000000"/>
                        </a:solidFill>
                        <a:uFillTx/>
                        <a:latin typeface="Arial"/>
                      </a:endParaRPr>
                    </a:p>
                    <a:p>
                      <a:pPr>
                        <a:lnSpc>
                          <a:spcPct val="115000"/>
                        </a:lnSpc>
                        <a:spcAft>
                          <a:spcPts val="799"/>
                        </a:spcAft>
                        <a:tabLst>
                          <a:tab algn="l" pos="0"/>
                          <a:tab algn="ctr" pos="53496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200" strike="noStrike" u="none">
                        <a:solidFill>
                          <a:srgbClr val="000000"/>
                        </a:solidFill>
                        <a:uFillTx/>
                        <a:latin typeface="Arial"/>
                      </a:endParaRPr>
                    </a:p>
                    <a:p>
                      <a:pPr>
                        <a:lnSpc>
                          <a:spcPct val="115000"/>
                        </a:lnSpc>
                        <a:spcAft>
                          <a:spcPts val="799"/>
                        </a:spcAft>
                        <a:tabLst>
                          <a:tab algn="l" pos="0"/>
                          <a:tab algn="ctr" pos="53496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200" strike="noStrike" u="none">
                          <a:solidFill>
                            <a:srgbClr val="000000"/>
                          </a:solidFill>
                          <a:uFillTx/>
                          <a:latin typeface="Times New Roman"/>
                          <a:ea typeface="Calibri"/>
                        </a:rPr>
                        <a:t>Сүйек қасиеттері</a:t>
                      </a:r>
                      <a:endParaRPr b="0" lang="ru-RU" sz="12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ru-RU" sz="1200" strike="noStrike" u="none">
                          <a:solidFill>
                            <a:srgbClr val="000000"/>
                          </a:solidFill>
                          <a:uFillTx/>
                          <a:latin typeface="Times New Roman"/>
                          <a:ea typeface="Calibri"/>
                        </a:rPr>
                        <a:t>1.</a:t>
                      </a:r>
                      <a:endParaRPr b="0" lang="ru-RU" sz="1200" strike="noStrike" u="none">
                        <a:solidFill>
                          <a:srgbClr val="000000"/>
                        </a:solidFill>
                        <a:uFillTx/>
                        <a:latin typeface="Arial"/>
                      </a:endParaRPr>
                    </a:p>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1400" strike="noStrike" u="none">
                          <a:solidFill>
                            <a:srgbClr val="000000"/>
                          </a:solidFill>
                          <a:uFillTx/>
                          <a:latin typeface="Times New Roman"/>
                          <a:ea typeface="Calibri"/>
                        </a:rPr>
                        <a:t>Қыздырылған сүйек </a:t>
                      </a:r>
                      <a:endParaRPr b="0" lang="ru-RU" sz="14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ru-RU" sz="1200" strike="noStrike" u="none">
                          <a:solidFill>
                            <a:srgbClr val="000000"/>
                          </a:solidFill>
                          <a:uFillTx/>
                          <a:latin typeface="Times New Roman"/>
                          <a:ea typeface="Calibri"/>
                        </a:rPr>
                        <a:t>2.</a:t>
                      </a:r>
                      <a:endParaRPr b="0" lang="ru-RU" sz="1200" strike="noStrike" u="none">
                        <a:solidFill>
                          <a:srgbClr val="000000"/>
                        </a:solidFill>
                        <a:uFillTx/>
                        <a:latin typeface="Arial"/>
                      </a:endParaRPr>
                    </a:p>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1400" strike="noStrike" u="none">
                          <a:solidFill>
                            <a:srgbClr val="000000"/>
                          </a:solidFill>
                          <a:uFillTx/>
                          <a:latin typeface="Times New Roman"/>
                          <a:ea typeface="Calibri"/>
                        </a:rPr>
                        <a:t>Кальцийсіздендірілген сүйек</a:t>
                      </a:r>
                      <a:endParaRPr b="0" lang="ru-RU" sz="14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ru-RU" sz="1200" strike="noStrike" u="none">
                          <a:solidFill>
                            <a:srgbClr val="000000"/>
                          </a:solidFill>
                          <a:uFillTx/>
                          <a:latin typeface="Times New Roman"/>
                          <a:ea typeface="Calibri"/>
                        </a:rPr>
                        <a:t>3.</a:t>
                      </a:r>
                      <a:endParaRPr b="0" lang="ru-RU" sz="1200" strike="noStrike" u="none">
                        <a:solidFill>
                          <a:srgbClr val="000000"/>
                        </a:solidFill>
                        <a:uFillTx/>
                        <a:latin typeface="Arial"/>
                      </a:endParaRPr>
                    </a:p>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1400" strike="noStrike" u="none">
                          <a:solidFill>
                            <a:srgbClr val="000000"/>
                          </a:solidFill>
                          <a:uFillTx/>
                          <a:latin typeface="Times New Roman"/>
                          <a:ea typeface="Calibri"/>
                        </a:rPr>
                        <a:t>Табиғи сүйек </a:t>
                      </a:r>
                      <a:endParaRPr b="0" lang="ru-RU" sz="14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590760">
                <a:tc>
                  <a:txBody>
                    <a:bodyPr lIns="68760" rIns="68760" tIns="0" bIns="0" anchor="t">
                      <a:noAutofit/>
                    </a:bodyPr>
                    <a:p>
                      <a:pP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000000"/>
                          </a:solidFill>
                          <a:uFillTx/>
                          <a:latin typeface="Times New Roman"/>
                          <a:ea typeface="Calibri"/>
                        </a:rPr>
                        <a:t>Сүйек қандай заттардан тұрады?</a:t>
                      </a:r>
                      <a:endParaRPr b="0" lang="ru-RU" sz="12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380880">
                <a:tc>
                  <a:txBody>
                    <a:bodyPr lIns="68760" rIns="68760" tIns="0" bIns="0" anchor="t">
                      <a:noAutofit/>
                    </a:bodyPr>
                    <a:p>
                      <a:pP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000000"/>
                          </a:solidFill>
                          <a:uFillTx/>
                          <a:latin typeface="Times New Roman"/>
                          <a:ea typeface="Calibri"/>
                        </a:rPr>
                        <a:t>Қаттылық </a:t>
                      </a:r>
                      <a:endParaRPr b="0" lang="ru-RU" sz="12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393840">
                <a:tc>
                  <a:txBody>
                    <a:bodyPr lIns="68760" rIns="68760" tIns="0" bIns="0" anchor="t">
                      <a:noAutofit/>
                    </a:bodyPr>
                    <a:p>
                      <a:pP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000000"/>
                          </a:solidFill>
                          <a:uFillTx/>
                          <a:latin typeface="Times New Roman"/>
                          <a:ea typeface="Calibri"/>
                        </a:rPr>
                        <a:t>Иілгіштік</a:t>
                      </a:r>
                      <a:endParaRPr b="0" lang="ru-RU" sz="12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380880">
                <a:tc>
                  <a:txBody>
                    <a:bodyPr lIns="68760" rIns="68760" tIns="0" bIns="0" anchor="t">
                      <a:noAutofit/>
                    </a:bodyPr>
                    <a:p>
                      <a:pP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000000"/>
                          </a:solidFill>
                          <a:uFillTx/>
                          <a:latin typeface="Times New Roman"/>
                          <a:ea typeface="Calibri"/>
                        </a:rPr>
                        <a:t>Созылғыштық</a:t>
                      </a:r>
                      <a:endParaRPr b="0" lang="ru-RU" sz="12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380880">
                <a:tc>
                  <a:txBody>
                    <a:bodyPr lIns="68760" rIns="68760" tIns="0" bIns="0" anchor="t">
                      <a:noAutofit/>
                    </a:bodyPr>
                    <a:p>
                      <a:pP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200" strike="noStrike" u="none">
                          <a:solidFill>
                            <a:srgbClr val="000000"/>
                          </a:solidFill>
                          <a:uFillTx/>
                          <a:latin typeface="Times New Roman"/>
                          <a:ea typeface="Calibri"/>
                        </a:rPr>
                        <a:t>Беріктілік</a:t>
                      </a:r>
                      <a:endParaRPr b="0" lang="ru-RU" sz="12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
        <p:nvSpPr>
          <p:cNvPr id="184" name="Прямая соединительная линия 1"/>
          <p:cNvSpPr/>
          <p:nvPr/>
        </p:nvSpPr>
        <p:spPr>
          <a:xfrm flipV="1">
            <a:off x="-52560" y="-25560"/>
            <a:ext cx="52560" cy="46080"/>
          </a:xfrm>
          <a:prstGeom prst="line">
            <a:avLst/>
          </a:prstGeom>
          <a:ln w="9360">
            <a:solidFill>
              <a:srgbClr val="000000"/>
            </a:solidFill>
            <a:miter/>
          </a:ln>
        </p:spPr>
        <p:style>
          <a:lnRef idx="0"/>
          <a:fillRef idx="0"/>
          <a:effectRef idx="0"/>
          <a:fontRef idx="minor"/>
        </p:style>
        <p:txBody>
          <a:bodyPr lIns="90000" rIns="90000" tIns="-720" bIns="-720" anchor="t">
            <a:noAutofit/>
          </a:bodyPr>
          <a:p>
            <a:endParaRPr b="0" lang="ru-RU" sz="1800" strike="noStrike" u="none">
              <a:solidFill>
                <a:srgbClr val="000000"/>
              </a:solidFill>
              <a:uFillTx/>
              <a:latin typeface="Arial"/>
            </a:endParaRPr>
          </a:p>
        </p:txBody>
      </p:sp>
      <p:sp>
        <p:nvSpPr>
          <p:cNvPr id="185" name="TextBox 13"/>
          <p:cNvSpPr/>
          <p:nvPr/>
        </p:nvSpPr>
        <p:spPr>
          <a:xfrm>
            <a:off x="1380960" y="5500800"/>
            <a:ext cx="5202360" cy="368280"/>
          </a:xfrm>
          <a:prstGeom prst="rect">
            <a:avLst/>
          </a:prstGeom>
          <a:noFill/>
          <a:ln w="0">
            <a:noFill/>
          </a:ln>
        </p:spPr>
        <p:style>
          <a:lnRef idx="0"/>
          <a:fillRef idx="0"/>
          <a:effectRef idx="0"/>
          <a:fontRef idx="minor"/>
        </p:style>
        <p:txBody>
          <a:bodyPr lIns="90000" rIns="90000" tIns="46800" bIns="46800" anchor="t">
            <a:spAutoFit/>
          </a:bodyPr>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1800" strike="noStrike" u="none">
                <a:solidFill>
                  <a:srgbClr val="000000"/>
                </a:solidFill>
                <a:uFillTx/>
                <a:latin typeface="Arial"/>
              </a:rPr>
              <a:t>Дескриптор:Сүйек қасиеттерін анықтай алады.</a:t>
            </a:r>
            <a:endParaRPr b="0" lang="ru-RU" sz="1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86" name="Picture 2" descr="C:\Users\Типография\Desktop\Безымянный.png"/>
          <p:cNvPicPr/>
          <p:nvPr/>
        </p:nvPicPr>
        <p:blipFill>
          <a:blip r:embed="rId1"/>
          <a:srcRect l="11758" t="0" r="11484" b="0"/>
          <a:stretch/>
        </p:blipFill>
        <p:spPr>
          <a:xfrm>
            <a:off x="-25560" y="98280"/>
            <a:ext cx="12217680" cy="6759720"/>
          </a:xfrm>
          <a:prstGeom prst="rect">
            <a:avLst/>
          </a:prstGeom>
          <a:ln w="0">
            <a:noFill/>
          </a:ln>
        </p:spPr>
      </p:pic>
      <p:sp>
        <p:nvSpPr>
          <p:cNvPr id="187" name="Google Shape;123;p4"/>
          <p:cNvSpPr/>
          <p:nvPr/>
        </p:nvSpPr>
        <p:spPr>
          <a:xfrm>
            <a:off x="9982080" y="6083280"/>
            <a:ext cx="2057400" cy="27324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fld id="{9D9F56BA-4929-4C05-B9AF-195DC2496576}" type="slidenum">
              <a:rPr b="1" lang="ru-RU" sz="2400" strike="noStrike" u="none">
                <a:solidFill>
                  <a:srgbClr val="002060"/>
                </a:solidFill>
                <a:uFillTx/>
                <a:latin typeface="Arial"/>
              </a:rPr>
              <a:t>&lt;number&gt;</a:t>
            </a:fld>
            <a:endParaRPr b="0" lang="ru-RU" sz="2400" strike="noStrike" u="none">
              <a:solidFill>
                <a:srgbClr val="000000"/>
              </a:solidFill>
              <a:uFillTx/>
              <a:latin typeface="Arial"/>
            </a:endParaRPr>
          </a:p>
        </p:txBody>
      </p:sp>
      <p:cxnSp>
        <p:nvCxnSpPr>
          <p:cNvPr id="188" name="Google Shape;124;p4"/>
          <p:cNvCxnSpPr/>
          <p:nvPr/>
        </p:nvCxnSpPr>
        <p:spPr>
          <a:xfrm>
            <a:off x="612720" y="6256080"/>
            <a:ext cx="10740240" cy="20880"/>
          </a:xfrm>
          <a:prstGeom prst="straightConnector1">
            <a:avLst/>
          </a:prstGeom>
          <a:ln w="38160">
            <a:solidFill>
              <a:srgbClr val="002060"/>
            </a:solidFill>
            <a:miter/>
          </a:ln>
        </p:spPr>
      </p:cxnSp>
      <p:cxnSp>
        <p:nvCxnSpPr>
          <p:cNvPr id="189" name="Google Shape;125;p4"/>
          <p:cNvCxnSpPr/>
          <p:nvPr/>
        </p:nvCxnSpPr>
        <p:spPr>
          <a:xfrm flipV="1">
            <a:off x="1018800" y="6523920"/>
            <a:ext cx="10154520" cy="1080"/>
          </a:xfrm>
          <a:prstGeom prst="straightConnector1">
            <a:avLst/>
          </a:prstGeom>
          <a:ln w="38160">
            <a:solidFill>
              <a:srgbClr val="00b050"/>
            </a:solidFill>
            <a:miter/>
          </a:ln>
        </p:spPr>
      </p:cxnSp>
      <p:sp>
        <p:nvSpPr>
          <p:cNvPr id="190" name="AutoShape 4"/>
          <p:cNvSpPr/>
          <p:nvPr/>
        </p:nvSpPr>
        <p:spPr>
          <a:xfrm>
            <a:off x="155520" y="-144360"/>
            <a:ext cx="304920" cy="304560"/>
          </a:xfrm>
          <a:prstGeom prst="rect">
            <a:avLst/>
          </a:prstGeom>
          <a:no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191" name="AutoShape 6"/>
          <p:cNvSpPr/>
          <p:nvPr/>
        </p:nvSpPr>
        <p:spPr>
          <a:xfrm>
            <a:off x="307800" y="7920"/>
            <a:ext cx="304920" cy="304920"/>
          </a:xfrm>
          <a:prstGeom prst="rect">
            <a:avLst/>
          </a:prstGeom>
          <a:no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192" name="TextBox 4"/>
          <p:cNvSpPr/>
          <p:nvPr/>
        </p:nvSpPr>
        <p:spPr>
          <a:xfrm>
            <a:off x="2279520" y="581040"/>
            <a:ext cx="7559640" cy="3682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kk-KZ" sz="1800" strike="noStrike" u="none">
                <a:solidFill>
                  <a:srgbClr val="ffffff"/>
                </a:solidFill>
                <a:uFillTx/>
                <a:latin typeface="Tahoma"/>
                <a:ea typeface="Tahoma"/>
              </a:rPr>
              <a:t>Жауабы</a:t>
            </a:r>
            <a:endParaRPr b="0" lang="ru-RU" sz="1800" strike="noStrike" u="none">
              <a:solidFill>
                <a:srgbClr val="000000"/>
              </a:solidFill>
              <a:uFillTx/>
              <a:latin typeface="Arial"/>
            </a:endParaRPr>
          </a:p>
        </p:txBody>
      </p:sp>
      <p:sp>
        <p:nvSpPr>
          <p:cNvPr id="193" name="TextBox 5"/>
          <p:cNvSpPr/>
          <p:nvPr/>
        </p:nvSpPr>
        <p:spPr>
          <a:xfrm>
            <a:off x="460440" y="1397160"/>
            <a:ext cx="5780160" cy="368280"/>
          </a:xfrm>
          <a:prstGeom prst="rect">
            <a:avLst/>
          </a:prstGeom>
          <a:noFill/>
          <a:ln w="0">
            <a:noFill/>
          </a:ln>
        </p:spPr>
        <p:style>
          <a:lnRef idx="0"/>
          <a:fillRef idx="0"/>
          <a:effectRef idx="0"/>
          <a:fontRef idx="minor"/>
        </p:style>
        <p:txBody>
          <a:bodyPr lIns="90000" rIns="90000" tIns="46800" bIns="46800" anchor="t">
            <a:spAutoFit/>
          </a:bodyPr>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1800" strike="noStrike" u="none">
                <a:solidFill>
                  <a:srgbClr val="000000"/>
                </a:solidFill>
                <a:uFillTx/>
                <a:latin typeface="Arial"/>
              </a:rPr>
              <a:t> </a:t>
            </a:r>
            <a:endParaRPr b="0" lang="ru-RU" sz="1800" strike="noStrike" u="none">
              <a:solidFill>
                <a:srgbClr val="000000"/>
              </a:solidFill>
              <a:uFillTx/>
              <a:latin typeface="Arial"/>
            </a:endParaRPr>
          </a:p>
        </p:txBody>
      </p:sp>
      <p:graphicFrame>
        <p:nvGraphicFramePr>
          <p:cNvPr id="194" name=""/>
          <p:cNvGraphicFramePr/>
          <p:nvPr/>
        </p:nvGraphicFramePr>
        <p:xfrm>
          <a:off x="1523880" y="1428840"/>
          <a:ext cx="9286920" cy="4343400"/>
        </p:xfrm>
        <a:graphic>
          <a:graphicData uri="http://schemas.openxmlformats.org/drawingml/2006/table">
            <a:tbl>
              <a:tblPr/>
              <a:tblGrid>
                <a:gridCol w="2075040"/>
                <a:gridCol w="1935000"/>
                <a:gridCol w="3165480"/>
                <a:gridCol w="2111400"/>
              </a:tblGrid>
              <a:tr h="1457280">
                <a:tc>
                  <a:txBody>
                    <a:bodyPr lIns="68760" rIns="68760" tIns="0" bIns="0" anchor="t">
                      <a:noAutofit/>
                    </a:bodyPr>
                    <a:p>
                      <a:pPr>
                        <a:lnSpc>
                          <a:spcPct val="115000"/>
                        </a:lnSpc>
                        <a:spcAft>
                          <a:spcPts val="799"/>
                        </a:spcAft>
                        <a:tabLst>
                          <a:tab algn="l" pos="0"/>
                          <a:tab algn="ctr" pos="53496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200" strike="noStrike" u="none">
                          <a:solidFill>
                            <a:srgbClr val="000000"/>
                          </a:solidFill>
                          <a:uFillTx/>
                          <a:latin typeface="Times New Roman"/>
                          <a:ea typeface="Times New Roman"/>
                        </a:rPr>
                        <a:t>	</a:t>
                      </a:r>
                      <a:endParaRPr b="0" lang="ru-RU" sz="1200" strike="noStrike" u="none">
                        <a:solidFill>
                          <a:srgbClr val="000000"/>
                        </a:solidFill>
                        <a:uFillTx/>
                        <a:latin typeface="Arial"/>
                      </a:endParaRPr>
                    </a:p>
                    <a:p>
                      <a:pPr>
                        <a:lnSpc>
                          <a:spcPct val="115000"/>
                        </a:lnSpc>
                        <a:spcAft>
                          <a:spcPts val="799"/>
                        </a:spcAft>
                        <a:tabLst>
                          <a:tab algn="l" pos="0"/>
                          <a:tab algn="ctr" pos="53496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200" strike="noStrike" u="none">
                          <a:solidFill>
                            <a:srgbClr val="000000"/>
                          </a:solidFill>
                          <a:uFillTx/>
                          <a:latin typeface="Times New Roman"/>
                          <a:ea typeface="Times New Roman"/>
                        </a:rPr>
                        <a:t>                            </a:t>
                      </a:r>
                      <a:r>
                        <a:rPr b="1" lang="kk-KZ" sz="1200" strike="noStrike" u="none">
                          <a:solidFill>
                            <a:srgbClr val="000000"/>
                          </a:solidFill>
                          <a:uFillTx/>
                          <a:latin typeface="Times New Roman"/>
                          <a:ea typeface="Times New Roman"/>
                        </a:rPr>
                        <a:t>Сүйек түрі</a:t>
                      </a:r>
                      <a:endParaRPr b="0" lang="ru-RU" sz="1200" strike="noStrike" u="none">
                        <a:solidFill>
                          <a:srgbClr val="000000"/>
                        </a:solidFill>
                        <a:uFillTx/>
                        <a:latin typeface="Arial"/>
                      </a:endParaRPr>
                    </a:p>
                    <a:p>
                      <a:pPr>
                        <a:lnSpc>
                          <a:spcPct val="115000"/>
                        </a:lnSpc>
                        <a:spcAft>
                          <a:spcPts val="799"/>
                        </a:spcAft>
                        <a:tabLst>
                          <a:tab algn="l" pos="0"/>
                          <a:tab algn="ctr" pos="53496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200" strike="noStrike" u="none">
                        <a:solidFill>
                          <a:srgbClr val="000000"/>
                        </a:solidFill>
                        <a:uFillTx/>
                        <a:latin typeface="Arial"/>
                      </a:endParaRPr>
                    </a:p>
                    <a:p>
                      <a:pPr>
                        <a:lnSpc>
                          <a:spcPct val="115000"/>
                        </a:lnSpc>
                        <a:spcAft>
                          <a:spcPts val="799"/>
                        </a:spcAft>
                        <a:tabLst>
                          <a:tab algn="l" pos="0"/>
                          <a:tab algn="ctr" pos="53496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200" strike="noStrike" u="none">
                        <a:solidFill>
                          <a:srgbClr val="000000"/>
                        </a:solidFill>
                        <a:uFillTx/>
                        <a:latin typeface="Arial"/>
                      </a:endParaRPr>
                    </a:p>
                    <a:p>
                      <a:pPr>
                        <a:lnSpc>
                          <a:spcPct val="115000"/>
                        </a:lnSpc>
                        <a:spcAft>
                          <a:spcPts val="799"/>
                        </a:spcAft>
                        <a:tabLst>
                          <a:tab algn="l" pos="0"/>
                          <a:tab algn="ctr" pos="53496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200" strike="noStrike" u="none">
                          <a:solidFill>
                            <a:srgbClr val="000000"/>
                          </a:solidFill>
                          <a:uFillTx/>
                          <a:latin typeface="Times New Roman"/>
                          <a:ea typeface="Times New Roman"/>
                        </a:rPr>
                        <a:t>Сүйек қасиеттері</a:t>
                      </a:r>
                      <a:endParaRPr b="0" lang="ru-RU" sz="12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ru-RU" sz="1200" strike="noStrike" u="none">
                          <a:solidFill>
                            <a:srgbClr val="000000"/>
                          </a:solidFill>
                          <a:uFillTx/>
                          <a:latin typeface="Times New Roman"/>
                          <a:ea typeface="Times New Roman"/>
                        </a:rPr>
                        <a:t>1.</a:t>
                      </a:r>
                      <a:endParaRPr b="0" lang="ru-RU" sz="1200" strike="noStrike" u="none">
                        <a:solidFill>
                          <a:srgbClr val="000000"/>
                        </a:solidFill>
                        <a:uFillTx/>
                        <a:latin typeface="Arial"/>
                      </a:endParaRPr>
                    </a:p>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1400" strike="noStrike" u="none">
                          <a:solidFill>
                            <a:srgbClr val="000000"/>
                          </a:solidFill>
                          <a:uFillTx/>
                          <a:latin typeface="Times New Roman"/>
                          <a:ea typeface="Times New Roman"/>
                        </a:rPr>
                        <a:t>Қыздырылған сүйек </a:t>
                      </a:r>
                      <a:endParaRPr b="0" lang="ru-RU" sz="14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ru-RU" sz="1200" strike="noStrike" u="none">
                          <a:solidFill>
                            <a:srgbClr val="000000"/>
                          </a:solidFill>
                          <a:uFillTx/>
                          <a:latin typeface="Times New Roman"/>
                          <a:ea typeface="Times New Roman"/>
                        </a:rPr>
                        <a:t>2.</a:t>
                      </a:r>
                      <a:endParaRPr b="0" lang="ru-RU" sz="1200" strike="noStrike" u="none">
                        <a:solidFill>
                          <a:srgbClr val="000000"/>
                        </a:solidFill>
                        <a:uFillTx/>
                        <a:latin typeface="Arial"/>
                      </a:endParaRPr>
                    </a:p>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1400" strike="noStrike" u="none">
                          <a:solidFill>
                            <a:srgbClr val="000000"/>
                          </a:solidFill>
                          <a:uFillTx/>
                          <a:latin typeface="Times New Roman"/>
                          <a:ea typeface="Times New Roman"/>
                        </a:rPr>
                        <a:t>Кальцийсіздендірілген сүйек</a:t>
                      </a:r>
                      <a:endParaRPr b="0" lang="ru-RU" sz="14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ru-RU" sz="1400" strike="noStrike" u="none">
                          <a:solidFill>
                            <a:srgbClr val="000000"/>
                          </a:solidFill>
                          <a:uFillTx/>
                          <a:latin typeface="Times New Roman"/>
                          <a:ea typeface="Times New Roman"/>
                        </a:rPr>
                        <a:t>3.</a:t>
                      </a:r>
                      <a:endParaRPr b="0" lang="ru-RU" sz="1400" strike="noStrike" u="none">
                        <a:solidFill>
                          <a:srgbClr val="000000"/>
                        </a:solidFill>
                        <a:uFillTx/>
                        <a:latin typeface="Arial"/>
                      </a:endParaRPr>
                    </a:p>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1400" strike="noStrike" u="none">
                          <a:solidFill>
                            <a:srgbClr val="000000"/>
                          </a:solidFill>
                          <a:uFillTx/>
                          <a:latin typeface="Times New Roman"/>
                          <a:ea typeface="Times New Roman"/>
                        </a:rPr>
                        <a:t>Табиғи сүйек </a:t>
                      </a:r>
                      <a:endParaRPr b="0" lang="ru-RU" sz="14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828720">
                <a:tc>
                  <a:txBody>
                    <a:bodyPr lIns="68760" rIns="68760" tIns="0" bIns="0" anchor="t">
                      <a:noAutofit/>
                    </a:bodyPr>
                    <a:p>
                      <a:pP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000000"/>
                          </a:solidFill>
                          <a:uFillTx/>
                          <a:latin typeface="Times New Roman"/>
                          <a:ea typeface="Times New Roman"/>
                        </a:rPr>
                        <a:t>Сүйек құрамы қандай заттардан тұрады?</a:t>
                      </a:r>
                      <a:endParaRPr b="0" lang="ru-RU" sz="14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000000"/>
                          </a:solidFill>
                          <a:uFillTx/>
                          <a:latin typeface="Times New Roman"/>
                          <a:ea typeface="Times New Roman"/>
                        </a:rPr>
                        <a:t>бейорганикалық</a:t>
                      </a:r>
                      <a:endParaRPr b="0" lang="ru-RU" sz="16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000000"/>
                          </a:solidFill>
                          <a:uFillTx/>
                          <a:latin typeface="Times New Roman"/>
                          <a:ea typeface="Times New Roman"/>
                        </a:rPr>
                        <a:t>органикалық</a:t>
                      </a:r>
                      <a:endParaRPr b="0" lang="ru-RU" sz="16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000000"/>
                          </a:solidFill>
                          <a:uFillTx/>
                          <a:latin typeface="Times New Roman"/>
                          <a:ea typeface="Times New Roman"/>
                        </a:rPr>
                        <a:t>бейорганикалық және органикалық</a:t>
                      </a:r>
                      <a:endParaRPr b="0" lang="ru-RU" sz="16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485640">
                <a:tc>
                  <a:txBody>
                    <a:bodyPr lIns="68760" rIns="68760" tIns="0" bIns="0" anchor="t">
                      <a:noAutofit/>
                    </a:bodyPr>
                    <a:p>
                      <a:pP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000000"/>
                          </a:solidFill>
                          <a:uFillTx/>
                          <a:latin typeface="Times New Roman"/>
                          <a:ea typeface="Times New Roman"/>
                        </a:rPr>
                        <a:t>Қаттылық </a:t>
                      </a:r>
                      <a:endParaRPr b="0" lang="ru-RU" sz="14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a:t>
                      </a:r>
                      <a:endParaRPr b="0" lang="ru-RU" sz="24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a:t>
                      </a:r>
                      <a:endParaRPr b="0" lang="ru-RU" sz="24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a:t>
                      </a:r>
                      <a:endParaRPr b="0" lang="ru-RU" sz="24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500040">
                <a:tc>
                  <a:txBody>
                    <a:bodyPr lIns="68760" rIns="68760" tIns="0" bIns="0" anchor="t">
                      <a:noAutofit/>
                    </a:bodyPr>
                    <a:p>
                      <a:pP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000000"/>
                          </a:solidFill>
                          <a:uFillTx/>
                          <a:latin typeface="Times New Roman"/>
                          <a:ea typeface="Times New Roman"/>
                        </a:rPr>
                        <a:t>Иілгіштік </a:t>
                      </a:r>
                      <a:endParaRPr b="0" lang="ru-RU" sz="14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0000"/>
                          </a:solidFill>
                          <a:uFillTx/>
                          <a:latin typeface="Times New Roman"/>
                          <a:ea typeface="Times New Roman"/>
                        </a:rPr>
                        <a:t>-</a:t>
                      </a:r>
                      <a:endParaRPr b="0" lang="ru-RU" sz="24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a:t>
                      </a:r>
                      <a:endParaRPr b="0" lang="ru-RU" sz="24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a:t>
                      </a:r>
                      <a:endParaRPr b="0" lang="ru-RU" sz="24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585720">
                <a:tc>
                  <a:txBody>
                    <a:bodyPr lIns="68760" rIns="68760" tIns="0" bIns="0" anchor="t">
                      <a:noAutofit/>
                    </a:bodyPr>
                    <a:p>
                      <a:pP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000000"/>
                          </a:solidFill>
                          <a:uFillTx/>
                          <a:latin typeface="Times New Roman"/>
                          <a:ea typeface="Times New Roman"/>
                        </a:rPr>
                        <a:t>Созылғыштық </a:t>
                      </a:r>
                      <a:endParaRPr b="0" lang="ru-RU" sz="14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a:t>
                      </a:r>
                      <a:endParaRPr b="0" lang="ru-RU" sz="24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a:t>
                      </a:r>
                      <a:endParaRPr b="0" lang="ru-RU" sz="24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a:t>
                      </a:r>
                      <a:endParaRPr b="0" lang="ru-RU" sz="24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r h="486000">
                <a:tc>
                  <a:txBody>
                    <a:bodyPr lIns="68760" rIns="68760" tIns="0" bIns="0" anchor="t">
                      <a:noAutofit/>
                    </a:bodyPr>
                    <a:p>
                      <a:pP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400" strike="noStrike" u="none">
                          <a:solidFill>
                            <a:srgbClr val="000000"/>
                          </a:solidFill>
                          <a:uFillTx/>
                          <a:latin typeface="Times New Roman"/>
                          <a:ea typeface="Times New Roman"/>
                        </a:rPr>
                        <a:t>Беріктілік</a:t>
                      </a:r>
                      <a:r>
                        <a:rPr b="0" lang="kk-KZ" sz="1200" strike="noStrike" u="none">
                          <a:solidFill>
                            <a:srgbClr val="000000"/>
                          </a:solidFill>
                          <a:uFillTx/>
                          <a:latin typeface="Times New Roman"/>
                          <a:ea typeface="Times New Roman"/>
                        </a:rPr>
                        <a:t> </a:t>
                      </a:r>
                      <a:endParaRPr b="0" lang="ru-RU" sz="12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a:t>
                      </a:r>
                      <a:endParaRPr b="0" lang="ru-RU" sz="24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a:t>
                      </a:r>
                      <a:endParaRPr b="0" lang="ru-RU" sz="24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c>
                  <a:txBody>
                    <a:bodyPr lIns="68760" rIns="68760" tIns="0" bIns="0" anchor="t">
                      <a:noAutofit/>
                    </a:bodyPr>
                    <a:p>
                      <a:pPr algn="ctr">
                        <a:lnSpc>
                          <a:spcPct val="115000"/>
                        </a:lnSpc>
                        <a:spcAft>
                          <a:spcPts val="799"/>
                        </a:spcAft>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Times New Roman"/>
                        </a:rPr>
                        <a:t>+</a:t>
                      </a:r>
                      <a:endParaRPr b="0" lang="ru-RU" sz="2400" strike="noStrike" u="none">
                        <a:solidFill>
                          <a:srgbClr val="000000"/>
                        </a:solidFill>
                        <a:uFillTx/>
                        <a:latin typeface="Arial"/>
                      </a:endParaRPr>
                    </a:p>
                  </a:txBody>
                  <a:tcPr anchor="t" marL="68760" marR="6876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
        <p:nvSpPr>
          <p:cNvPr id="195" name="Прямая соединительная линия 1"/>
          <p:cNvSpPr/>
          <p:nvPr/>
        </p:nvSpPr>
        <p:spPr>
          <a:xfrm flipV="1">
            <a:off x="-52560" y="-25560"/>
            <a:ext cx="52560" cy="46080"/>
          </a:xfrm>
          <a:prstGeom prst="line">
            <a:avLst/>
          </a:prstGeom>
          <a:ln w="9360">
            <a:solidFill>
              <a:srgbClr val="000000"/>
            </a:solidFill>
            <a:miter/>
          </a:ln>
        </p:spPr>
        <p:style>
          <a:lnRef idx="0"/>
          <a:fillRef idx="0"/>
          <a:effectRef idx="0"/>
          <a:fontRef idx="minor"/>
        </p:style>
        <p:txBody>
          <a:bodyPr lIns="90000" rIns="90000" tIns="-720" bIns="-720" anchor="t">
            <a:noAutofit/>
          </a:bodyPr>
          <a:p>
            <a:endParaRPr b="0" lang="ru-RU" sz="1800" strike="noStrike" u="none">
              <a:solidFill>
                <a:srgbClr val="000000"/>
              </a:solidFill>
              <a:uFillTx/>
              <a:latin typeface="Arial"/>
            </a:endParaRPr>
          </a:p>
        </p:txBody>
      </p:sp>
      <p:sp>
        <p:nvSpPr>
          <p:cNvPr id="196" name="Rectangle 12"/>
          <p:cNvSpPr/>
          <p:nvPr/>
        </p:nvSpPr>
        <p:spPr>
          <a:xfrm>
            <a:off x="0" y="0"/>
            <a:ext cx="12192120" cy="457200"/>
          </a:xfrm>
          <a:prstGeom prst="rect">
            <a:avLst/>
          </a:prstGeom>
          <a:noFill/>
          <a:ln w="0">
            <a:noFill/>
          </a:ln>
        </p:spPr>
        <p:style>
          <a:lnRef idx="0"/>
          <a:fillRef idx="0"/>
          <a:effectRef idx="0"/>
          <a:fontRef idx="minor"/>
        </p:style>
        <p:txBody>
          <a:bodyPr wrap="none" lIns="90000" rIns="90000" tIns="46800" bIns="46800" anchor="ctr">
            <a:spAutoFit/>
          </a:bodyPr>
          <a:p>
            <a:endParaRPr b="0" lang="ru-RU" sz="1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97" name="Picture 2" descr="C:\Users\Типография\Desktop\Безымянный.png"/>
          <p:cNvPicPr/>
          <p:nvPr/>
        </p:nvPicPr>
        <p:blipFill>
          <a:blip r:embed="rId1"/>
          <a:srcRect l="11758" t="0" r="11484" b="0"/>
          <a:stretch/>
        </p:blipFill>
        <p:spPr>
          <a:xfrm>
            <a:off x="0" y="98280"/>
            <a:ext cx="12217320" cy="6759720"/>
          </a:xfrm>
          <a:prstGeom prst="rect">
            <a:avLst/>
          </a:prstGeom>
          <a:ln w="0">
            <a:noFill/>
          </a:ln>
        </p:spPr>
      </p:pic>
      <p:sp>
        <p:nvSpPr>
          <p:cNvPr id="198" name="Google Shape;123;p4"/>
          <p:cNvSpPr/>
          <p:nvPr/>
        </p:nvSpPr>
        <p:spPr>
          <a:xfrm>
            <a:off x="9982080" y="6083280"/>
            <a:ext cx="2057400" cy="27324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fld id="{CD8D9670-E87D-401A-96AC-8F5413904F08}" type="slidenum">
              <a:rPr b="1" lang="ru-RU" sz="2400" strike="noStrike" u="none">
                <a:solidFill>
                  <a:srgbClr val="002060"/>
                </a:solidFill>
                <a:uFillTx/>
                <a:latin typeface="Arial"/>
              </a:rPr>
              <a:t>&lt;number&gt;</a:t>
            </a:fld>
            <a:endParaRPr b="0" lang="ru-RU" sz="2400" strike="noStrike" u="none">
              <a:solidFill>
                <a:srgbClr val="000000"/>
              </a:solidFill>
              <a:uFillTx/>
              <a:latin typeface="Arial"/>
            </a:endParaRPr>
          </a:p>
        </p:txBody>
      </p:sp>
      <p:cxnSp>
        <p:nvCxnSpPr>
          <p:cNvPr id="199" name="Google Shape;124;p4"/>
          <p:cNvCxnSpPr/>
          <p:nvPr/>
        </p:nvCxnSpPr>
        <p:spPr>
          <a:xfrm flipV="1">
            <a:off x="623520" y="5732280"/>
            <a:ext cx="10729080" cy="73440"/>
          </a:xfrm>
          <a:prstGeom prst="straightConnector1">
            <a:avLst/>
          </a:prstGeom>
          <a:ln w="38160">
            <a:solidFill>
              <a:srgbClr val="002060"/>
            </a:solidFill>
            <a:miter/>
          </a:ln>
        </p:spPr>
      </p:cxnSp>
      <p:cxnSp>
        <p:nvCxnSpPr>
          <p:cNvPr id="200" name="Google Shape;125;p4"/>
          <p:cNvCxnSpPr/>
          <p:nvPr/>
        </p:nvCxnSpPr>
        <p:spPr>
          <a:xfrm flipV="1">
            <a:off x="982800" y="5949360"/>
            <a:ext cx="10154160" cy="1080"/>
          </a:xfrm>
          <a:prstGeom prst="straightConnector1">
            <a:avLst/>
          </a:prstGeom>
          <a:ln w="38160">
            <a:solidFill>
              <a:srgbClr val="00b050"/>
            </a:solidFill>
            <a:miter/>
          </a:ln>
        </p:spPr>
      </p:cxnSp>
      <p:sp>
        <p:nvSpPr>
          <p:cNvPr id="201" name="AutoShape 4"/>
          <p:cNvSpPr/>
          <p:nvPr/>
        </p:nvSpPr>
        <p:spPr>
          <a:xfrm>
            <a:off x="155520" y="-144360"/>
            <a:ext cx="304920" cy="304560"/>
          </a:xfrm>
          <a:prstGeom prst="rect">
            <a:avLst/>
          </a:prstGeom>
          <a:no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202" name="AutoShape 6"/>
          <p:cNvSpPr/>
          <p:nvPr/>
        </p:nvSpPr>
        <p:spPr>
          <a:xfrm>
            <a:off x="307800" y="7920"/>
            <a:ext cx="304920" cy="304920"/>
          </a:xfrm>
          <a:prstGeom prst="rect">
            <a:avLst/>
          </a:prstGeom>
          <a:no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203" name="Rectangle 2"/>
          <p:cNvSpPr/>
          <p:nvPr/>
        </p:nvSpPr>
        <p:spPr>
          <a:xfrm>
            <a:off x="4224240" y="312840"/>
            <a:ext cx="3475080" cy="639000"/>
          </a:xfrm>
          <a:prstGeom prst="rect">
            <a:avLst/>
          </a:prstGeom>
          <a:noFill/>
          <a:ln w="0">
            <a:noFill/>
          </a:ln>
        </p:spPr>
        <p:style>
          <a:lnRef idx="0"/>
          <a:fillRef idx="0"/>
          <a:effectRef idx="0"/>
          <a:fontRef idx="minor"/>
        </p:style>
        <p:txBody>
          <a:bodyPr lIns="90000" rIns="90000" tIns="45000" bIns="45000" anchor="t">
            <a:spAutoFit/>
          </a:bodyPr>
          <a:p>
            <a:pPr algn="ctr">
              <a:lnSpc>
                <a:spcPct val="100000"/>
              </a:lnSpc>
              <a:tabLst>
                <a:tab algn="l" pos="0"/>
                <a:tab algn="l" pos="723960"/>
                <a:tab algn="l" pos="1447920"/>
                <a:tab algn="l" pos="2171880"/>
                <a:tab algn="l" pos="28954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 algn="l" pos="9434520"/>
                <a:tab algn="l" pos="9883800"/>
                <a:tab algn="l" pos="10333080"/>
                <a:tab algn="l" pos="10782360"/>
              </a:tabLst>
            </a:pPr>
            <a:r>
              <a:rPr b="1" lang="kk-KZ" sz="3600" strike="noStrike" u="none">
                <a:solidFill>
                  <a:srgbClr val="ffffff"/>
                </a:solidFill>
                <a:uFillTx/>
                <a:latin typeface="Tahoma"/>
                <a:ea typeface="Microsoft YaHei"/>
              </a:rPr>
              <a:t>Қорытынды</a:t>
            </a:r>
            <a:endParaRPr b="0" lang="ru-RU" sz="3600" strike="noStrike" u="none">
              <a:solidFill>
                <a:srgbClr val="000000"/>
              </a:solidFill>
              <a:uFillTx/>
              <a:latin typeface="Arial"/>
            </a:endParaRPr>
          </a:p>
        </p:txBody>
      </p:sp>
      <p:sp>
        <p:nvSpPr>
          <p:cNvPr id="204" name="TextBox 9"/>
          <p:cNvSpPr/>
          <p:nvPr/>
        </p:nvSpPr>
        <p:spPr>
          <a:xfrm>
            <a:off x="1309680" y="1571760"/>
            <a:ext cx="10287000" cy="35096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2800" strike="noStrike" u="none">
                <a:solidFill>
                  <a:srgbClr val="000000"/>
                </a:solidFill>
                <a:uFillTx/>
                <a:latin typeface="Times New Roman"/>
                <a:ea typeface="Times New Roman"/>
              </a:rPr>
              <a:t>Сүйектің химиялық құрамы адам жасына әсер етеді.Сүйектер органикалық және бейорганикалық заттардан тұрады.Бейорганикалық заттар  сүйекке беріктік қаттылық  қасиет береді.Органикалық заттар сүйектің серпімділік,эластикалық және иілгіштік қасиетін арттырады.Адам жасы ұлғайған сайын  органикалық заттар азаяды, сондықтан морт сынғыш келеді, иілгіштік қасиетін жояды.Балалар сүйегінде органикалық зат көп болғандықтан серпінді,иілгіш болады.</a:t>
            </a:r>
            <a:endParaRPr b="0" lang="ru-RU" sz="2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6" name="Picture 2" descr="C:\Users\Типография\Desktop\Безымянный.png"/>
          <p:cNvPicPr/>
          <p:nvPr/>
        </p:nvPicPr>
        <p:blipFill>
          <a:blip r:embed="rId1"/>
          <a:srcRect l="11758" t="0" r="11484" b="0"/>
          <a:stretch/>
        </p:blipFill>
        <p:spPr>
          <a:xfrm>
            <a:off x="3240" y="7920"/>
            <a:ext cx="12191760" cy="6777000"/>
          </a:xfrm>
          <a:prstGeom prst="rect">
            <a:avLst/>
          </a:prstGeom>
          <a:ln w="0">
            <a:noFill/>
          </a:ln>
        </p:spPr>
      </p:pic>
      <p:sp>
        <p:nvSpPr>
          <p:cNvPr id="17" name="Google Shape;123;p4"/>
          <p:cNvSpPr/>
          <p:nvPr/>
        </p:nvSpPr>
        <p:spPr>
          <a:xfrm>
            <a:off x="9982080" y="6083280"/>
            <a:ext cx="2057400" cy="27324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fld id="{0662E91F-3495-438E-A799-426C02B01A38}" type="slidenum">
              <a:rPr b="1" lang="ru-RU" sz="2400" strike="noStrike" u="none">
                <a:solidFill>
                  <a:srgbClr val="002060"/>
                </a:solidFill>
                <a:uFillTx/>
                <a:latin typeface="Arial"/>
              </a:rPr>
              <a:t>&lt;number&gt;</a:t>
            </a:fld>
            <a:endParaRPr b="0" lang="ru-RU" sz="2400" strike="noStrike" u="none">
              <a:solidFill>
                <a:srgbClr val="000000"/>
              </a:solidFill>
              <a:uFillTx/>
              <a:latin typeface="Arial"/>
            </a:endParaRPr>
          </a:p>
        </p:txBody>
      </p:sp>
      <p:cxnSp>
        <p:nvCxnSpPr>
          <p:cNvPr id="18" name="Google Shape;124;p4"/>
          <p:cNvCxnSpPr/>
          <p:nvPr/>
        </p:nvCxnSpPr>
        <p:spPr>
          <a:xfrm flipV="1">
            <a:off x="549000" y="6136560"/>
            <a:ext cx="10729080" cy="73800"/>
          </a:xfrm>
          <a:prstGeom prst="straightConnector1">
            <a:avLst/>
          </a:prstGeom>
          <a:ln w="38160">
            <a:solidFill>
              <a:srgbClr val="002060"/>
            </a:solidFill>
            <a:miter/>
          </a:ln>
        </p:spPr>
      </p:cxnSp>
      <p:cxnSp>
        <p:nvCxnSpPr>
          <p:cNvPr id="19" name="Google Shape;125;p4"/>
          <p:cNvCxnSpPr/>
          <p:nvPr/>
        </p:nvCxnSpPr>
        <p:spPr>
          <a:xfrm flipV="1">
            <a:off x="1018800" y="6523920"/>
            <a:ext cx="10154520" cy="1080"/>
          </a:xfrm>
          <a:prstGeom prst="straightConnector1">
            <a:avLst/>
          </a:prstGeom>
          <a:ln w="38160">
            <a:solidFill>
              <a:srgbClr val="00b050"/>
            </a:solidFill>
            <a:miter/>
          </a:ln>
        </p:spPr>
      </p:cxnSp>
      <p:sp>
        <p:nvSpPr>
          <p:cNvPr id="20" name="Прямоугольник 10"/>
          <p:cNvSpPr/>
          <p:nvPr/>
        </p:nvSpPr>
        <p:spPr>
          <a:xfrm>
            <a:off x="952560" y="1214280"/>
            <a:ext cx="9320040" cy="5925240"/>
          </a:xfrm>
          <a:prstGeom prst="rect">
            <a:avLst/>
          </a:prstGeom>
          <a:noFill/>
          <a:ln w="0">
            <a:noFill/>
          </a:ln>
        </p:spPr>
        <p:style>
          <a:lnRef idx="0"/>
          <a:fillRef idx="0"/>
          <a:effectRef idx="0"/>
          <a:fontRef idx="minor"/>
        </p:style>
        <p:txBody>
          <a:bodyPr lIns="71640" rIns="71640" tIns="35640" bIns="35640"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kk-KZ" sz="3200" strike="noStrike" u="none">
                <a:solidFill>
                  <a:srgbClr val="002060"/>
                </a:solidFill>
                <a:uFillTx/>
                <a:latin typeface="Times New Roman"/>
                <a:ea typeface="Times New Roman"/>
              </a:rPr>
              <a:t>Сабақ </a:t>
            </a:r>
            <a:r>
              <a:rPr b="1" lang="ru-RU" sz="3200" strike="noStrike" u="none">
                <a:solidFill>
                  <a:srgbClr val="002060"/>
                </a:solidFill>
                <a:uFillTx/>
                <a:latin typeface="Times New Roman"/>
                <a:ea typeface="Times New Roman"/>
              </a:rPr>
              <a:t>мақсаты</a:t>
            </a:r>
            <a:r>
              <a:rPr b="0" lang="ru-RU" sz="3200" strike="noStrike" u="none">
                <a:solidFill>
                  <a:srgbClr val="002060"/>
                </a:solidFill>
                <a:uFillTx/>
                <a:latin typeface="Times New Roman"/>
                <a:ea typeface="Times New Roman"/>
              </a:rPr>
              <a:t>:</a:t>
            </a:r>
            <a:endParaRPr b="0" lang="ru-RU" sz="3200" strike="noStrike" u="none">
              <a:solidFill>
                <a:srgbClr val="000000"/>
              </a:solidFill>
              <a:uFillTx/>
              <a:latin typeface="Arial"/>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3200" strike="noStrike" u="none">
                <a:solidFill>
                  <a:srgbClr val="203864"/>
                </a:solidFill>
                <a:uFillTx/>
                <a:latin typeface="Times New Roman"/>
                <a:ea typeface="Times New Roman"/>
              </a:rPr>
              <a:t>8.1.6.2 сүйектің химиялық құрамын, макро және микроскопиялық құрылысын зерттеу. </a:t>
            </a:r>
            <a:endParaRPr b="0" lang="ru-RU" sz="3200" strike="noStrike" u="none">
              <a:solidFill>
                <a:srgbClr val="000000"/>
              </a:solidFill>
              <a:uFillTx/>
              <a:latin typeface="Arial"/>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kk-KZ" sz="3200" strike="noStrike" u="none">
                <a:solidFill>
                  <a:srgbClr val="002060"/>
                </a:solidFill>
                <a:uFillTx/>
                <a:latin typeface="Times New Roman"/>
                <a:ea typeface="Times New Roman"/>
              </a:rPr>
              <a:t>Бағалау критерийлері:</a:t>
            </a:r>
            <a:endParaRPr b="0" lang="ru-RU" sz="3200" strike="noStrike" u="none">
              <a:solidFill>
                <a:srgbClr val="000000"/>
              </a:solidFill>
              <a:uFillTx/>
              <a:latin typeface="Arial"/>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en-US" sz="3200" strike="noStrike" u="none">
                <a:solidFill>
                  <a:srgbClr val="203864"/>
                </a:solidFill>
                <a:uFillTx/>
                <a:latin typeface="Times New Roman"/>
                <a:ea typeface="Times New Roman"/>
              </a:rPr>
              <a:t>*</a:t>
            </a:r>
            <a:r>
              <a:rPr b="1" lang="kk-KZ" sz="3200" strike="noStrike" u="none">
                <a:solidFill>
                  <a:srgbClr val="203864"/>
                </a:solidFill>
                <a:uFillTx/>
                <a:latin typeface="Times New Roman"/>
                <a:ea typeface="Times New Roman"/>
              </a:rPr>
              <a:t> </a:t>
            </a:r>
            <a:r>
              <a:rPr b="0" lang="kk-KZ" sz="3200" strike="noStrike" u="none">
                <a:solidFill>
                  <a:srgbClr val="203864"/>
                </a:solidFill>
                <a:uFillTx/>
                <a:latin typeface="Times New Roman"/>
                <a:ea typeface="Times New Roman"/>
              </a:rPr>
              <a:t>Сүйектің  микроқұрылымдарының  қызметтерін түсіндіреді.</a:t>
            </a:r>
            <a:endParaRPr b="0" lang="ru-RU" sz="3200" strike="noStrike" u="none">
              <a:solidFill>
                <a:srgbClr val="000000"/>
              </a:solidFill>
              <a:uFillTx/>
              <a:latin typeface="Arial"/>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en-US" sz="3200" strike="noStrike" u="none">
                <a:solidFill>
                  <a:srgbClr val="203864"/>
                </a:solidFill>
                <a:uFillTx/>
                <a:latin typeface="Times New Roman"/>
                <a:ea typeface="Times New Roman"/>
              </a:rPr>
              <a:t>*</a:t>
            </a:r>
            <a:r>
              <a:rPr b="0" lang="kk-KZ" sz="3200" strike="noStrike" u="none">
                <a:solidFill>
                  <a:srgbClr val="203864"/>
                </a:solidFill>
                <a:uFillTx/>
                <a:latin typeface="Times New Roman"/>
                <a:ea typeface="Times New Roman"/>
              </a:rPr>
              <a:t>Сүйектің микроскопиялық құрылысын сипаттайды.</a:t>
            </a:r>
            <a:endParaRPr b="0" lang="ru-RU" sz="3200" strike="noStrike" u="none">
              <a:solidFill>
                <a:srgbClr val="000000"/>
              </a:solidFill>
              <a:uFillTx/>
              <a:latin typeface="Arial"/>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en-US" sz="3200" strike="noStrike" u="none">
                <a:solidFill>
                  <a:srgbClr val="203864"/>
                </a:solidFill>
                <a:uFillTx/>
                <a:latin typeface="Times New Roman"/>
                <a:ea typeface="Times New Roman"/>
              </a:rPr>
              <a:t>*</a:t>
            </a:r>
            <a:r>
              <a:rPr b="0" lang="kk-KZ" sz="3200" strike="noStrike" u="none">
                <a:solidFill>
                  <a:srgbClr val="203864"/>
                </a:solidFill>
                <a:uFillTx/>
                <a:latin typeface="Times New Roman"/>
                <a:ea typeface="Times New Roman"/>
              </a:rPr>
              <a:t>Сүйектің химиялық құрамын түсіндіреді.</a:t>
            </a:r>
            <a:endParaRPr b="0" lang="ru-RU" sz="3200" strike="noStrike" u="none">
              <a:solidFill>
                <a:srgbClr val="000000"/>
              </a:solidFill>
              <a:uFillTx/>
              <a:latin typeface="Arial"/>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3200" strike="noStrike" u="none">
              <a:solidFill>
                <a:srgbClr val="000000"/>
              </a:solidFill>
              <a:uFillTx/>
              <a:latin typeface="Arial"/>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3200" strike="noStrike" u="none">
                <a:solidFill>
                  <a:srgbClr val="000000"/>
                </a:solidFill>
                <a:uFillTx/>
                <a:latin typeface="Tahoma"/>
                <a:ea typeface="Tahoma"/>
              </a:rPr>
              <a:t> </a:t>
            </a:r>
            <a:endParaRPr b="0" lang="ru-RU" sz="3200" strike="noStrike" u="none">
              <a:solidFill>
                <a:srgbClr val="000000"/>
              </a:solidFill>
              <a:uFillTx/>
              <a:latin typeface="Arial"/>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ru-RU" sz="3200" strike="noStrike" u="none">
                <a:solidFill>
                  <a:srgbClr val="002060"/>
                </a:solidFill>
                <a:uFillTx/>
                <a:latin typeface="Tahoma"/>
                <a:ea typeface="Tahoma"/>
              </a:rPr>
              <a:t> </a:t>
            </a:r>
            <a:endParaRPr b="0" lang="ru-R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1" name="Picture 2" descr="C:\Users\Типография\Desktop\Безымянный.png"/>
          <p:cNvPicPr/>
          <p:nvPr/>
        </p:nvPicPr>
        <p:blipFill>
          <a:blip r:embed="rId1"/>
          <a:srcRect l="11758" t="0" r="11484" b="0"/>
          <a:stretch/>
        </p:blipFill>
        <p:spPr>
          <a:xfrm>
            <a:off x="595440" y="0"/>
            <a:ext cx="11648880" cy="6759720"/>
          </a:xfrm>
          <a:prstGeom prst="rect">
            <a:avLst/>
          </a:prstGeom>
          <a:ln w="0">
            <a:noFill/>
          </a:ln>
        </p:spPr>
      </p:pic>
      <p:sp>
        <p:nvSpPr>
          <p:cNvPr id="22" name="Google Shape;123;p4"/>
          <p:cNvSpPr/>
          <p:nvPr/>
        </p:nvSpPr>
        <p:spPr>
          <a:xfrm>
            <a:off x="9982080" y="6083280"/>
            <a:ext cx="2057400" cy="27324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fld id="{4942EC5A-C70B-4791-98D5-69445CBBDADF}" type="slidenum">
              <a:rPr b="1" lang="ru-RU" sz="2400" strike="noStrike" u="none">
                <a:solidFill>
                  <a:srgbClr val="002060"/>
                </a:solidFill>
                <a:uFillTx/>
                <a:latin typeface="Arial"/>
              </a:rPr>
              <a:t>&lt;number&gt;</a:t>
            </a:fld>
            <a:endParaRPr b="0" lang="ru-RU" sz="2400" strike="noStrike" u="none">
              <a:solidFill>
                <a:srgbClr val="000000"/>
              </a:solidFill>
              <a:uFillTx/>
              <a:latin typeface="Arial"/>
            </a:endParaRPr>
          </a:p>
        </p:txBody>
      </p:sp>
      <p:cxnSp>
        <p:nvCxnSpPr>
          <p:cNvPr id="23" name="Google Shape;124;p4"/>
          <p:cNvCxnSpPr/>
          <p:nvPr/>
        </p:nvCxnSpPr>
        <p:spPr>
          <a:xfrm flipV="1">
            <a:off x="905040" y="6287400"/>
            <a:ext cx="10728720" cy="73800"/>
          </a:xfrm>
          <a:prstGeom prst="straightConnector1">
            <a:avLst/>
          </a:prstGeom>
          <a:ln w="38160">
            <a:solidFill>
              <a:srgbClr val="002060"/>
            </a:solidFill>
            <a:miter/>
          </a:ln>
        </p:spPr>
      </p:cxnSp>
      <p:cxnSp>
        <p:nvCxnSpPr>
          <p:cNvPr id="24" name="Google Shape;125;p4"/>
          <p:cNvCxnSpPr/>
          <p:nvPr/>
        </p:nvCxnSpPr>
        <p:spPr>
          <a:xfrm flipV="1">
            <a:off x="1198080" y="6597000"/>
            <a:ext cx="10154520" cy="1080"/>
          </a:xfrm>
          <a:prstGeom prst="straightConnector1">
            <a:avLst/>
          </a:prstGeom>
          <a:ln w="38160">
            <a:solidFill>
              <a:srgbClr val="00b050"/>
            </a:solidFill>
            <a:miter/>
          </a:ln>
        </p:spPr>
      </p:cxnSp>
      <p:sp>
        <p:nvSpPr>
          <p:cNvPr id="25" name="TextBox 13"/>
          <p:cNvSpPr/>
          <p:nvPr/>
        </p:nvSpPr>
        <p:spPr>
          <a:xfrm>
            <a:off x="666720" y="209520"/>
            <a:ext cx="10215720" cy="7034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kk-KZ" sz="4000" strike="noStrike" u="none">
                <a:solidFill>
                  <a:srgbClr val="ffffff"/>
                </a:solidFill>
                <a:uFillTx/>
                <a:latin typeface="Times New Roman"/>
                <a:ea typeface="Times New Roman"/>
              </a:rPr>
              <a:t>Сүйектің макроскопиялық құрылысы</a:t>
            </a:r>
            <a:endParaRPr b="0" lang="ru-RU" sz="4000" strike="noStrike" u="none">
              <a:solidFill>
                <a:srgbClr val="000000"/>
              </a:solidFill>
              <a:uFillTx/>
              <a:latin typeface="Arial"/>
            </a:endParaRPr>
          </a:p>
        </p:txBody>
      </p:sp>
      <p:pic>
        <p:nvPicPr>
          <p:cNvPr id="26" name="Picture 13" descr="C:\Users\77475\Downloads\Жілік.jpg"/>
          <p:cNvPicPr/>
          <p:nvPr/>
        </p:nvPicPr>
        <p:blipFill>
          <a:blip r:embed="rId2"/>
          <a:stretch/>
        </p:blipFill>
        <p:spPr>
          <a:xfrm>
            <a:off x="1452600" y="2143080"/>
            <a:ext cx="2000160" cy="3714840"/>
          </a:xfrm>
          <a:prstGeom prst="rect">
            <a:avLst/>
          </a:prstGeom>
          <a:ln w="0">
            <a:noFill/>
          </a:ln>
        </p:spPr>
      </p:pic>
      <p:cxnSp>
        <p:nvCxnSpPr>
          <p:cNvPr id="27" name="Прямая со стрелкой 15"/>
          <p:cNvCxnSpPr/>
          <p:nvPr/>
        </p:nvCxnSpPr>
        <p:spPr>
          <a:xfrm>
            <a:off x="1523520" y="1999800"/>
            <a:ext cx="786600" cy="500760"/>
          </a:xfrm>
          <a:prstGeom prst="straightConnector1">
            <a:avLst/>
          </a:prstGeom>
          <a:ln w="6480">
            <a:solidFill>
              <a:srgbClr val="5b9bd5"/>
            </a:solidFill>
            <a:miter/>
            <a:tailEnd len="med" type="arrow" w="med"/>
          </a:ln>
        </p:spPr>
      </p:cxnSp>
      <p:sp>
        <p:nvSpPr>
          <p:cNvPr id="28" name="TextBox 18"/>
          <p:cNvSpPr/>
          <p:nvPr/>
        </p:nvSpPr>
        <p:spPr>
          <a:xfrm>
            <a:off x="809640" y="1714680"/>
            <a:ext cx="2085840" cy="368280"/>
          </a:xfrm>
          <a:prstGeom prst="rect">
            <a:avLst/>
          </a:prstGeom>
          <a:noFill/>
          <a:ln w="0">
            <a:noFill/>
          </a:ln>
        </p:spPr>
        <p:style>
          <a:lnRef idx="0"/>
          <a:fillRef idx="0"/>
          <a:effectRef idx="0"/>
          <a:fontRef idx="minor"/>
        </p:style>
        <p:txBody>
          <a:bodyPr lIns="90000" rIns="90000" tIns="46800" bIns="46800" anchor="t">
            <a:spAutoFit/>
          </a:bodyPr>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1800" strike="noStrike" u="none">
                <a:solidFill>
                  <a:srgbClr val="ff0000"/>
                </a:solidFill>
                <a:uFillTx/>
                <a:latin typeface="Arial"/>
              </a:rPr>
              <a:t>Шеміршекті қабат</a:t>
            </a:r>
            <a:endParaRPr b="0" lang="ru-RU" sz="1800" strike="noStrike" u="none">
              <a:solidFill>
                <a:srgbClr val="000000"/>
              </a:solidFill>
              <a:uFillTx/>
              <a:latin typeface="Arial"/>
            </a:endParaRPr>
          </a:p>
        </p:txBody>
      </p:sp>
      <p:cxnSp>
        <p:nvCxnSpPr>
          <p:cNvPr id="29" name="Прямая со стрелкой 20"/>
          <p:cNvCxnSpPr/>
          <p:nvPr/>
        </p:nvCxnSpPr>
        <p:spPr>
          <a:xfrm>
            <a:off x="1452600" y="2857320"/>
            <a:ext cx="1000800" cy="857880"/>
          </a:xfrm>
          <a:prstGeom prst="straightConnector1">
            <a:avLst/>
          </a:prstGeom>
          <a:ln w="6480">
            <a:solidFill>
              <a:srgbClr val="5b9bd5"/>
            </a:solidFill>
            <a:miter/>
            <a:tailEnd len="med" type="arrow" w="med"/>
          </a:ln>
        </p:spPr>
      </p:cxnSp>
      <p:sp>
        <p:nvSpPr>
          <p:cNvPr id="30" name="TextBox 24"/>
          <p:cNvSpPr/>
          <p:nvPr/>
        </p:nvSpPr>
        <p:spPr>
          <a:xfrm>
            <a:off x="745920" y="2714760"/>
            <a:ext cx="1767240" cy="368280"/>
          </a:xfrm>
          <a:prstGeom prst="rect">
            <a:avLst/>
          </a:prstGeom>
          <a:noFill/>
          <a:ln w="0">
            <a:noFill/>
          </a:ln>
        </p:spPr>
        <p:style>
          <a:lnRef idx="0"/>
          <a:fillRef idx="0"/>
          <a:effectRef idx="0"/>
          <a:fontRef idx="minor"/>
        </p:style>
        <p:txBody>
          <a:bodyPr wrap="none" lIns="90000" rIns="90000" tIns="46800" bIns="46800" anchor="t">
            <a:spAutoFit/>
          </a:bodyPr>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1800" strike="noStrike" u="none">
                <a:solidFill>
                  <a:srgbClr val="ff0000"/>
                </a:solidFill>
                <a:uFillTx/>
                <a:latin typeface="Arial"/>
              </a:rPr>
              <a:t>Борпылдақ зат</a:t>
            </a:r>
            <a:endParaRPr b="0" lang="ru-RU" sz="1800" strike="noStrike" u="none">
              <a:solidFill>
                <a:srgbClr val="000000"/>
              </a:solidFill>
              <a:uFillTx/>
              <a:latin typeface="Arial"/>
            </a:endParaRPr>
          </a:p>
        </p:txBody>
      </p:sp>
      <p:cxnSp>
        <p:nvCxnSpPr>
          <p:cNvPr id="31" name="Прямая со стрелкой 26"/>
          <p:cNvCxnSpPr/>
          <p:nvPr/>
        </p:nvCxnSpPr>
        <p:spPr>
          <a:xfrm flipV="1">
            <a:off x="2738520" y="2928240"/>
            <a:ext cx="429120" cy="786600"/>
          </a:xfrm>
          <a:prstGeom prst="straightConnector1">
            <a:avLst/>
          </a:prstGeom>
          <a:ln w="6480">
            <a:solidFill>
              <a:srgbClr val="5b9bd5"/>
            </a:solidFill>
            <a:miter/>
            <a:tailEnd len="med" type="arrow" w="med"/>
          </a:ln>
        </p:spPr>
      </p:cxnSp>
      <p:sp>
        <p:nvSpPr>
          <p:cNvPr id="32" name="TextBox 28"/>
          <p:cNvSpPr/>
          <p:nvPr/>
        </p:nvSpPr>
        <p:spPr>
          <a:xfrm>
            <a:off x="3096000" y="2714760"/>
            <a:ext cx="1237320" cy="368280"/>
          </a:xfrm>
          <a:prstGeom prst="rect">
            <a:avLst/>
          </a:prstGeom>
          <a:noFill/>
          <a:ln w="0">
            <a:noFill/>
          </a:ln>
        </p:spPr>
        <p:style>
          <a:lnRef idx="0"/>
          <a:fillRef idx="0"/>
          <a:effectRef idx="0"/>
          <a:fontRef idx="minor"/>
        </p:style>
        <p:txBody>
          <a:bodyPr wrap="none" lIns="90000" rIns="90000" tIns="46800" bIns="46800" anchor="t">
            <a:spAutoFit/>
          </a:bodyPr>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1800" strike="noStrike" u="none">
                <a:solidFill>
                  <a:srgbClr val="ff0000"/>
                </a:solidFill>
                <a:uFillTx/>
                <a:latin typeface="Arial"/>
              </a:rPr>
              <a:t>Тығыз зат</a:t>
            </a:r>
            <a:endParaRPr b="0" lang="ru-RU" sz="1800" strike="noStrike" u="none">
              <a:solidFill>
                <a:srgbClr val="000000"/>
              </a:solidFill>
              <a:uFillTx/>
              <a:latin typeface="Arial"/>
            </a:endParaRPr>
          </a:p>
        </p:txBody>
      </p:sp>
      <p:cxnSp>
        <p:nvCxnSpPr>
          <p:cNvPr id="33" name="Прямая со стрелкой 30"/>
          <p:cNvCxnSpPr/>
          <p:nvPr/>
        </p:nvCxnSpPr>
        <p:spPr>
          <a:xfrm flipH="1" flipV="1">
            <a:off x="1809000" y="5071680"/>
            <a:ext cx="1143720" cy="286560"/>
          </a:xfrm>
          <a:prstGeom prst="straightConnector1">
            <a:avLst/>
          </a:prstGeom>
          <a:ln w="6480">
            <a:solidFill>
              <a:srgbClr val="5b9bd5"/>
            </a:solidFill>
            <a:miter/>
            <a:tailEnd len="med" type="arrow" w="med"/>
          </a:ln>
        </p:spPr>
      </p:cxnSp>
      <p:sp>
        <p:nvSpPr>
          <p:cNvPr id="34" name="TextBox 32"/>
          <p:cNvSpPr/>
          <p:nvPr/>
        </p:nvSpPr>
        <p:spPr>
          <a:xfrm>
            <a:off x="1245960" y="4857840"/>
            <a:ext cx="1400760" cy="368280"/>
          </a:xfrm>
          <a:prstGeom prst="rect">
            <a:avLst/>
          </a:prstGeom>
          <a:noFill/>
          <a:ln w="0">
            <a:noFill/>
          </a:ln>
        </p:spPr>
        <p:style>
          <a:lnRef idx="0"/>
          <a:fillRef idx="0"/>
          <a:effectRef idx="0"/>
          <a:fontRef idx="minor"/>
        </p:style>
        <p:txBody>
          <a:bodyPr wrap="none" lIns="90000" rIns="90000" tIns="46800" bIns="46800" anchor="t">
            <a:spAutoFit/>
          </a:bodyPr>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1800" strike="noStrike" u="none">
                <a:solidFill>
                  <a:srgbClr val="ff0000"/>
                </a:solidFill>
                <a:uFillTx/>
                <a:latin typeface="Arial"/>
              </a:rPr>
              <a:t>Сүйек қабы</a:t>
            </a:r>
            <a:endParaRPr b="0" lang="ru-RU" sz="1800" strike="noStrike" u="none">
              <a:solidFill>
                <a:srgbClr val="000000"/>
              </a:solidFill>
              <a:uFillTx/>
              <a:latin typeface="Arial"/>
            </a:endParaRPr>
          </a:p>
        </p:txBody>
      </p:sp>
      <p:cxnSp>
        <p:nvCxnSpPr>
          <p:cNvPr id="35" name="Прямая со стрелкой 34"/>
          <p:cNvCxnSpPr/>
          <p:nvPr/>
        </p:nvCxnSpPr>
        <p:spPr>
          <a:xfrm>
            <a:off x="2881440" y="4143240"/>
            <a:ext cx="429120" cy="286560"/>
          </a:xfrm>
          <a:prstGeom prst="straightConnector1">
            <a:avLst/>
          </a:prstGeom>
          <a:ln w="6480">
            <a:solidFill>
              <a:srgbClr val="5b9bd5"/>
            </a:solidFill>
            <a:miter/>
            <a:tailEnd len="med" type="arrow" w="med"/>
          </a:ln>
        </p:spPr>
      </p:cxnSp>
      <p:sp>
        <p:nvSpPr>
          <p:cNvPr id="36" name="TextBox 36"/>
          <p:cNvSpPr/>
          <p:nvPr/>
        </p:nvSpPr>
        <p:spPr>
          <a:xfrm>
            <a:off x="2809800" y="4214880"/>
            <a:ext cx="2071800" cy="368280"/>
          </a:xfrm>
          <a:prstGeom prst="rect">
            <a:avLst/>
          </a:prstGeom>
          <a:noFill/>
          <a:ln w="0">
            <a:noFill/>
          </a:ln>
        </p:spPr>
        <p:style>
          <a:lnRef idx="0"/>
          <a:fillRef idx="0"/>
          <a:effectRef idx="0"/>
          <a:fontRef idx="minor"/>
        </p:style>
        <p:txBody>
          <a:bodyPr lIns="90000" rIns="90000" tIns="46800" bIns="46800" anchor="t">
            <a:spAutoFit/>
          </a:bodyPr>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1800" strike="noStrike" u="none">
                <a:solidFill>
                  <a:srgbClr val="ff0000"/>
                </a:solidFill>
                <a:uFillTx/>
                <a:latin typeface="Arial"/>
              </a:rPr>
              <a:t>Сары сүйек кемігі</a:t>
            </a:r>
            <a:endParaRPr b="0" lang="ru-RU" sz="1800" strike="noStrike" u="none">
              <a:solidFill>
                <a:srgbClr val="000000"/>
              </a:solidFill>
              <a:uFillTx/>
              <a:latin typeface="Arial"/>
            </a:endParaRPr>
          </a:p>
        </p:txBody>
      </p:sp>
      <p:graphicFrame>
        <p:nvGraphicFramePr>
          <p:cNvPr id="37" name=""/>
          <p:cNvGraphicFramePr/>
          <p:nvPr/>
        </p:nvGraphicFramePr>
        <p:xfrm>
          <a:off x="4809960" y="1357200"/>
          <a:ext cx="6572520" cy="4735800"/>
        </p:xfrm>
        <a:graphic>
          <a:graphicData uri="http://schemas.openxmlformats.org/drawingml/2006/table">
            <a:tbl>
              <a:tblPr/>
              <a:tblGrid>
                <a:gridCol w="6572520"/>
              </a:tblGrid>
              <a:tr h="4735800">
                <a:tc>
                  <a:txBody>
                    <a:bodyPr anchor="t">
                      <a:no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800" strike="noStrike" u="none">
                          <a:solidFill>
                            <a:srgbClr val="000000"/>
                          </a:solidFill>
                          <a:uFillTx/>
                          <a:latin typeface="Times New Roman"/>
                          <a:ea typeface="Times New Roman"/>
                        </a:rPr>
                        <a:t> </a:t>
                      </a:r>
                      <a:r>
                        <a:rPr b="1" lang="ru-RU" sz="2000" strike="noStrike" u="none">
                          <a:solidFill>
                            <a:srgbClr val="000000"/>
                          </a:solidFill>
                          <a:uFillTx/>
                          <a:latin typeface="Times New Roman"/>
                          <a:ea typeface="Times New Roman"/>
                        </a:rPr>
                        <a:t>Сүйектің сырты жұқа, жылтыр сүйекқабымен қапталған . </a:t>
                      </a:r>
                      <a:endParaRPr b="0" lang="ru-RU" sz="2000" strike="noStrike" u="none">
                        <a:solidFill>
                          <a:srgbClr val="000000"/>
                        </a:solidFill>
                        <a:uFillTx/>
                        <a:latin typeface="Arial"/>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000000"/>
                          </a:solidFill>
                          <a:uFillTx/>
                          <a:latin typeface="Times New Roman"/>
                          <a:ea typeface="Times New Roman"/>
                        </a:rPr>
                        <a:t>Сүйектің сыртқы қабаты 2 қабаттан: </a:t>
                      </a:r>
                      <a:endParaRPr b="0" lang="ru-RU" sz="2000" strike="noStrike" u="none">
                        <a:solidFill>
                          <a:srgbClr val="000000"/>
                        </a:solidFill>
                        <a:uFillTx/>
                        <a:latin typeface="Arial"/>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sng">
                          <a:solidFill>
                            <a:srgbClr val="000000"/>
                          </a:solidFill>
                          <a:uFillTx/>
                          <a:latin typeface="Times New Roman"/>
                          <a:ea typeface="Times New Roman"/>
                        </a:rPr>
                        <a:t>сыртқы</a:t>
                      </a:r>
                      <a:r>
                        <a:rPr b="1" i="1" lang="ru-RU" sz="2000" strike="noStrike" u="none">
                          <a:solidFill>
                            <a:srgbClr val="000000"/>
                          </a:solidFill>
                          <a:uFillTx/>
                          <a:latin typeface="Times New Roman"/>
                          <a:ea typeface="Times New Roman"/>
                        </a:rPr>
                        <a:t>-</a:t>
                      </a:r>
                      <a:r>
                        <a:rPr b="1" lang="ru-RU" sz="2000" strike="noStrike" u="none">
                          <a:solidFill>
                            <a:srgbClr val="000000"/>
                          </a:solidFill>
                          <a:uFillTx/>
                          <a:latin typeface="Times New Roman"/>
                          <a:ea typeface="Times New Roman"/>
                        </a:rPr>
                        <a:t> тығыз ұлпа және ішкі бөлімі- борпылдақ ұлпадан құралады. </a:t>
                      </a:r>
                      <a:endParaRPr b="0" lang="ru-RU" sz="2000" strike="noStrike" u="none">
                        <a:solidFill>
                          <a:srgbClr val="000000"/>
                        </a:solidFill>
                        <a:uFillTx/>
                        <a:latin typeface="Arial"/>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000000"/>
                          </a:solidFill>
                          <a:uFillTx/>
                          <a:latin typeface="Times New Roman"/>
                          <a:ea typeface="Times New Roman"/>
                        </a:rPr>
                        <a:t>Сыртқы қабаты сүйектің сіңірмен, буынмен, бұлшықетпен, ал ішкісі – нағыз сүйекті құрайды.  Осы қабат сүйек сынғанда  қалпына келтіреді және ол сүйектің қоректенуі мен өсуіне қатысады.</a:t>
                      </a:r>
                      <a:endParaRPr b="0" lang="ru-RU" sz="2000" strike="noStrike" u="none">
                        <a:solidFill>
                          <a:srgbClr val="000000"/>
                        </a:solidFill>
                        <a:uFillTx/>
                        <a:latin typeface="Arial"/>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000000"/>
                          </a:solidFill>
                          <a:uFillTx/>
                          <a:latin typeface="Times New Roman"/>
                          <a:ea typeface="Times New Roman"/>
                        </a:rPr>
                        <a:t>Сүйек қабығы мен сүйекте қан тамырлар болады. Олар сүйекті оттегімен, қоректік заттармен қамтамасыз етеді. Сүйек қабығында көптеген жүйке ұштары болады. сондықтан ол зақымданса қатты ауырады</a:t>
                      </a:r>
                      <a:r>
                        <a:rPr b="1" lang="ru-RU" sz="1800" strike="noStrike" u="none">
                          <a:solidFill>
                            <a:srgbClr val="000000"/>
                          </a:solidFill>
                          <a:uFillTx/>
                          <a:latin typeface="Times New Roman"/>
                          <a:ea typeface="Times New Roman"/>
                        </a:rPr>
                        <a:t>. </a:t>
                      </a:r>
                      <a:endParaRPr b="0" lang="ru-RU" sz="1800" strike="noStrike" u="none">
                        <a:solidFill>
                          <a:srgbClr val="000000"/>
                        </a:solidFill>
                        <a:uFillTx/>
                        <a:latin typeface="Arial"/>
                      </a:endParaRPr>
                    </a:p>
                  </a:txBody>
                  <a:tcPr anchor="t" marL="91440" marR="91440">
                    <a:lnL w="5760">
                      <a:solidFill>
                        <a:srgbClr val="000000"/>
                      </a:solidFill>
                      <a:prstDash val="solid"/>
                    </a:lnL>
                    <a:lnR w="5760">
                      <a:solidFill>
                        <a:srgbClr val="000000"/>
                      </a:solidFill>
                      <a:prstDash val="solid"/>
                    </a:lnR>
                    <a:lnT w="5760">
                      <a:solidFill>
                        <a:srgbClr val="000000"/>
                      </a:solidFill>
                      <a:prstDash val="solid"/>
                    </a:lnT>
                    <a:lnB w="5760">
                      <a:solidFill>
                        <a:srgbClr val="000000"/>
                      </a:solidFill>
                      <a:prstDash val="solid"/>
                    </a:lnB>
                    <a:noFill/>
                  </a:tcPr>
                </a:tc>
              </a:tr>
            </a:tbl>
          </a:graphicData>
        </a:graphic>
      </p:graphicFrame>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8" name="Picture 2" descr="C:\Users\Типография\Desktop\Безымянный.png"/>
          <p:cNvPicPr/>
          <p:nvPr/>
        </p:nvPicPr>
        <p:blipFill>
          <a:blip r:embed="rId1"/>
          <a:srcRect l="11758" t="0" r="11484" b="0"/>
          <a:stretch/>
        </p:blipFill>
        <p:spPr>
          <a:xfrm>
            <a:off x="5738760" y="857160"/>
            <a:ext cx="6145200" cy="4929120"/>
          </a:xfrm>
          <a:prstGeom prst="rect">
            <a:avLst/>
          </a:prstGeom>
          <a:ln w="0">
            <a:noFill/>
          </a:ln>
        </p:spPr>
      </p:pic>
      <p:sp>
        <p:nvSpPr>
          <p:cNvPr id="39" name="Google Shape;123;p4"/>
          <p:cNvSpPr/>
          <p:nvPr/>
        </p:nvSpPr>
        <p:spPr>
          <a:xfrm>
            <a:off x="9982080" y="6083280"/>
            <a:ext cx="2057400" cy="27324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fld id="{C3C9E36D-5385-41B4-ADE4-710A9EDB94FD}" type="slidenum">
              <a:rPr b="1" lang="ru-RU" sz="2400" strike="noStrike" u="none">
                <a:solidFill>
                  <a:srgbClr val="002060"/>
                </a:solidFill>
                <a:uFillTx/>
                <a:latin typeface="Arial"/>
              </a:rPr>
              <a:t>&lt;number&gt;</a:t>
            </a:fld>
            <a:endParaRPr b="0" lang="ru-RU" sz="2400" strike="noStrike" u="none">
              <a:solidFill>
                <a:srgbClr val="000000"/>
              </a:solidFill>
              <a:uFillTx/>
              <a:latin typeface="Arial"/>
            </a:endParaRPr>
          </a:p>
        </p:txBody>
      </p:sp>
      <p:cxnSp>
        <p:nvCxnSpPr>
          <p:cNvPr id="40" name="Google Shape;124;p4"/>
          <p:cNvCxnSpPr/>
          <p:nvPr/>
        </p:nvCxnSpPr>
        <p:spPr>
          <a:xfrm flipV="1">
            <a:off x="593280" y="6214320"/>
            <a:ext cx="10729080" cy="73800"/>
          </a:xfrm>
          <a:prstGeom prst="straightConnector1">
            <a:avLst/>
          </a:prstGeom>
          <a:ln w="38160">
            <a:solidFill>
              <a:srgbClr val="002060"/>
            </a:solidFill>
            <a:miter/>
          </a:ln>
        </p:spPr>
      </p:cxnSp>
      <p:cxnSp>
        <p:nvCxnSpPr>
          <p:cNvPr id="41" name="Google Shape;125;p4"/>
          <p:cNvCxnSpPr/>
          <p:nvPr/>
        </p:nvCxnSpPr>
        <p:spPr>
          <a:xfrm flipV="1">
            <a:off x="1018800" y="6597000"/>
            <a:ext cx="10154520" cy="1080"/>
          </a:xfrm>
          <a:prstGeom prst="straightConnector1">
            <a:avLst/>
          </a:prstGeom>
          <a:ln w="38160">
            <a:solidFill>
              <a:srgbClr val="00b050"/>
            </a:solidFill>
            <a:miter/>
          </a:ln>
        </p:spPr>
      </p:cxnSp>
      <p:sp>
        <p:nvSpPr>
          <p:cNvPr id="42" name="Text Box 2"/>
          <p:cNvSpPr/>
          <p:nvPr/>
        </p:nvSpPr>
        <p:spPr>
          <a:xfrm>
            <a:off x="895320" y="1111320"/>
            <a:ext cx="11144160" cy="5603760"/>
          </a:xfrm>
          <a:prstGeom prst="rect">
            <a:avLst/>
          </a:prstGeom>
          <a:noFill/>
          <a:ln w="0">
            <a:noFill/>
          </a:ln>
        </p:spPr>
        <p:style>
          <a:lnRef idx="0"/>
          <a:fillRef idx="0"/>
          <a:effectRef idx="0"/>
          <a:fontRef idx="minor"/>
        </p:style>
        <p:txBody>
          <a:bodyPr lIns="90000" rIns="90000" tIns="45000" bIns="45000" anchor="t">
            <a:normAutofit/>
          </a:bodyPr>
          <a:p>
            <a:pPr>
              <a:lnSpc>
                <a:spcPct val="100000"/>
              </a:lnSpc>
              <a:spcAft>
                <a:spcPts val="1426"/>
              </a:spcAft>
              <a:tabLst>
                <a:tab algn="l" pos="0"/>
                <a:tab algn="l" pos="723960"/>
                <a:tab algn="l" pos="1447920"/>
                <a:tab algn="l" pos="2171880"/>
                <a:tab algn="l" pos="2895480"/>
                <a:tab algn="l" pos="3619440"/>
                <a:tab algn="l" pos="4343400"/>
                <a:tab algn="l" pos="5067360"/>
                <a:tab algn="l" pos="5791320"/>
                <a:tab algn="l" pos="6515280"/>
                <a:tab algn="l" pos="7238880"/>
                <a:tab algn="l" pos="7962840"/>
                <a:tab algn="l" pos="8086680"/>
                <a:tab algn="l" pos="8535960"/>
                <a:tab algn="l" pos="8985240"/>
                <a:tab algn="l" pos="9434520"/>
                <a:tab algn="l" pos="9883800"/>
                <a:tab algn="l" pos="10333080"/>
                <a:tab algn="l" pos="10782360"/>
              </a:tabLst>
            </a:pPr>
            <a:endParaRPr b="0" lang="ru-RU" sz="2800" strike="noStrike" u="none">
              <a:solidFill>
                <a:srgbClr val="000000"/>
              </a:solidFill>
              <a:uFillTx/>
              <a:latin typeface="Arial"/>
            </a:endParaRPr>
          </a:p>
          <a:p>
            <a:pPr algn="ctr">
              <a:lnSpc>
                <a:spcPct val="100000"/>
              </a:lnSpc>
              <a:spcAft>
                <a:spcPts val="1426"/>
              </a:spcAft>
              <a:tabLst>
                <a:tab algn="l" pos="0"/>
                <a:tab algn="l" pos="723960"/>
                <a:tab algn="l" pos="1447920"/>
                <a:tab algn="l" pos="2171880"/>
                <a:tab algn="l" pos="2895480"/>
                <a:tab algn="l" pos="3619440"/>
                <a:tab algn="l" pos="4343400"/>
                <a:tab algn="l" pos="5067360"/>
                <a:tab algn="l" pos="5791320"/>
                <a:tab algn="l" pos="6515280"/>
                <a:tab algn="l" pos="7238880"/>
                <a:tab algn="l" pos="7962840"/>
                <a:tab algn="l" pos="8086680"/>
                <a:tab algn="l" pos="8535960"/>
                <a:tab algn="l" pos="8985240"/>
                <a:tab algn="l" pos="9434520"/>
                <a:tab algn="l" pos="9883800"/>
                <a:tab algn="l" pos="10333080"/>
                <a:tab algn="l" pos="10782360"/>
              </a:tabLst>
            </a:pPr>
            <a:endParaRPr b="0" lang="ru-RU" sz="2800" strike="noStrike" u="none">
              <a:solidFill>
                <a:srgbClr val="000000"/>
              </a:solidFill>
              <a:uFillTx/>
              <a:latin typeface="Arial"/>
            </a:endParaRPr>
          </a:p>
          <a:p>
            <a:pPr algn="ctr">
              <a:lnSpc>
                <a:spcPct val="100000"/>
              </a:lnSpc>
              <a:spcAft>
                <a:spcPts val="1426"/>
              </a:spcAft>
              <a:tabLst>
                <a:tab algn="l" pos="0"/>
                <a:tab algn="l" pos="723960"/>
                <a:tab algn="l" pos="1447920"/>
                <a:tab algn="l" pos="2171880"/>
                <a:tab algn="l" pos="2895480"/>
                <a:tab algn="l" pos="3619440"/>
                <a:tab algn="l" pos="4343400"/>
                <a:tab algn="l" pos="5067360"/>
                <a:tab algn="l" pos="5791320"/>
                <a:tab algn="l" pos="6515280"/>
                <a:tab algn="l" pos="7238880"/>
                <a:tab algn="l" pos="7962840"/>
                <a:tab algn="l" pos="8086680"/>
                <a:tab algn="l" pos="8535960"/>
                <a:tab algn="l" pos="8985240"/>
                <a:tab algn="l" pos="9434520"/>
                <a:tab algn="l" pos="9883800"/>
                <a:tab algn="l" pos="10333080"/>
                <a:tab algn="l" pos="10782360"/>
              </a:tabLst>
            </a:pPr>
            <a:endParaRPr b="0" lang="ru-RU" sz="2800" strike="noStrike" u="none">
              <a:solidFill>
                <a:srgbClr val="000000"/>
              </a:solidFill>
              <a:uFillTx/>
              <a:latin typeface="Arial"/>
            </a:endParaRPr>
          </a:p>
        </p:txBody>
      </p:sp>
      <p:sp>
        <p:nvSpPr>
          <p:cNvPr id="43" name="TextBox 10"/>
          <p:cNvSpPr/>
          <p:nvPr/>
        </p:nvSpPr>
        <p:spPr>
          <a:xfrm>
            <a:off x="1738440" y="428760"/>
            <a:ext cx="721512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kk-KZ" sz="2400" strike="noStrike" u="none">
                <a:solidFill>
                  <a:srgbClr val="000000"/>
                </a:solidFill>
                <a:uFillTx/>
                <a:latin typeface="Times New Roman"/>
                <a:ea typeface="Times New Roman"/>
              </a:rPr>
              <a:t>            </a:t>
            </a:r>
            <a:r>
              <a:rPr b="1" lang="kk-KZ" sz="2400" strike="noStrike" u="none">
                <a:solidFill>
                  <a:srgbClr val="ff0000"/>
                </a:solidFill>
                <a:uFillTx/>
                <a:latin typeface="Times New Roman"/>
                <a:ea typeface="Times New Roman"/>
              </a:rPr>
              <a:t>Сүйектің микроскопиялық құрылысы</a:t>
            </a:r>
            <a:endParaRPr b="0" lang="ru-RU" sz="2400" strike="noStrike" u="none">
              <a:solidFill>
                <a:srgbClr val="000000"/>
              </a:solidFill>
              <a:uFillTx/>
              <a:latin typeface="Arial"/>
            </a:endParaRPr>
          </a:p>
        </p:txBody>
      </p:sp>
      <p:sp>
        <p:nvSpPr>
          <p:cNvPr id="44" name="TextBox 13"/>
          <p:cNvSpPr/>
          <p:nvPr/>
        </p:nvSpPr>
        <p:spPr>
          <a:xfrm>
            <a:off x="1596960" y="2643120"/>
            <a:ext cx="180720" cy="642600"/>
          </a:xfrm>
          <a:prstGeom prst="rect">
            <a:avLst/>
          </a:prstGeom>
          <a:noFill/>
          <a:ln w="0">
            <a:noFill/>
          </a:ln>
        </p:spPr>
        <p:style>
          <a:lnRef idx="0"/>
          <a:fillRef idx="0"/>
          <a:effectRef idx="0"/>
          <a:fontRef idx="minor"/>
        </p:style>
        <p:txBody>
          <a:bodyPr wrap="none" lIns="90000" rIns="90000" tIns="46800" bIns="46800" anchor="t">
            <a:spAutoFit/>
          </a:bodyPr>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000000"/>
              </a:solidFill>
              <a:uFillTx/>
              <a:latin typeface="Arial"/>
            </a:endParaRPr>
          </a:p>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800" strike="noStrike" u="none">
              <a:solidFill>
                <a:srgbClr val="000000"/>
              </a:solidFill>
              <a:uFillTx/>
              <a:latin typeface="Arial"/>
            </a:endParaRPr>
          </a:p>
        </p:txBody>
      </p:sp>
      <p:pic>
        <p:nvPicPr>
          <p:cNvPr id="45" name="Picture 15" descr="C:\Users\77475\Downloads\Микро.jpg"/>
          <p:cNvPicPr/>
          <p:nvPr/>
        </p:nvPicPr>
        <p:blipFill>
          <a:blip r:embed="rId2"/>
          <a:stretch/>
        </p:blipFill>
        <p:spPr>
          <a:xfrm>
            <a:off x="809640" y="1071720"/>
            <a:ext cx="4857840" cy="4674960"/>
          </a:xfrm>
          <a:prstGeom prst="rect">
            <a:avLst/>
          </a:prstGeom>
          <a:ln w="0">
            <a:noFill/>
          </a:ln>
        </p:spPr>
      </p:pic>
      <p:sp>
        <p:nvSpPr>
          <p:cNvPr id="46" name="TextBox 17"/>
          <p:cNvSpPr/>
          <p:nvPr/>
        </p:nvSpPr>
        <p:spPr>
          <a:xfrm>
            <a:off x="5738760" y="1643040"/>
            <a:ext cx="6215040" cy="37515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kk-KZ" sz="2400" strike="noStrike" u="none">
                <a:solidFill>
                  <a:srgbClr val="2e75b6"/>
                </a:solidFill>
                <a:uFillTx/>
                <a:latin typeface="Times New Roman"/>
                <a:ea typeface="Times New Roman"/>
              </a:rPr>
              <a:t>Сүйек жасушасы типтері:</a:t>
            </a:r>
            <a:endParaRPr b="0" lang="ru-RU" sz="2400" strike="noStrike" u="none">
              <a:solidFill>
                <a:srgbClr val="000000"/>
              </a:solidFill>
              <a:uFillTx/>
              <a:latin typeface="Arial"/>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kk-KZ" sz="2400" strike="noStrike" u="none">
                <a:solidFill>
                  <a:srgbClr val="2e75b6"/>
                </a:solidFill>
                <a:uFillTx/>
                <a:latin typeface="Times New Roman"/>
                <a:ea typeface="Times New Roman"/>
              </a:rPr>
              <a:t>Остеоциттер-өсіндісі бар домалақ немесе сопақша жасушалар.</a:t>
            </a:r>
            <a:endParaRPr b="0" lang="ru-RU" sz="2400" strike="noStrike" u="none">
              <a:solidFill>
                <a:srgbClr val="000000"/>
              </a:solidFill>
              <a:uFillTx/>
              <a:latin typeface="Arial"/>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kk-KZ" sz="2400" strike="noStrike" u="none">
                <a:solidFill>
                  <a:srgbClr val="2e75b6"/>
                </a:solidFill>
                <a:uFillTx/>
                <a:latin typeface="Times New Roman"/>
                <a:ea typeface="Times New Roman"/>
              </a:rPr>
              <a:t>Остеобластар-сүйектің өсуіне және зақымданған соң  қалпына келтіретін жасушалар.</a:t>
            </a:r>
            <a:endParaRPr b="0" lang="ru-RU" sz="2400" strike="noStrike" u="none">
              <a:solidFill>
                <a:srgbClr val="000000"/>
              </a:solidFill>
              <a:uFillTx/>
              <a:latin typeface="Arial"/>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kk-KZ" sz="2400" strike="noStrike" u="none">
                <a:solidFill>
                  <a:srgbClr val="2e75b6"/>
                </a:solidFill>
                <a:uFillTx/>
                <a:latin typeface="Times New Roman"/>
                <a:ea typeface="Times New Roman"/>
              </a:rPr>
              <a:t>Остеокластар-сүйектің өсуіне зиян келтіретін заттарды ерітеді,көп ядролы түзіліс.</a:t>
            </a:r>
            <a:endParaRPr b="0" lang="ru-RU" sz="2400" strike="noStrike" u="none">
              <a:solidFill>
                <a:srgbClr val="000000"/>
              </a:solidFill>
              <a:uFillTx/>
              <a:latin typeface="Arial"/>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2400" strike="noStrike" u="none">
              <a:solidFill>
                <a:srgbClr val="000000"/>
              </a:solidFill>
              <a:uFillTx/>
              <a:latin typeface="Arial"/>
            </a:endParaRPr>
          </a:p>
        </p:txBody>
      </p:sp>
      <p:pic>
        <p:nvPicPr>
          <p:cNvPr id="47" name="Рисунок 1" descr=""/>
          <p:cNvPicPr/>
          <p:nvPr/>
        </p:nvPicPr>
        <p:blipFill>
          <a:blip r:embed="rId3"/>
          <a:stretch/>
        </p:blipFill>
        <p:spPr>
          <a:xfrm>
            <a:off x="771480" y="844560"/>
            <a:ext cx="1189080" cy="1152360"/>
          </a:xfrm>
          <a:prstGeom prst="rect">
            <a:avLst/>
          </a:prstGeom>
          <a:ln w="0">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8" name="Picture 2" descr="C:\Users\Типография\Desktop\Безымянный.png"/>
          <p:cNvPicPr/>
          <p:nvPr/>
        </p:nvPicPr>
        <p:blipFill>
          <a:blip r:embed="rId1"/>
          <a:srcRect l="11758" t="0" r="11484" b="0"/>
          <a:stretch/>
        </p:blipFill>
        <p:spPr>
          <a:xfrm>
            <a:off x="0" y="0"/>
            <a:ext cx="11953800" cy="6759720"/>
          </a:xfrm>
          <a:prstGeom prst="rect">
            <a:avLst/>
          </a:prstGeom>
          <a:ln w="0">
            <a:noFill/>
          </a:ln>
        </p:spPr>
      </p:pic>
      <p:sp>
        <p:nvSpPr>
          <p:cNvPr id="49" name="Google Shape;123;p4"/>
          <p:cNvSpPr/>
          <p:nvPr/>
        </p:nvSpPr>
        <p:spPr>
          <a:xfrm>
            <a:off x="9982080" y="6083280"/>
            <a:ext cx="2057400" cy="27324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fld id="{867790A6-30B8-4E60-A9D0-30031ED9210B}" type="slidenum">
              <a:rPr b="1" lang="ru-RU" sz="2400" strike="noStrike" u="none">
                <a:solidFill>
                  <a:srgbClr val="002060"/>
                </a:solidFill>
                <a:uFillTx/>
                <a:latin typeface="Arial"/>
              </a:rPr>
              <a:t>&lt;number&gt;</a:t>
            </a:fld>
            <a:endParaRPr b="0" lang="ru-RU" sz="2400" strike="noStrike" u="none">
              <a:solidFill>
                <a:srgbClr val="000000"/>
              </a:solidFill>
              <a:uFillTx/>
              <a:latin typeface="Arial"/>
            </a:endParaRPr>
          </a:p>
        </p:txBody>
      </p:sp>
      <p:cxnSp>
        <p:nvCxnSpPr>
          <p:cNvPr id="50" name="Google Shape;124;p4"/>
          <p:cNvCxnSpPr/>
          <p:nvPr/>
        </p:nvCxnSpPr>
        <p:spPr>
          <a:xfrm flipV="1">
            <a:off x="623520" y="5732280"/>
            <a:ext cx="10729080" cy="73440"/>
          </a:xfrm>
          <a:prstGeom prst="straightConnector1">
            <a:avLst/>
          </a:prstGeom>
          <a:ln w="38160">
            <a:solidFill>
              <a:srgbClr val="002060"/>
            </a:solidFill>
            <a:miter/>
          </a:ln>
        </p:spPr>
      </p:cxnSp>
      <p:cxnSp>
        <p:nvCxnSpPr>
          <p:cNvPr id="51" name="Google Shape;125;p4"/>
          <p:cNvCxnSpPr/>
          <p:nvPr/>
        </p:nvCxnSpPr>
        <p:spPr>
          <a:xfrm flipV="1">
            <a:off x="982800" y="5949360"/>
            <a:ext cx="10154160" cy="1080"/>
          </a:xfrm>
          <a:prstGeom prst="straightConnector1">
            <a:avLst/>
          </a:prstGeom>
          <a:ln w="38160">
            <a:solidFill>
              <a:srgbClr val="00b050"/>
            </a:solidFill>
            <a:miter/>
          </a:ln>
        </p:spPr>
      </p:cxnSp>
      <p:pic>
        <p:nvPicPr>
          <p:cNvPr id="52" name="Picture 35" descr="C:\Users\77475\Downloads\Остеон.jpg"/>
          <p:cNvPicPr/>
          <p:nvPr/>
        </p:nvPicPr>
        <p:blipFill>
          <a:blip r:embed="rId2"/>
          <a:stretch/>
        </p:blipFill>
        <p:spPr>
          <a:xfrm>
            <a:off x="309600" y="857160"/>
            <a:ext cx="10001160" cy="4929120"/>
          </a:xfrm>
          <a:prstGeom prst="rect">
            <a:avLst/>
          </a:prstGeom>
          <a:ln w="0">
            <a:noFill/>
          </a:ln>
        </p:spPr>
      </p:pic>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3" name="Picture 2" descr="C:\Users\Типография\Desktop\Безымянный.png"/>
          <p:cNvPicPr/>
          <p:nvPr/>
        </p:nvPicPr>
        <p:blipFill>
          <a:blip r:embed="rId1"/>
          <a:srcRect l="11758" t="0" r="11484" b="0"/>
          <a:stretch/>
        </p:blipFill>
        <p:spPr>
          <a:xfrm>
            <a:off x="452520" y="0"/>
            <a:ext cx="11501280" cy="6759720"/>
          </a:xfrm>
          <a:prstGeom prst="rect">
            <a:avLst/>
          </a:prstGeom>
          <a:ln w="0">
            <a:noFill/>
          </a:ln>
        </p:spPr>
      </p:pic>
      <p:sp>
        <p:nvSpPr>
          <p:cNvPr id="54" name="Google Shape;123;p4"/>
          <p:cNvSpPr/>
          <p:nvPr/>
        </p:nvSpPr>
        <p:spPr>
          <a:xfrm>
            <a:off x="9982080" y="6083280"/>
            <a:ext cx="2057400" cy="27324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fld id="{5F24BAC9-AD73-4688-89A7-89EEFB9C7238}" type="slidenum">
              <a:rPr b="1" lang="ru-RU" sz="2400" strike="noStrike" u="none">
                <a:solidFill>
                  <a:srgbClr val="002060"/>
                </a:solidFill>
                <a:uFillTx/>
                <a:latin typeface="Arial"/>
              </a:rPr>
              <a:t>&lt;number&gt;</a:t>
            </a:fld>
            <a:endParaRPr b="0" lang="ru-RU" sz="2400" strike="noStrike" u="none">
              <a:solidFill>
                <a:srgbClr val="000000"/>
              </a:solidFill>
              <a:uFillTx/>
              <a:latin typeface="Arial"/>
            </a:endParaRPr>
          </a:p>
        </p:txBody>
      </p:sp>
      <p:cxnSp>
        <p:nvCxnSpPr>
          <p:cNvPr id="55" name="Google Shape;124;p4"/>
          <p:cNvCxnSpPr/>
          <p:nvPr/>
        </p:nvCxnSpPr>
        <p:spPr>
          <a:xfrm flipV="1">
            <a:off x="623520" y="5732280"/>
            <a:ext cx="10729080" cy="73440"/>
          </a:xfrm>
          <a:prstGeom prst="straightConnector1">
            <a:avLst/>
          </a:prstGeom>
          <a:ln w="38160">
            <a:solidFill>
              <a:srgbClr val="002060"/>
            </a:solidFill>
            <a:miter/>
          </a:ln>
        </p:spPr>
      </p:cxnSp>
      <p:cxnSp>
        <p:nvCxnSpPr>
          <p:cNvPr id="56" name="Google Shape;125;p4"/>
          <p:cNvCxnSpPr/>
          <p:nvPr/>
        </p:nvCxnSpPr>
        <p:spPr>
          <a:xfrm flipV="1">
            <a:off x="982800" y="5949360"/>
            <a:ext cx="10154160" cy="1080"/>
          </a:xfrm>
          <a:prstGeom prst="straightConnector1">
            <a:avLst/>
          </a:prstGeom>
          <a:ln w="38160">
            <a:solidFill>
              <a:srgbClr val="00b050"/>
            </a:solidFill>
            <a:miter/>
          </a:ln>
        </p:spPr>
      </p:cxnSp>
      <p:pic>
        <p:nvPicPr>
          <p:cNvPr id="57" name="Рисунок 2" descr=""/>
          <p:cNvPicPr/>
          <p:nvPr/>
        </p:nvPicPr>
        <p:blipFill>
          <a:blip r:embed="rId2"/>
          <a:stretch/>
        </p:blipFill>
        <p:spPr>
          <a:xfrm>
            <a:off x="10415520" y="189000"/>
            <a:ext cx="1192320" cy="1152360"/>
          </a:xfrm>
          <a:prstGeom prst="rect">
            <a:avLst/>
          </a:prstGeom>
          <a:ln w="0">
            <a:noFill/>
          </a:ln>
        </p:spPr>
      </p:pic>
      <p:sp>
        <p:nvSpPr>
          <p:cNvPr id="58" name="TextBox 3"/>
          <p:cNvSpPr/>
          <p:nvPr/>
        </p:nvSpPr>
        <p:spPr>
          <a:xfrm>
            <a:off x="1055520" y="476280"/>
            <a:ext cx="8785440" cy="947880"/>
          </a:xfrm>
          <a:prstGeom prst="rect">
            <a:avLst/>
          </a:prstGeom>
          <a:noFill/>
          <a:ln w="0">
            <a:noFill/>
          </a:ln>
        </p:spPr>
        <p:style>
          <a:lnRef idx="0"/>
          <a:fillRef idx="0"/>
          <a:effectRef idx="0"/>
          <a:fontRef idx="minor"/>
        </p:style>
        <p:txBody>
          <a:bodyPr lIns="90000" rIns="90000" tIns="46800" bIns="46800" anchor="t">
            <a:spAutoFit/>
          </a:bodyPr>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kk-KZ" sz="2800" strike="noStrike" u="none">
                <a:solidFill>
                  <a:srgbClr val="ffffff"/>
                </a:solidFill>
                <a:uFillTx/>
                <a:latin typeface="Arial"/>
              </a:rPr>
              <a:t>                 </a:t>
            </a:r>
            <a:r>
              <a:rPr b="1" lang="kk-KZ" sz="2800" strike="noStrike" u="none">
                <a:solidFill>
                  <a:srgbClr val="ffffff"/>
                </a:solidFill>
                <a:uFillTx/>
                <a:latin typeface="Arial"/>
              </a:rPr>
              <a:t>Сүйектің химиялық құрамы</a:t>
            </a:r>
            <a:endParaRPr b="0" lang="ru-RU" sz="2800" strike="noStrike" u="none">
              <a:solidFill>
                <a:srgbClr val="000000"/>
              </a:solidFill>
              <a:uFillTx/>
              <a:latin typeface="Arial"/>
            </a:endParaRPr>
          </a:p>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kk-KZ" sz="2800" strike="noStrike" u="none">
                <a:solidFill>
                  <a:srgbClr val="000000"/>
                </a:solidFill>
                <a:uFillTx/>
                <a:latin typeface="Arial"/>
              </a:rPr>
              <a:t> </a:t>
            </a:r>
            <a:endParaRPr b="0" lang="ru-RU" sz="2800" strike="noStrike" u="none">
              <a:solidFill>
                <a:srgbClr val="000000"/>
              </a:solidFill>
              <a:uFillTx/>
              <a:latin typeface="Arial"/>
            </a:endParaRPr>
          </a:p>
        </p:txBody>
      </p:sp>
      <p:sp>
        <p:nvSpPr>
          <p:cNvPr id="59" name="TextBox 8"/>
          <p:cNvSpPr/>
          <p:nvPr/>
        </p:nvSpPr>
        <p:spPr>
          <a:xfrm>
            <a:off x="1127160" y="4857840"/>
            <a:ext cx="9001080" cy="825120"/>
          </a:xfrm>
          <a:prstGeom prst="rect">
            <a:avLst/>
          </a:prstGeom>
          <a:noFill/>
          <a:ln w="0">
            <a:noFill/>
          </a:ln>
        </p:spPr>
        <p:style>
          <a:lnRef idx="0"/>
          <a:fillRef idx="0"/>
          <a:effectRef idx="0"/>
          <a:fontRef idx="minor"/>
        </p:style>
        <p:txBody>
          <a:bodyPr lIns="90000" rIns="90000" tIns="46800" bIns="46800" anchor="t">
            <a:spAutoFit/>
          </a:bodyPr>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600" strike="noStrike" u="none">
              <a:solidFill>
                <a:srgbClr val="000000"/>
              </a:solidFill>
              <a:uFillTx/>
              <a:latin typeface="Arial"/>
            </a:endParaRPr>
          </a:p>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1600" strike="noStrike" u="none">
                <a:solidFill>
                  <a:srgbClr val="000000"/>
                </a:solidFill>
                <a:uFillTx/>
                <a:latin typeface="Arial"/>
              </a:rPr>
              <a:t>Дискриптор: </a:t>
            </a:r>
            <a:endParaRPr b="0" lang="ru-RU" sz="1600" strike="noStrike" u="none">
              <a:solidFill>
                <a:srgbClr val="000000"/>
              </a:solidFill>
              <a:uFillTx/>
              <a:latin typeface="Arial"/>
            </a:endParaRPr>
          </a:p>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en-US" sz="1600" strike="noStrike" u="none">
                <a:solidFill>
                  <a:srgbClr val="000000"/>
                </a:solidFill>
                <a:uFillTx/>
                <a:latin typeface="Arial"/>
              </a:rPr>
              <a:t>C</a:t>
            </a:r>
            <a:r>
              <a:rPr b="0" lang="kk-KZ" sz="1600" strike="noStrike" u="none">
                <a:solidFill>
                  <a:srgbClr val="000000"/>
                </a:solidFill>
                <a:uFillTx/>
                <a:latin typeface="Arial"/>
              </a:rPr>
              <a:t>үйектің  химиялық құрамы мен мөлшерін,ерекшелігін   </a:t>
            </a:r>
            <a:r>
              <a:rPr b="0" lang="ru-RU" sz="1600" strike="noStrike" u="none">
                <a:solidFill>
                  <a:srgbClr val="000000"/>
                </a:solidFill>
                <a:uFillTx/>
                <a:latin typeface="Arial"/>
              </a:rPr>
              <a:t>анықтайды.</a:t>
            </a:r>
            <a:endParaRPr b="0" lang="ru-RU" sz="1600" strike="noStrike" u="none">
              <a:solidFill>
                <a:srgbClr val="000000"/>
              </a:solidFill>
              <a:uFillTx/>
              <a:latin typeface="Arial"/>
            </a:endParaRPr>
          </a:p>
        </p:txBody>
      </p:sp>
      <p:sp>
        <p:nvSpPr>
          <p:cNvPr id="60" name="TextBox 22"/>
          <p:cNvSpPr/>
          <p:nvPr/>
        </p:nvSpPr>
        <p:spPr>
          <a:xfrm>
            <a:off x="1738440" y="6286680"/>
            <a:ext cx="183960" cy="369720"/>
          </a:xfrm>
          <a:prstGeom prst="rect">
            <a:avLst/>
          </a:prstGeom>
          <a:noFill/>
          <a:ln w="0">
            <a:noFill/>
          </a:ln>
        </p:spPr>
        <p:style>
          <a:lnRef idx="0"/>
          <a:fillRef idx="0"/>
          <a:effectRef idx="0"/>
          <a:fontRef idx="minor"/>
        </p:style>
        <p:txBody>
          <a:bodyPr wrap="none" lIns="90000" rIns="90000" tIns="46800" bIns="46800" anchor="t">
            <a:spAutoFit/>
          </a:bodyPr>
          <a:p>
            <a:endParaRPr b="0" lang="ru-RU" sz="1800" strike="noStrike" u="none">
              <a:solidFill>
                <a:srgbClr val="000000"/>
              </a:solidFill>
              <a:uFillTx/>
              <a:latin typeface="Arial"/>
            </a:endParaRPr>
          </a:p>
        </p:txBody>
      </p:sp>
      <p:pic>
        <p:nvPicPr>
          <p:cNvPr id="61" name="Picture 2" descr="C:\Users\Типография\Desktop\Безымянный.png"/>
          <p:cNvPicPr/>
          <p:nvPr/>
        </p:nvPicPr>
        <p:blipFill>
          <a:blip r:embed="rId3"/>
          <a:srcRect l="11758" t="0" r="11484" b="0"/>
          <a:stretch/>
        </p:blipFill>
        <p:spPr>
          <a:xfrm>
            <a:off x="452520" y="49320"/>
            <a:ext cx="11501280" cy="6759360"/>
          </a:xfrm>
          <a:prstGeom prst="rect">
            <a:avLst/>
          </a:prstGeom>
          <a:ln w="0">
            <a:noFill/>
          </a:ln>
        </p:spPr>
      </p:pic>
      <p:pic>
        <p:nvPicPr>
          <p:cNvPr id="62" name="Picture 2" descr="C:\Users\Типография\Desktop\Безымянный.png"/>
          <p:cNvPicPr/>
          <p:nvPr/>
        </p:nvPicPr>
        <p:blipFill>
          <a:blip r:embed="rId4"/>
          <a:srcRect l="11758" t="0" r="11484" b="0"/>
          <a:stretch/>
        </p:blipFill>
        <p:spPr>
          <a:xfrm>
            <a:off x="495360" y="108000"/>
            <a:ext cx="11501280" cy="6402240"/>
          </a:xfrm>
          <a:prstGeom prst="rect">
            <a:avLst/>
          </a:prstGeom>
          <a:ln w="0">
            <a:noFill/>
          </a:ln>
        </p:spPr>
      </p:pic>
      <p:sp>
        <p:nvSpPr>
          <p:cNvPr id="63" name="TextBox 13"/>
          <p:cNvSpPr/>
          <p:nvPr/>
        </p:nvSpPr>
        <p:spPr>
          <a:xfrm>
            <a:off x="1922400" y="403200"/>
            <a:ext cx="820584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spcAft>
                <a:spcPts val="1001"/>
              </a:spcAft>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ru-RU" sz="3600" strike="noStrike" u="none">
                <a:solidFill>
                  <a:srgbClr val="ffffff"/>
                </a:solidFill>
                <a:uFillTx/>
                <a:latin typeface="Times New Roman"/>
              </a:rPr>
              <a:t>Сүйектің химиялық құрамы</a:t>
            </a:r>
            <a:endParaRPr b="0" lang="ru-RU" sz="3600" strike="noStrike" u="none">
              <a:solidFill>
                <a:srgbClr val="000000"/>
              </a:solidFill>
              <a:uFillTx/>
              <a:latin typeface="Arial"/>
            </a:endParaRPr>
          </a:p>
        </p:txBody>
      </p:sp>
      <p:sp>
        <p:nvSpPr>
          <p:cNvPr id="64" name="TextBox 14"/>
          <p:cNvSpPr/>
          <p:nvPr/>
        </p:nvSpPr>
        <p:spPr>
          <a:xfrm>
            <a:off x="952560" y="1571760"/>
            <a:ext cx="3071880" cy="131364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spcAft>
                <a:spcPts val="1001"/>
              </a:spcAft>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ru-RU" sz="2000" strike="noStrike" u="none">
                <a:solidFill>
                  <a:srgbClr val="5b9bd5"/>
                </a:solidFill>
                <a:uFillTx/>
                <a:latin typeface="Times New Roman"/>
              </a:rPr>
              <a:t>Бейорганикалық заттар(60%): кальций, фосфор, магнийдің минералды тұздары.</a:t>
            </a:r>
            <a:endParaRPr b="0" lang="ru-RU" sz="2000" strike="noStrike" u="none">
              <a:solidFill>
                <a:srgbClr val="000000"/>
              </a:solidFill>
              <a:uFillTx/>
              <a:latin typeface="Arial"/>
            </a:endParaRPr>
          </a:p>
        </p:txBody>
      </p:sp>
      <p:sp>
        <p:nvSpPr>
          <p:cNvPr id="65" name="TextBox 15"/>
          <p:cNvSpPr/>
          <p:nvPr/>
        </p:nvSpPr>
        <p:spPr>
          <a:xfrm>
            <a:off x="6667560" y="1571760"/>
            <a:ext cx="3286080" cy="100872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spcAft>
                <a:spcPts val="1001"/>
              </a:spcAft>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ru-RU" sz="2000" strike="noStrike" u="none">
                <a:solidFill>
                  <a:srgbClr val="5b9bd5"/>
                </a:solidFill>
                <a:uFillTx/>
                <a:latin typeface="Times New Roman"/>
              </a:rPr>
              <a:t>Органикалық заттар (30%): нәруыз (оссеин), майлар және көмірсулар.</a:t>
            </a:r>
            <a:endParaRPr b="0" lang="ru-RU" sz="2000" strike="noStrike" u="none">
              <a:solidFill>
                <a:srgbClr val="000000"/>
              </a:solidFill>
              <a:uFillTx/>
              <a:latin typeface="Arial"/>
            </a:endParaRPr>
          </a:p>
        </p:txBody>
      </p:sp>
      <p:sp>
        <p:nvSpPr>
          <p:cNvPr id="66" name="TextBox 16"/>
          <p:cNvSpPr/>
          <p:nvPr/>
        </p:nvSpPr>
        <p:spPr>
          <a:xfrm>
            <a:off x="4595760" y="2857680"/>
            <a:ext cx="1857600" cy="45972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spcAft>
                <a:spcPts val="1001"/>
              </a:spcAft>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ru-RU" sz="2400" strike="noStrike" u="none">
                <a:solidFill>
                  <a:srgbClr val="5b9bd5"/>
                </a:solidFill>
                <a:uFillTx/>
                <a:latin typeface="Times New Roman"/>
              </a:rPr>
              <a:t>Су  (10%)</a:t>
            </a:r>
            <a:endParaRPr b="0" lang="ru-RU" sz="2400" strike="noStrike" u="none">
              <a:solidFill>
                <a:srgbClr val="000000"/>
              </a:solidFill>
              <a:uFillTx/>
              <a:latin typeface="Arial"/>
            </a:endParaRPr>
          </a:p>
        </p:txBody>
      </p:sp>
      <p:sp>
        <p:nvSpPr>
          <p:cNvPr id="67" name="TextBox 17"/>
          <p:cNvSpPr/>
          <p:nvPr/>
        </p:nvSpPr>
        <p:spPr>
          <a:xfrm>
            <a:off x="1125360" y="4322880"/>
            <a:ext cx="2314800" cy="45972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spcAft>
                <a:spcPts val="1001"/>
              </a:spcAft>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ru-RU" sz="2400" strike="noStrike" u="none">
                <a:solidFill>
                  <a:srgbClr val="5b9bd5"/>
                </a:solidFill>
                <a:uFillTx/>
                <a:latin typeface="Times New Roman"/>
                <a:ea typeface="Times New Roman"/>
              </a:rPr>
              <a:t>Қаттылық </a:t>
            </a:r>
            <a:endParaRPr b="0" lang="ru-RU" sz="2400" strike="noStrike" u="none">
              <a:solidFill>
                <a:srgbClr val="000000"/>
              </a:solidFill>
              <a:uFillTx/>
              <a:latin typeface="Arial"/>
            </a:endParaRPr>
          </a:p>
        </p:txBody>
      </p:sp>
      <p:sp>
        <p:nvSpPr>
          <p:cNvPr id="68" name="TextBox 18"/>
          <p:cNvSpPr/>
          <p:nvPr/>
        </p:nvSpPr>
        <p:spPr>
          <a:xfrm>
            <a:off x="6547320" y="4143240"/>
            <a:ext cx="3956760" cy="459720"/>
          </a:xfrm>
          <a:prstGeom prst="rect">
            <a:avLst/>
          </a:prstGeom>
          <a:noFill/>
          <a:ln w="0">
            <a:noFill/>
          </a:ln>
        </p:spPr>
        <p:style>
          <a:lnRef idx="0"/>
          <a:fillRef idx="0"/>
          <a:effectRef idx="0"/>
          <a:fontRef idx="minor"/>
        </p:style>
        <p:txBody>
          <a:bodyPr wrap="none" lIns="90000" rIns="90000" tIns="46800" bIns="46800" anchor="t">
            <a:spAutoFit/>
          </a:bodyPr>
          <a:p>
            <a:pPr algn="ctr">
              <a:lnSpc>
                <a:spcPct val="100000"/>
              </a:lnSpc>
              <a:spcAft>
                <a:spcPts val="1001"/>
              </a:spcAft>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ru-RU" sz="2400" strike="noStrike" u="none">
                <a:solidFill>
                  <a:srgbClr val="5b9bd5"/>
                </a:solidFill>
                <a:uFillTx/>
                <a:latin typeface="Times New Roman"/>
              </a:rPr>
              <a:t>Серпімділік пен иілгіштік  </a:t>
            </a:r>
            <a:endParaRPr b="0" lang="ru-RU" sz="2400" strike="noStrike" u="none">
              <a:solidFill>
                <a:srgbClr val="000000"/>
              </a:solidFill>
              <a:uFillTx/>
              <a:latin typeface="Arial"/>
            </a:endParaRPr>
          </a:p>
        </p:txBody>
      </p:sp>
      <p:sp>
        <p:nvSpPr>
          <p:cNvPr id="69" name="TextBox 19"/>
          <p:cNvSpPr/>
          <p:nvPr/>
        </p:nvSpPr>
        <p:spPr>
          <a:xfrm>
            <a:off x="4095720" y="4857840"/>
            <a:ext cx="235764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ru-RU" sz="2400" strike="noStrike" u="none">
                <a:solidFill>
                  <a:srgbClr val="ff0000"/>
                </a:solidFill>
                <a:uFillTx/>
                <a:latin typeface="Times New Roman"/>
                <a:ea typeface="Times New Roman"/>
              </a:rPr>
              <a:t>        </a:t>
            </a:r>
            <a:r>
              <a:rPr b="1" lang="ru-RU" sz="2400" strike="noStrike" u="none">
                <a:solidFill>
                  <a:srgbClr val="5b9bd5"/>
                </a:solidFill>
                <a:uFillTx/>
                <a:latin typeface="Times New Roman"/>
                <a:ea typeface="Times New Roman"/>
              </a:rPr>
              <a:t>Қасиеттер</a:t>
            </a:r>
            <a:endParaRPr b="0" lang="ru-RU" sz="2400" strike="noStrike" u="none">
              <a:solidFill>
                <a:srgbClr val="000000"/>
              </a:solidFill>
              <a:uFillTx/>
              <a:latin typeface="Arial"/>
            </a:endParaRPr>
          </a:p>
        </p:txBody>
      </p:sp>
      <p:sp>
        <p:nvSpPr>
          <p:cNvPr id="70" name="TextBox 20"/>
          <p:cNvSpPr/>
          <p:nvPr/>
        </p:nvSpPr>
        <p:spPr>
          <a:xfrm>
            <a:off x="4667400" y="5572080"/>
            <a:ext cx="163656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spcAft>
                <a:spcPts val="1001"/>
              </a:spcAft>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ru-RU" sz="2400" strike="noStrike" u="none">
                <a:solidFill>
                  <a:srgbClr val="c00000"/>
                </a:solidFill>
                <a:uFillTx/>
                <a:latin typeface="Times New Roman"/>
                <a:ea typeface="Times New Roman"/>
              </a:rPr>
              <a:t>        </a:t>
            </a:r>
            <a:r>
              <a:rPr b="1" lang="ru-RU" sz="2400" strike="noStrike" u="none">
                <a:solidFill>
                  <a:srgbClr val="5b9bd5"/>
                </a:solidFill>
                <a:uFillTx/>
                <a:latin typeface="Times New Roman"/>
                <a:ea typeface="Times New Roman"/>
              </a:rPr>
              <a:t>Беріктік </a:t>
            </a:r>
            <a:endParaRPr b="0" lang="ru-RU" sz="2400" strike="noStrike" u="none">
              <a:solidFill>
                <a:srgbClr val="000000"/>
              </a:solidFill>
              <a:uFillTx/>
              <a:latin typeface="Arial"/>
            </a:endParaRPr>
          </a:p>
        </p:txBody>
      </p:sp>
      <p:cxnSp>
        <p:nvCxnSpPr>
          <p:cNvPr id="71" name="Прямая со стрелкой 22"/>
          <p:cNvCxnSpPr/>
          <p:nvPr/>
        </p:nvCxnSpPr>
        <p:spPr>
          <a:xfrm>
            <a:off x="5452560" y="1285560"/>
            <a:ext cx="3358440" cy="429480"/>
          </a:xfrm>
          <a:prstGeom prst="straightConnector1">
            <a:avLst/>
          </a:prstGeom>
          <a:ln w="6480">
            <a:solidFill>
              <a:srgbClr val="5b9bd5"/>
            </a:solidFill>
            <a:miter/>
            <a:tailEnd len="med" type="arrow" w="med"/>
          </a:ln>
        </p:spPr>
      </p:cxnSp>
      <p:cxnSp>
        <p:nvCxnSpPr>
          <p:cNvPr id="72" name="Прямая со стрелкой 25"/>
          <p:cNvCxnSpPr/>
          <p:nvPr/>
        </p:nvCxnSpPr>
        <p:spPr>
          <a:xfrm flipH="1">
            <a:off x="2809080" y="1285920"/>
            <a:ext cx="2715480" cy="357840"/>
          </a:xfrm>
          <a:prstGeom prst="straightConnector1">
            <a:avLst/>
          </a:prstGeom>
          <a:ln w="6480">
            <a:solidFill>
              <a:srgbClr val="5b9bd5"/>
            </a:solidFill>
            <a:miter/>
            <a:tailEnd len="med" type="arrow" w="med"/>
          </a:ln>
        </p:spPr>
      </p:cxnSp>
      <p:cxnSp>
        <p:nvCxnSpPr>
          <p:cNvPr id="73" name="Прямая со стрелкой 29"/>
          <p:cNvCxnSpPr/>
          <p:nvPr/>
        </p:nvCxnSpPr>
        <p:spPr>
          <a:xfrm>
            <a:off x="5524560" y="1428480"/>
            <a:ext cx="72000" cy="1572120"/>
          </a:xfrm>
          <a:prstGeom prst="straightConnector1">
            <a:avLst/>
          </a:prstGeom>
          <a:ln w="6480">
            <a:solidFill>
              <a:srgbClr val="5b9bd5"/>
            </a:solidFill>
            <a:miter/>
            <a:tailEnd len="med" type="arrow" w="med"/>
          </a:ln>
        </p:spPr>
      </p:cxnSp>
      <p:cxnSp>
        <p:nvCxnSpPr>
          <p:cNvPr id="74" name="Прямая со стрелкой 32"/>
          <p:cNvCxnSpPr/>
          <p:nvPr/>
        </p:nvCxnSpPr>
        <p:spPr>
          <a:xfrm>
            <a:off x="2381400" y="3000240"/>
            <a:ext cx="72000" cy="1286640"/>
          </a:xfrm>
          <a:prstGeom prst="straightConnector1">
            <a:avLst/>
          </a:prstGeom>
          <a:ln w="6480">
            <a:solidFill>
              <a:srgbClr val="5b9bd5"/>
            </a:solidFill>
            <a:miter/>
            <a:tailEnd len="med" type="arrow" w="med"/>
          </a:ln>
        </p:spPr>
      </p:cxnSp>
      <p:cxnSp>
        <p:nvCxnSpPr>
          <p:cNvPr id="75" name="Прямая со стрелкой 35"/>
          <p:cNvCxnSpPr/>
          <p:nvPr/>
        </p:nvCxnSpPr>
        <p:spPr>
          <a:xfrm>
            <a:off x="8453520" y="2571840"/>
            <a:ext cx="72000" cy="1715040"/>
          </a:xfrm>
          <a:prstGeom prst="straightConnector1">
            <a:avLst/>
          </a:prstGeom>
          <a:ln w="6480">
            <a:solidFill>
              <a:srgbClr val="5b9bd5"/>
            </a:solidFill>
            <a:miter/>
            <a:tailEnd len="med" type="arrow" w="med"/>
          </a:ln>
        </p:spPr>
      </p:cxnSp>
      <p:cxnSp>
        <p:nvCxnSpPr>
          <p:cNvPr id="76" name="Прямая со стрелкой 41"/>
          <p:cNvCxnSpPr/>
          <p:nvPr/>
        </p:nvCxnSpPr>
        <p:spPr>
          <a:xfrm flipH="1">
            <a:off x="6582960" y="4600440"/>
            <a:ext cx="1728000" cy="448560"/>
          </a:xfrm>
          <a:prstGeom prst="straightConnector1">
            <a:avLst/>
          </a:prstGeom>
          <a:ln w="6480">
            <a:solidFill>
              <a:srgbClr val="5b9bd5"/>
            </a:solidFill>
            <a:miter/>
            <a:tailEnd len="med" type="arrow" w="med"/>
          </a:ln>
        </p:spPr>
      </p:cxnSp>
      <p:cxnSp>
        <p:nvCxnSpPr>
          <p:cNvPr id="77" name="Прямая со стрелкой 43"/>
          <p:cNvCxnSpPr/>
          <p:nvPr/>
        </p:nvCxnSpPr>
        <p:spPr>
          <a:xfrm>
            <a:off x="2714760" y="4771800"/>
            <a:ext cx="1953000" cy="376920"/>
          </a:xfrm>
          <a:prstGeom prst="straightConnector1">
            <a:avLst/>
          </a:prstGeom>
          <a:ln w="6480">
            <a:solidFill>
              <a:srgbClr val="5b9bd5"/>
            </a:solidFill>
            <a:miter/>
            <a:tailEnd len="med" type="arrow" w="med"/>
          </a:ln>
        </p:spPr>
      </p:cxnSp>
      <p:cxnSp>
        <p:nvCxnSpPr>
          <p:cNvPr id="78" name="Прямая со стрелкой 47"/>
          <p:cNvCxnSpPr/>
          <p:nvPr/>
        </p:nvCxnSpPr>
        <p:spPr>
          <a:xfrm flipH="1">
            <a:off x="5451120" y="5358960"/>
            <a:ext cx="2160" cy="397800"/>
          </a:xfrm>
          <a:prstGeom prst="straightConnector1">
            <a:avLst/>
          </a:prstGeom>
          <a:ln w="6480">
            <a:solidFill>
              <a:srgbClr val="5b9bd5"/>
            </a:solidFill>
            <a:miter/>
            <a:tailEnd len="med" type="arrow" w="med"/>
          </a:ln>
        </p:spPr>
      </p:cxn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79" name="Picture 2" descr="C:\Users\Типография\Desktop\Безымянный.png"/>
          <p:cNvPicPr/>
          <p:nvPr/>
        </p:nvPicPr>
        <p:blipFill>
          <a:blip r:embed="rId1"/>
          <a:srcRect l="11758" t="0" r="11484" b="0"/>
          <a:stretch/>
        </p:blipFill>
        <p:spPr>
          <a:xfrm>
            <a:off x="237960" y="0"/>
            <a:ext cx="11549160" cy="6759720"/>
          </a:xfrm>
          <a:prstGeom prst="rect">
            <a:avLst/>
          </a:prstGeom>
          <a:ln w="0">
            <a:noFill/>
          </a:ln>
        </p:spPr>
      </p:pic>
      <p:sp>
        <p:nvSpPr>
          <p:cNvPr id="80" name="Google Shape;123;p4"/>
          <p:cNvSpPr/>
          <p:nvPr/>
        </p:nvSpPr>
        <p:spPr>
          <a:xfrm>
            <a:off x="9982080" y="6083280"/>
            <a:ext cx="2057400" cy="27324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fld id="{40B97AEF-A133-46DF-A5AA-96953B72F01A}" type="slidenum">
              <a:rPr b="1" lang="ru-RU" sz="2400" strike="noStrike" u="none">
                <a:solidFill>
                  <a:srgbClr val="002060"/>
                </a:solidFill>
                <a:uFillTx/>
                <a:latin typeface="Arial"/>
              </a:rPr>
              <a:t>&lt;number&gt;</a:t>
            </a:fld>
            <a:endParaRPr b="0" lang="ru-RU" sz="2400" strike="noStrike" u="none">
              <a:solidFill>
                <a:srgbClr val="000000"/>
              </a:solidFill>
              <a:uFillTx/>
              <a:latin typeface="Arial"/>
            </a:endParaRPr>
          </a:p>
        </p:txBody>
      </p:sp>
      <p:cxnSp>
        <p:nvCxnSpPr>
          <p:cNvPr id="81" name="Google Shape;124;p4"/>
          <p:cNvCxnSpPr/>
          <p:nvPr/>
        </p:nvCxnSpPr>
        <p:spPr>
          <a:xfrm flipV="1">
            <a:off x="623520" y="5732280"/>
            <a:ext cx="10729080" cy="73440"/>
          </a:xfrm>
          <a:prstGeom prst="straightConnector1">
            <a:avLst/>
          </a:prstGeom>
          <a:ln w="38160">
            <a:solidFill>
              <a:srgbClr val="002060"/>
            </a:solidFill>
            <a:miter/>
          </a:ln>
        </p:spPr>
      </p:cxnSp>
      <p:cxnSp>
        <p:nvCxnSpPr>
          <p:cNvPr id="82" name="Google Shape;125;p4"/>
          <p:cNvCxnSpPr/>
          <p:nvPr/>
        </p:nvCxnSpPr>
        <p:spPr>
          <a:xfrm flipV="1">
            <a:off x="982800" y="5949360"/>
            <a:ext cx="10154160" cy="1080"/>
          </a:xfrm>
          <a:prstGeom prst="straightConnector1">
            <a:avLst/>
          </a:prstGeom>
          <a:ln w="38160">
            <a:solidFill>
              <a:srgbClr val="00b050"/>
            </a:solidFill>
            <a:miter/>
          </a:ln>
        </p:spPr>
      </p:cxnSp>
      <p:sp>
        <p:nvSpPr>
          <p:cNvPr id="83" name="AutoShape 4"/>
          <p:cNvSpPr/>
          <p:nvPr/>
        </p:nvSpPr>
        <p:spPr>
          <a:xfrm>
            <a:off x="155520" y="-144360"/>
            <a:ext cx="304920" cy="304560"/>
          </a:xfrm>
          <a:prstGeom prst="rect">
            <a:avLst/>
          </a:prstGeom>
          <a:no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84" name="AutoShape 6"/>
          <p:cNvSpPr/>
          <p:nvPr/>
        </p:nvSpPr>
        <p:spPr>
          <a:xfrm>
            <a:off x="307800" y="7920"/>
            <a:ext cx="304920" cy="304920"/>
          </a:xfrm>
          <a:prstGeom prst="rect">
            <a:avLst/>
          </a:prstGeom>
          <a:no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85" name="TextBox 10"/>
          <p:cNvSpPr/>
          <p:nvPr/>
        </p:nvSpPr>
        <p:spPr>
          <a:xfrm>
            <a:off x="2495520" y="404640"/>
            <a:ext cx="597708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3200" strike="noStrike" u="none">
                <a:solidFill>
                  <a:srgbClr val="ffffff"/>
                </a:solidFill>
                <a:uFillTx/>
                <a:latin typeface="Tahoma"/>
                <a:ea typeface="Tahoma"/>
              </a:rPr>
              <a:t>1-тапсырма</a:t>
            </a:r>
            <a:endParaRPr b="0" lang="ru-RU" sz="3200" strike="noStrike" u="none">
              <a:solidFill>
                <a:srgbClr val="000000"/>
              </a:solidFill>
              <a:uFillTx/>
              <a:latin typeface="Arial"/>
            </a:endParaRPr>
          </a:p>
        </p:txBody>
      </p:sp>
      <p:pic>
        <p:nvPicPr>
          <p:cNvPr id="86" name="Picture 2" descr="https://upload.wikimedia.org/wikipedia/commons/thumb/7/75/Transverse_Section_Of_Bone.png/300px-Transverse_Section_Of_Bone.png"/>
          <p:cNvPicPr/>
          <p:nvPr/>
        </p:nvPicPr>
        <p:blipFill>
          <a:blip r:embed="rId2"/>
          <a:stretch/>
        </p:blipFill>
        <p:spPr>
          <a:xfrm>
            <a:off x="738360" y="1571760"/>
            <a:ext cx="4357440" cy="3643200"/>
          </a:xfrm>
          <a:prstGeom prst="rect">
            <a:avLst/>
          </a:prstGeom>
          <a:ln w="0">
            <a:noFill/>
          </a:ln>
        </p:spPr>
      </p:pic>
      <p:sp>
        <p:nvSpPr>
          <p:cNvPr id="87" name="Прямоугольник 7"/>
          <p:cNvSpPr/>
          <p:nvPr/>
        </p:nvSpPr>
        <p:spPr>
          <a:xfrm>
            <a:off x="-38160" y="1371600"/>
            <a:ext cx="390600" cy="162000"/>
          </a:xfrm>
          <a:prstGeom prst="rect">
            <a:avLst/>
          </a:prstGeom>
          <a:solidFill>
            <a:srgbClr val="ffffff"/>
          </a:solidFill>
          <a:ln w="0">
            <a:noFill/>
          </a:ln>
        </p:spPr>
        <p:style>
          <a:lnRef idx="0"/>
          <a:fillRef idx="0"/>
          <a:effectRef idx="0"/>
          <a:fontRef idx="minor"/>
        </p:style>
        <p:txBody>
          <a:bodyPr lIns="90000" rIns="90000" tIns="46800" bIns="46800" anchor="ctr">
            <a:noAutofit/>
          </a:bodyPr>
          <a:p>
            <a:endParaRPr b="0" lang="ru-RU" sz="1800" strike="noStrike" u="none">
              <a:solidFill>
                <a:srgbClr val="000000"/>
              </a:solidFill>
              <a:uFillTx/>
              <a:latin typeface="Arial"/>
            </a:endParaRPr>
          </a:p>
        </p:txBody>
      </p:sp>
      <p:sp>
        <p:nvSpPr>
          <p:cNvPr id="88" name="Прямоугольник 9"/>
          <p:cNvSpPr/>
          <p:nvPr/>
        </p:nvSpPr>
        <p:spPr>
          <a:xfrm>
            <a:off x="142920" y="2152800"/>
            <a:ext cx="828720" cy="209520"/>
          </a:xfrm>
          <a:prstGeom prst="rect">
            <a:avLst/>
          </a:prstGeom>
          <a:solidFill>
            <a:srgbClr val="ffffff"/>
          </a:solidFill>
          <a:ln w="0">
            <a:noFill/>
          </a:ln>
        </p:spPr>
        <p:style>
          <a:lnRef idx="0"/>
          <a:fillRef idx="0"/>
          <a:effectRef idx="0"/>
          <a:fontRef idx="minor"/>
        </p:style>
        <p:txBody>
          <a:bodyPr lIns="90000" rIns="90000" tIns="46800" bIns="46800" anchor="ctr">
            <a:noAutofit/>
          </a:bodyPr>
          <a:p>
            <a:endParaRPr b="0" lang="ru-RU" sz="1800" strike="noStrike" u="none">
              <a:solidFill>
                <a:srgbClr val="000000"/>
              </a:solidFill>
              <a:uFillTx/>
              <a:latin typeface="Arial"/>
            </a:endParaRPr>
          </a:p>
        </p:txBody>
      </p:sp>
      <p:sp>
        <p:nvSpPr>
          <p:cNvPr id="89" name="Прямоугольник 10"/>
          <p:cNvSpPr/>
          <p:nvPr/>
        </p:nvSpPr>
        <p:spPr>
          <a:xfrm>
            <a:off x="1762200" y="2428920"/>
            <a:ext cx="523800" cy="171360"/>
          </a:xfrm>
          <a:prstGeom prst="rect">
            <a:avLst/>
          </a:prstGeom>
          <a:solidFill>
            <a:srgbClr val="ffffff"/>
          </a:solidFill>
          <a:ln w="0">
            <a:noFill/>
          </a:ln>
        </p:spPr>
        <p:style>
          <a:lnRef idx="0"/>
          <a:fillRef idx="0"/>
          <a:effectRef idx="0"/>
          <a:fontRef idx="minor"/>
        </p:style>
        <p:txBody>
          <a:bodyPr lIns="90000" rIns="90000" tIns="46800" bIns="46800" anchor="ctr">
            <a:noAutofit/>
          </a:bodyPr>
          <a:p>
            <a:endParaRPr b="0" lang="ru-RU" sz="1800" strike="noStrike" u="none">
              <a:solidFill>
                <a:srgbClr val="000000"/>
              </a:solidFill>
              <a:uFillTx/>
              <a:latin typeface="Arial"/>
            </a:endParaRPr>
          </a:p>
        </p:txBody>
      </p:sp>
      <p:sp>
        <p:nvSpPr>
          <p:cNvPr id="90" name="Прямоугольник 11"/>
          <p:cNvSpPr/>
          <p:nvPr/>
        </p:nvSpPr>
        <p:spPr>
          <a:xfrm>
            <a:off x="866880" y="2381400"/>
            <a:ext cx="600120" cy="152280"/>
          </a:xfrm>
          <a:prstGeom prst="rect">
            <a:avLst/>
          </a:prstGeom>
          <a:solidFill>
            <a:srgbClr val="ffffff"/>
          </a:solidFill>
          <a:ln w="0">
            <a:noFill/>
          </a:ln>
        </p:spPr>
        <p:style>
          <a:lnRef idx="0"/>
          <a:fillRef idx="0"/>
          <a:effectRef idx="0"/>
          <a:fontRef idx="minor"/>
        </p:style>
        <p:txBody>
          <a:bodyPr lIns="90000" rIns="90000" tIns="46800" bIns="46800" anchor="ctr">
            <a:noAutofit/>
          </a:bodyPr>
          <a:p>
            <a:endParaRPr b="0" lang="ru-RU" sz="1800" strike="noStrike" u="none">
              <a:solidFill>
                <a:srgbClr val="000000"/>
              </a:solidFill>
              <a:uFillTx/>
              <a:latin typeface="Arial"/>
            </a:endParaRPr>
          </a:p>
        </p:txBody>
      </p:sp>
      <p:sp>
        <p:nvSpPr>
          <p:cNvPr id="91" name="Надпись 14"/>
          <p:cNvSpPr/>
          <p:nvPr/>
        </p:nvSpPr>
        <p:spPr>
          <a:xfrm>
            <a:off x="5738760" y="2428920"/>
            <a:ext cx="3857760" cy="1928880"/>
          </a:xfrm>
          <a:prstGeom prst="rect">
            <a:avLst/>
          </a:prstGeom>
          <a:solidFill>
            <a:srgbClr val="ffffff"/>
          </a:solidFill>
          <a:ln w="0">
            <a:noFill/>
          </a:ln>
        </p:spPr>
        <p:style>
          <a:lnRef idx="0"/>
          <a:fillRef idx="0"/>
          <a:effectRef idx="0"/>
          <a:fontRef idx="minor"/>
        </p:style>
        <p:txBody>
          <a:bodyPr lIns="90000" rIns="90000" tIns="46800" bIns="46800" anchor="t">
            <a:no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1200" strike="noStrike" u="none">
                <a:solidFill>
                  <a:srgbClr val="000000"/>
                </a:solidFill>
                <a:uFillTx/>
                <a:latin typeface="Times New Roman"/>
                <a:ea typeface="Times New Roman"/>
              </a:rPr>
              <a:t>...1...............................................</a:t>
            </a:r>
            <a:endParaRPr b="0" lang="ru-RU" sz="1200" strike="noStrike" u="none">
              <a:solidFill>
                <a:srgbClr val="000000"/>
              </a:solidFill>
              <a:uFillTx/>
              <a:latin typeface="Arial"/>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1200" strike="noStrike" u="none">
                <a:solidFill>
                  <a:srgbClr val="000000"/>
                </a:solidFill>
                <a:uFillTx/>
                <a:latin typeface="Times New Roman"/>
                <a:ea typeface="Times New Roman"/>
              </a:rPr>
              <a:t>.....2.............................................</a:t>
            </a:r>
            <a:endParaRPr b="0" lang="ru-RU" sz="1200" strike="noStrike" u="none">
              <a:solidFill>
                <a:srgbClr val="000000"/>
              </a:solidFill>
              <a:uFillTx/>
              <a:latin typeface="Arial"/>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1200" strike="noStrike" u="none">
                <a:solidFill>
                  <a:srgbClr val="000000"/>
                </a:solidFill>
                <a:uFillTx/>
                <a:latin typeface="Times New Roman"/>
                <a:ea typeface="Times New Roman"/>
              </a:rPr>
              <a:t>........3.........................................</a:t>
            </a:r>
            <a:endParaRPr b="0" lang="ru-RU" sz="1200" strike="noStrike" u="none">
              <a:solidFill>
                <a:srgbClr val="000000"/>
              </a:solidFill>
              <a:uFillTx/>
              <a:latin typeface="Arial"/>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1200" strike="noStrike" u="none">
                <a:solidFill>
                  <a:srgbClr val="000000"/>
                </a:solidFill>
                <a:uFillTx/>
                <a:latin typeface="Times New Roman"/>
                <a:ea typeface="Times New Roman"/>
              </a:rPr>
              <a:t>.............4...................................</a:t>
            </a:r>
            <a:endParaRPr b="0" lang="ru-RU" sz="1200" strike="noStrike" u="none">
              <a:solidFill>
                <a:srgbClr val="000000"/>
              </a:solidFill>
              <a:uFillTx/>
              <a:latin typeface="Arial"/>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1200" strike="noStrike" u="none">
                <a:solidFill>
                  <a:srgbClr val="000000"/>
                </a:solidFill>
                <a:uFillTx/>
                <a:latin typeface="Times New Roman"/>
                <a:ea typeface="Times New Roman"/>
              </a:rPr>
              <a:t>................................................</a:t>
            </a:r>
            <a:endParaRPr b="0" lang="ru-RU" sz="1200" strike="noStrike" u="none">
              <a:solidFill>
                <a:srgbClr val="000000"/>
              </a:solidFill>
              <a:uFillTx/>
              <a:latin typeface="Arial"/>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1200" strike="noStrike" u="none">
              <a:solidFill>
                <a:srgbClr val="000000"/>
              </a:solidFill>
              <a:uFillTx/>
              <a:latin typeface="Arial"/>
            </a:endParaRPr>
          </a:p>
        </p:txBody>
      </p:sp>
      <p:sp>
        <p:nvSpPr>
          <p:cNvPr id="92" name="Надпись 15"/>
          <p:cNvSpPr/>
          <p:nvPr/>
        </p:nvSpPr>
        <p:spPr>
          <a:xfrm>
            <a:off x="-3362400" y="1333440"/>
            <a:ext cx="387360" cy="324000"/>
          </a:xfrm>
          <a:prstGeom prst="rect">
            <a:avLst/>
          </a:prstGeom>
          <a:solidFill>
            <a:srgbClr val="ffffff"/>
          </a:solidFill>
          <a:ln w="0">
            <a:noFill/>
          </a:ln>
        </p:spPr>
        <p:style>
          <a:lnRef idx="0"/>
          <a:fillRef idx="0"/>
          <a:effectRef idx="0"/>
          <a:fontRef idx="minor"/>
        </p:style>
        <p:txBody>
          <a:bodyPr lIns="90000" rIns="90000" tIns="46800" bIns="46800" anchor="t">
            <a:no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1100" strike="noStrike" u="none">
                <a:solidFill>
                  <a:srgbClr val="000000"/>
                </a:solidFill>
                <a:uFillTx/>
                <a:latin typeface="Calibri"/>
                <a:ea typeface="Times New Roman"/>
              </a:rPr>
              <a:t>1</a:t>
            </a:r>
            <a:endParaRPr b="0" lang="ru-RU" sz="1100" strike="noStrike" u="none">
              <a:solidFill>
                <a:srgbClr val="000000"/>
              </a:solidFill>
              <a:uFillTx/>
              <a:latin typeface="Arial"/>
            </a:endParaRPr>
          </a:p>
        </p:txBody>
      </p:sp>
      <p:sp>
        <p:nvSpPr>
          <p:cNvPr id="93" name="Надпись 18"/>
          <p:cNvSpPr/>
          <p:nvPr/>
        </p:nvSpPr>
        <p:spPr>
          <a:xfrm>
            <a:off x="-3162240" y="2085840"/>
            <a:ext cx="885600" cy="324000"/>
          </a:xfrm>
          <a:prstGeom prst="rect">
            <a:avLst/>
          </a:prstGeom>
          <a:solidFill>
            <a:srgbClr val="ffffff"/>
          </a:solidFill>
          <a:ln w="0">
            <a:noFill/>
          </a:ln>
        </p:spPr>
        <p:style>
          <a:lnRef idx="0"/>
          <a:fillRef idx="0"/>
          <a:effectRef idx="0"/>
          <a:fontRef idx="minor"/>
        </p:style>
        <p:txBody>
          <a:bodyPr lIns="90000" rIns="90000" tIns="46800" bIns="46800" anchor="t">
            <a:no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1100" strike="noStrike" u="none">
                <a:solidFill>
                  <a:srgbClr val="000000"/>
                </a:solidFill>
                <a:uFillTx/>
                <a:latin typeface="Calibri"/>
                <a:ea typeface="Times New Roman"/>
              </a:rPr>
              <a:t>2</a:t>
            </a:r>
            <a:endParaRPr b="0" lang="ru-RU" sz="1100" strike="noStrike" u="none">
              <a:solidFill>
                <a:srgbClr val="000000"/>
              </a:solidFill>
              <a:uFillTx/>
              <a:latin typeface="Arial"/>
            </a:endParaRPr>
          </a:p>
        </p:txBody>
      </p:sp>
      <p:sp>
        <p:nvSpPr>
          <p:cNvPr id="94" name="Надпись 19"/>
          <p:cNvSpPr/>
          <p:nvPr/>
        </p:nvSpPr>
        <p:spPr>
          <a:xfrm>
            <a:off x="-2467080" y="2362320"/>
            <a:ext cx="739800" cy="237960"/>
          </a:xfrm>
          <a:prstGeom prst="rect">
            <a:avLst/>
          </a:prstGeom>
          <a:solidFill>
            <a:srgbClr val="ffffff"/>
          </a:solidFill>
          <a:ln w="0">
            <a:noFill/>
          </a:ln>
        </p:spPr>
        <p:style>
          <a:lnRef idx="0"/>
          <a:fillRef idx="0"/>
          <a:effectRef idx="0"/>
          <a:fontRef idx="minor"/>
        </p:style>
        <p:txBody>
          <a:bodyPr lIns="90000" rIns="90000" tIns="46800" bIns="46800" anchor="t">
            <a:no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1100" strike="noStrike" u="none">
                <a:solidFill>
                  <a:srgbClr val="000000"/>
                </a:solidFill>
                <a:uFillTx/>
                <a:latin typeface="Calibri"/>
                <a:ea typeface="Times New Roman"/>
              </a:rPr>
              <a:t>3</a:t>
            </a:r>
            <a:endParaRPr b="0" lang="ru-RU" sz="1100" strike="noStrike" u="none">
              <a:solidFill>
                <a:srgbClr val="000000"/>
              </a:solidFill>
              <a:uFillTx/>
              <a:latin typeface="Arial"/>
            </a:endParaRPr>
          </a:p>
        </p:txBody>
      </p:sp>
      <p:sp>
        <p:nvSpPr>
          <p:cNvPr id="95" name="Надпись 20"/>
          <p:cNvSpPr/>
          <p:nvPr/>
        </p:nvSpPr>
        <p:spPr>
          <a:xfrm>
            <a:off x="-1486080" y="2409840"/>
            <a:ext cx="635040" cy="266760"/>
          </a:xfrm>
          <a:prstGeom prst="rect">
            <a:avLst/>
          </a:prstGeom>
          <a:solidFill>
            <a:srgbClr val="ffffff"/>
          </a:solidFill>
          <a:ln w="0">
            <a:noFill/>
          </a:ln>
        </p:spPr>
        <p:style>
          <a:lnRef idx="0"/>
          <a:fillRef idx="0"/>
          <a:effectRef idx="0"/>
          <a:fontRef idx="minor"/>
        </p:style>
        <p:txBody>
          <a:bodyPr lIns="90000" rIns="90000" tIns="46800" bIns="46800" anchor="t">
            <a:no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1100" strike="noStrike" u="none">
                <a:solidFill>
                  <a:srgbClr val="000000"/>
                </a:solidFill>
                <a:uFillTx/>
                <a:latin typeface="Calibri"/>
                <a:ea typeface="Times New Roman"/>
              </a:rPr>
              <a:t>4</a:t>
            </a:r>
            <a:endParaRPr b="0" lang="ru-RU" sz="1100" strike="noStrike" u="none">
              <a:solidFill>
                <a:srgbClr val="000000"/>
              </a:solidFill>
              <a:uFillTx/>
              <a:latin typeface="Arial"/>
            </a:endParaRPr>
          </a:p>
        </p:txBody>
      </p:sp>
      <p:sp>
        <p:nvSpPr>
          <p:cNvPr id="96" name="Rectangle 11"/>
          <p:cNvSpPr/>
          <p:nvPr/>
        </p:nvSpPr>
        <p:spPr>
          <a:xfrm>
            <a:off x="2520" y="-360"/>
            <a:ext cx="218880" cy="276840"/>
          </a:xfrm>
          <a:prstGeom prst="rect">
            <a:avLst/>
          </a:prstGeom>
          <a:noFill/>
          <a:ln w="0">
            <a:noFill/>
          </a:ln>
        </p:spPr>
        <p:style>
          <a:lnRef idx="0"/>
          <a:fillRef idx="0"/>
          <a:effectRef idx="0"/>
          <a:fontRef idx="minor"/>
        </p:style>
        <p:txBody>
          <a:bodyPr wrap="none" lIns="90000" rIns="90000" tIns="46800" bIns="46800" anchor="ctr">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1200" strike="noStrike" u="none">
                <a:solidFill>
                  <a:srgbClr val="000000"/>
                </a:solidFill>
                <a:uFillTx/>
                <a:latin typeface="Times New Roman"/>
                <a:ea typeface="Times New Roman"/>
              </a:rPr>
              <a:t> </a:t>
            </a:r>
            <a:endParaRPr b="0" lang="ru-RU" sz="1200" strike="noStrike" u="none">
              <a:solidFill>
                <a:srgbClr val="000000"/>
              </a:solidFill>
              <a:uFillTx/>
              <a:latin typeface="Arial"/>
            </a:endParaRPr>
          </a:p>
        </p:txBody>
      </p:sp>
      <p:sp>
        <p:nvSpPr>
          <p:cNvPr id="97" name="Rectangle 17"/>
          <p:cNvSpPr/>
          <p:nvPr/>
        </p:nvSpPr>
        <p:spPr>
          <a:xfrm>
            <a:off x="6005520" y="227520"/>
            <a:ext cx="180720" cy="459720"/>
          </a:xfrm>
          <a:prstGeom prst="rect">
            <a:avLst/>
          </a:prstGeom>
          <a:noFill/>
          <a:ln w="0">
            <a:noFill/>
          </a:ln>
        </p:spPr>
        <p:style>
          <a:lnRef idx="0"/>
          <a:fillRef idx="0"/>
          <a:effectRef idx="0"/>
          <a:fontRef idx="minor"/>
        </p:style>
        <p:txBody>
          <a:bodyPr wrap="none" lIns="90000" rIns="90000" tIns="46800" bIns="46800" anchor="ctr">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br>
              <a:rPr sz="1200"/>
            </a:br>
            <a:endParaRPr b="0" lang="ru-RU" sz="1200" strike="noStrike" u="none">
              <a:solidFill>
                <a:srgbClr val="000000"/>
              </a:solidFill>
              <a:uFillTx/>
              <a:latin typeface="Arial"/>
            </a:endParaRPr>
          </a:p>
        </p:txBody>
      </p:sp>
      <p:sp>
        <p:nvSpPr>
          <p:cNvPr id="98" name="TextBox 21"/>
          <p:cNvSpPr/>
          <p:nvPr/>
        </p:nvSpPr>
        <p:spPr>
          <a:xfrm>
            <a:off x="5024520" y="1571760"/>
            <a:ext cx="6572160" cy="7038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kk-KZ" sz="2000" strike="noStrike" u="none">
                <a:solidFill>
                  <a:srgbClr val="000000"/>
                </a:solidFill>
                <a:uFillTx/>
                <a:latin typeface="Times New Roman"/>
                <a:ea typeface="Times New Roman"/>
              </a:rPr>
              <a:t>Суретте бейнеленген құрылымды атаңыз, құрылысын жазыңыз</a:t>
            </a:r>
            <a:endParaRPr b="0" lang="ru-RU" sz="2000" strike="noStrike" u="none">
              <a:solidFill>
                <a:srgbClr val="000000"/>
              </a:solidFill>
              <a:uFillTx/>
              <a:latin typeface="Arial"/>
            </a:endParaRPr>
          </a:p>
        </p:txBody>
      </p:sp>
      <p:sp>
        <p:nvSpPr>
          <p:cNvPr id="99" name="Овал 22"/>
          <p:cNvSpPr/>
          <p:nvPr/>
        </p:nvSpPr>
        <p:spPr>
          <a:xfrm>
            <a:off x="595440" y="2928960"/>
            <a:ext cx="785520" cy="642960"/>
          </a:xfrm>
          <a:prstGeom prst="ellipse">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1800" strike="noStrike" u="none">
                <a:solidFill>
                  <a:srgbClr val="ffffff"/>
                </a:solidFill>
                <a:uFillTx/>
                <a:latin typeface="Calibri"/>
              </a:rPr>
              <a:t>1</a:t>
            </a:r>
            <a:endParaRPr b="0" lang="ru-RU" sz="1800" strike="noStrike" u="none">
              <a:solidFill>
                <a:srgbClr val="000000"/>
              </a:solidFill>
              <a:uFillTx/>
              <a:latin typeface="Arial"/>
            </a:endParaRPr>
          </a:p>
        </p:txBody>
      </p:sp>
      <p:sp>
        <p:nvSpPr>
          <p:cNvPr id="100" name="Овал 23"/>
          <p:cNvSpPr/>
          <p:nvPr/>
        </p:nvSpPr>
        <p:spPr>
          <a:xfrm>
            <a:off x="1023840" y="4357800"/>
            <a:ext cx="928800" cy="500040"/>
          </a:xfrm>
          <a:prstGeom prst="ellipse">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1800" strike="noStrike" u="none">
                <a:solidFill>
                  <a:srgbClr val="ffffff"/>
                </a:solidFill>
                <a:uFillTx/>
                <a:latin typeface="Calibri"/>
              </a:rPr>
              <a:t>2</a:t>
            </a:r>
            <a:endParaRPr b="0" lang="ru-RU" sz="1800" strike="noStrike" u="none">
              <a:solidFill>
                <a:srgbClr val="000000"/>
              </a:solidFill>
              <a:uFillTx/>
              <a:latin typeface="Arial"/>
            </a:endParaRPr>
          </a:p>
        </p:txBody>
      </p:sp>
      <p:sp>
        <p:nvSpPr>
          <p:cNvPr id="101" name="Овал 24"/>
          <p:cNvSpPr/>
          <p:nvPr/>
        </p:nvSpPr>
        <p:spPr>
          <a:xfrm>
            <a:off x="1809720" y="4929120"/>
            <a:ext cx="1071720" cy="500040"/>
          </a:xfrm>
          <a:prstGeom prst="ellipse">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1800" strike="noStrike" u="none">
                <a:solidFill>
                  <a:srgbClr val="ffffff"/>
                </a:solidFill>
                <a:uFillTx/>
                <a:latin typeface="Calibri"/>
              </a:rPr>
              <a:t>3</a:t>
            </a:r>
            <a:endParaRPr b="0" lang="ru-RU" sz="1800" strike="noStrike" u="none">
              <a:solidFill>
                <a:srgbClr val="000000"/>
              </a:solidFill>
              <a:uFillTx/>
              <a:latin typeface="Arial"/>
            </a:endParaRPr>
          </a:p>
        </p:txBody>
      </p:sp>
      <p:sp>
        <p:nvSpPr>
          <p:cNvPr id="102" name="Овал 25"/>
          <p:cNvSpPr/>
          <p:nvPr/>
        </p:nvSpPr>
        <p:spPr>
          <a:xfrm>
            <a:off x="3166920" y="4929120"/>
            <a:ext cx="914400" cy="500040"/>
          </a:xfrm>
          <a:prstGeom prst="ellipse">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1800" strike="noStrike" u="none">
                <a:solidFill>
                  <a:srgbClr val="ffffff"/>
                </a:solidFill>
                <a:uFillTx/>
                <a:latin typeface="Calibri"/>
              </a:rPr>
              <a:t>4</a:t>
            </a:r>
            <a:endParaRPr b="0" lang="ru-RU" sz="1800" strike="noStrike" u="none">
              <a:solidFill>
                <a:srgbClr val="000000"/>
              </a:solidFill>
              <a:uFillTx/>
              <a:latin typeface="Arial"/>
            </a:endParaRPr>
          </a:p>
        </p:txBody>
      </p:sp>
      <p:cxnSp>
        <p:nvCxnSpPr>
          <p:cNvPr id="103" name="Прямая со стрелкой 27"/>
          <p:cNvCxnSpPr/>
          <p:nvPr/>
        </p:nvCxnSpPr>
        <p:spPr>
          <a:xfrm flipH="1" flipV="1">
            <a:off x="1380240" y="3142440"/>
            <a:ext cx="358200" cy="2520"/>
          </a:xfrm>
          <a:prstGeom prst="straightConnector1">
            <a:avLst/>
          </a:prstGeom>
          <a:ln w="6480">
            <a:solidFill>
              <a:srgbClr val="5b9bd5"/>
            </a:solidFill>
            <a:miter/>
            <a:tailEnd len="med" type="arrow" w="med"/>
          </a:ln>
        </p:spPr>
      </p:cxnSp>
      <p:pic>
        <p:nvPicPr>
          <p:cNvPr id="104" name="Picture 2" descr="https://upload.wikimedia.org/wikipedia/commons/thumb/7/75/Transverse_Section_Of_Bone.png/300px-Transverse_Section_Of_Bone.png"/>
          <p:cNvPicPr/>
          <p:nvPr/>
        </p:nvPicPr>
        <p:blipFill>
          <a:blip r:embed="rId3"/>
          <a:stretch/>
        </p:blipFill>
        <p:spPr>
          <a:xfrm>
            <a:off x="738360" y="1500120"/>
            <a:ext cx="4357440" cy="3643560"/>
          </a:xfrm>
          <a:prstGeom prst="rect">
            <a:avLst/>
          </a:prstGeom>
          <a:ln w="0">
            <a:noFill/>
          </a:ln>
        </p:spPr>
      </p:pic>
      <p:sp>
        <p:nvSpPr>
          <p:cNvPr id="105" name="TextBox 28"/>
          <p:cNvSpPr/>
          <p:nvPr/>
        </p:nvSpPr>
        <p:spPr>
          <a:xfrm>
            <a:off x="2260800" y="5929200"/>
            <a:ext cx="5253840" cy="368280"/>
          </a:xfrm>
          <a:prstGeom prst="rect">
            <a:avLst/>
          </a:prstGeom>
          <a:noFill/>
          <a:ln w="0">
            <a:noFill/>
          </a:ln>
        </p:spPr>
        <p:style>
          <a:lnRef idx="0"/>
          <a:fillRef idx="0"/>
          <a:effectRef idx="0"/>
          <a:fontRef idx="minor"/>
        </p:style>
        <p:txBody>
          <a:bodyPr wrap="none" lIns="90000" rIns="90000" tIns="46800" bIns="46800" anchor="t">
            <a:spAutoFit/>
          </a:bodyPr>
          <a:p>
            <a:pP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1800" strike="noStrike" u="none">
                <a:solidFill>
                  <a:srgbClr val="000000"/>
                </a:solidFill>
                <a:uFillTx/>
                <a:latin typeface="Arial"/>
              </a:rPr>
              <a:t>Дескриптор:Сүйек  құрылысын ажырата алады.</a:t>
            </a:r>
            <a:endParaRPr b="0" lang="ru-RU" sz="1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06" name="Picture 2" descr="C:\Users\Типография\Desktop\Безымянный.png"/>
          <p:cNvPicPr/>
          <p:nvPr/>
        </p:nvPicPr>
        <p:blipFill>
          <a:blip r:embed="rId1"/>
          <a:srcRect l="11758" t="0" r="11484" b="0"/>
          <a:stretch/>
        </p:blipFill>
        <p:spPr>
          <a:xfrm>
            <a:off x="237960" y="98280"/>
            <a:ext cx="11787480" cy="6759720"/>
          </a:xfrm>
          <a:prstGeom prst="rect">
            <a:avLst/>
          </a:prstGeom>
          <a:ln w="0">
            <a:noFill/>
          </a:ln>
        </p:spPr>
      </p:pic>
      <p:sp>
        <p:nvSpPr>
          <p:cNvPr id="107" name="Google Shape;123;p4"/>
          <p:cNvSpPr/>
          <p:nvPr/>
        </p:nvSpPr>
        <p:spPr>
          <a:xfrm>
            <a:off x="9982080" y="6083280"/>
            <a:ext cx="2057400" cy="27324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fld id="{5908C93B-FB04-4CD1-910C-122C1331C435}" type="slidenum">
              <a:rPr b="1" lang="ru-RU" sz="2400" strike="noStrike" u="none">
                <a:solidFill>
                  <a:srgbClr val="002060"/>
                </a:solidFill>
                <a:uFillTx/>
                <a:latin typeface="Arial"/>
              </a:rPr>
              <a:t>&lt;number&gt;</a:t>
            </a:fld>
            <a:endParaRPr b="0" lang="ru-RU" sz="2400" strike="noStrike" u="none">
              <a:solidFill>
                <a:srgbClr val="000000"/>
              </a:solidFill>
              <a:uFillTx/>
              <a:latin typeface="Arial"/>
            </a:endParaRPr>
          </a:p>
        </p:txBody>
      </p:sp>
      <p:cxnSp>
        <p:nvCxnSpPr>
          <p:cNvPr id="108" name="Google Shape;124;p4"/>
          <p:cNvCxnSpPr/>
          <p:nvPr/>
        </p:nvCxnSpPr>
        <p:spPr>
          <a:xfrm flipV="1">
            <a:off x="623520" y="5732280"/>
            <a:ext cx="10729080" cy="73440"/>
          </a:xfrm>
          <a:prstGeom prst="straightConnector1">
            <a:avLst/>
          </a:prstGeom>
          <a:ln w="38160">
            <a:solidFill>
              <a:srgbClr val="002060"/>
            </a:solidFill>
            <a:miter/>
          </a:ln>
        </p:spPr>
      </p:cxnSp>
      <p:cxnSp>
        <p:nvCxnSpPr>
          <p:cNvPr id="109" name="Google Shape;125;p4"/>
          <p:cNvCxnSpPr/>
          <p:nvPr/>
        </p:nvCxnSpPr>
        <p:spPr>
          <a:xfrm flipV="1">
            <a:off x="982800" y="5949360"/>
            <a:ext cx="10154160" cy="1080"/>
          </a:xfrm>
          <a:prstGeom prst="straightConnector1">
            <a:avLst/>
          </a:prstGeom>
          <a:ln w="38160">
            <a:solidFill>
              <a:srgbClr val="00b050"/>
            </a:solidFill>
            <a:miter/>
          </a:ln>
        </p:spPr>
      </p:cxnSp>
      <p:sp>
        <p:nvSpPr>
          <p:cNvPr id="110" name="AutoShape 4"/>
          <p:cNvSpPr/>
          <p:nvPr/>
        </p:nvSpPr>
        <p:spPr>
          <a:xfrm>
            <a:off x="155520" y="-144360"/>
            <a:ext cx="304920" cy="304560"/>
          </a:xfrm>
          <a:prstGeom prst="rect">
            <a:avLst/>
          </a:prstGeom>
          <a:no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111" name="AutoShape 6"/>
          <p:cNvSpPr/>
          <p:nvPr/>
        </p:nvSpPr>
        <p:spPr>
          <a:xfrm>
            <a:off x="307800" y="7920"/>
            <a:ext cx="304920" cy="304920"/>
          </a:xfrm>
          <a:prstGeom prst="rect">
            <a:avLst/>
          </a:prstGeom>
          <a:no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112" name="TextBox 10"/>
          <p:cNvSpPr/>
          <p:nvPr/>
        </p:nvSpPr>
        <p:spPr>
          <a:xfrm>
            <a:off x="2495520" y="404640"/>
            <a:ext cx="597708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3200" strike="noStrike" u="none">
                <a:solidFill>
                  <a:srgbClr val="ffffff"/>
                </a:solidFill>
                <a:uFillTx/>
                <a:latin typeface="Tahoma"/>
                <a:ea typeface="Tahoma"/>
              </a:rPr>
              <a:t>Жауабы</a:t>
            </a:r>
            <a:endParaRPr b="0" lang="ru-RU" sz="3200" strike="noStrike" u="none">
              <a:solidFill>
                <a:srgbClr val="000000"/>
              </a:solidFill>
              <a:uFillTx/>
              <a:latin typeface="Arial"/>
            </a:endParaRPr>
          </a:p>
        </p:txBody>
      </p:sp>
      <p:pic>
        <p:nvPicPr>
          <p:cNvPr id="113" name="Picture 2" descr="https://upload.wikimedia.org/wikipedia/commons/thumb/7/75/Transverse_Section_Of_Bone.png/300px-Transverse_Section_Of_Bone.png"/>
          <p:cNvPicPr/>
          <p:nvPr/>
        </p:nvPicPr>
        <p:blipFill>
          <a:blip r:embed="rId2"/>
          <a:stretch/>
        </p:blipFill>
        <p:spPr>
          <a:xfrm>
            <a:off x="738360" y="1500120"/>
            <a:ext cx="4357440" cy="3643560"/>
          </a:xfrm>
          <a:prstGeom prst="rect">
            <a:avLst/>
          </a:prstGeom>
          <a:ln w="0">
            <a:noFill/>
          </a:ln>
        </p:spPr>
      </p:pic>
      <p:sp>
        <p:nvSpPr>
          <p:cNvPr id="114" name="TextBox 10"/>
          <p:cNvSpPr/>
          <p:nvPr/>
        </p:nvSpPr>
        <p:spPr>
          <a:xfrm>
            <a:off x="1420920" y="1009800"/>
            <a:ext cx="971532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kk-KZ" sz="2400" strike="noStrike" u="none">
                <a:solidFill>
                  <a:srgbClr val="000000"/>
                </a:solidFill>
                <a:uFillTx/>
                <a:latin typeface="Times New Roman"/>
                <a:ea typeface="Times New Roman"/>
              </a:rPr>
              <a:t>Суретте бейнеленген құрылымды атаңыз, құрылысын жазыңыз</a:t>
            </a:r>
            <a:endParaRPr b="0" lang="ru-RU" sz="2400" strike="noStrike" u="none">
              <a:solidFill>
                <a:srgbClr val="000000"/>
              </a:solidFill>
              <a:uFillTx/>
              <a:latin typeface="Arial"/>
            </a:endParaRPr>
          </a:p>
        </p:txBody>
      </p:sp>
      <p:sp>
        <p:nvSpPr>
          <p:cNvPr id="115" name="Прямоугольник 11"/>
          <p:cNvSpPr/>
          <p:nvPr/>
        </p:nvSpPr>
        <p:spPr>
          <a:xfrm>
            <a:off x="5595840" y="2475000"/>
            <a:ext cx="5857920" cy="2228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2800" strike="noStrike" u="none">
                <a:solidFill>
                  <a:srgbClr val="000000"/>
                </a:solidFill>
                <a:uFillTx/>
                <a:latin typeface="Times New Roman"/>
                <a:ea typeface="Times New Roman"/>
              </a:rPr>
              <a:t>1.Остеон</a:t>
            </a:r>
            <a:endParaRPr b="0" lang="ru-RU" sz="2800" strike="noStrike" u="none">
              <a:solidFill>
                <a:srgbClr val="000000"/>
              </a:solidFill>
              <a:uFillTx/>
              <a:latin typeface="Arial"/>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2800" strike="noStrike" u="none">
                <a:solidFill>
                  <a:srgbClr val="000000"/>
                </a:solidFill>
                <a:uFillTx/>
                <a:latin typeface="Times New Roman"/>
                <a:ea typeface="Times New Roman"/>
              </a:rPr>
              <a:t>2. Орталық өзек.</a:t>
            </a:r>
            <a:endParaRPr b="0" lang="ru-RU" sz="2800" strike="noStrike" u="none">
              <a:solidFill>
                <a:srgbClr val="000000"/>
              </a:solidFill>
              <a:uFillTx/>
              <a:latin typeface="Arial"/>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2800" strike="noStrike" u="none">
                <a:solidFill>
                  <a:srgbClr val="000000"/>
                </a:solidFill>
                <a:uFillTx/>
                <a:latin typeface="Times New Roman"/>
                <a:ea typeface="Times New Roman"/>
              </a:rPr>
              <a:t>3. Остеоцит</a:t>
            </a:r>
            <a:endParaRPr b="0" lang="ru-RU" sz="2800" strike="noStrike" u="none">
              <a:solidFill>
                <a:srgbClr val="000000"/>
              </a:solidFill>
              <a:uFillTx/>
              <a:latin typeface="Arial"/>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2800" strike="noStrike" u="none">
                <a:solidFill>
                  <a:srgbClr val="000000"/>
                </a:solidFill>
                <a:uFillTx/>
                <a:latin typeface="Times New Roman"/>
                <a:ea typeface="Times New Roman"/>
              </a:rPr>
              <a:t>4. Сүйекті өзекшелер</a:t>
            </a:r>
            <a:endParaRPr b="0" lang="ru-RU" sz="2800" strike="noStrike" u="none">
              <a:solidFill>
                <a:srgbClr val="000000"/>
              </a:solidFill>
              <a:uFillTx/>
              <a:latin typeface="Arial"/>
            </a:endParaRPr>
          </a:p>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endParaRPr b="0" lang="ru-RU" sz="2800" strike="noStrike" u="none">
              <a:solidFill>
                <a:srgbClr val="000000"/>
              </a:solidFill>
              <a:uFillTx/>
              <a:latin typeface="Arial"/>
            </a:endParaRPr>
          </a:p>
        </p:txBody>
      </p:sp>
      <p:sp>
        <p:nvSpPr>
          <p:cNvPr id="116" name="Овал 12"/>
          <p:cNvSpPr/>
          <p:nvPr/>
        </p:nvSpPr>
        <p:spPr>
          <a:xfrm>
            <a:off x="523800" y="3071880"/>
            <a:ext cx="714600" cy="357120"/>
          </a:xfrm>
          <a:prstGeom prst="ellipse">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1800" strike="noStrike" u="none">
                <a:solidFill>
                  <a:srgbClr val="ffffff"/>
                </a:solidFill>
                <a:uFillTx/>
                <a:latin typeface="Calibri"/>
              </a:rPr>
              <a:t>1</a:t>
            </a:r>
            <a:endParaRPr b="0" lang="ru-RU" sz="1800" strike="noStrike" u="none">
              <a:solidFill>
                <a:srgbClr val="000000"/>
              </a:solidFill>
              <a:uFillTx/>
              <a:latin typeface="Arial"/>
            </a:endParaRPr>
          </a:p>
        </p:txBody>
      </p:sp>
      <p:sp>
        <p:nvSpPr>
          <p:cNvPr id="117" name="Овал 13"/>
          <p:cNvSpPr/>
          <p:nvPr/>
        </p:nvSpPr>
        <p:spPr>
          <a:xfrm>
            <a:off x="1095480" y="4429080"/>
            <a:ext cx="1143000" cy="285840"/>
          </a:xfrm>
          <a:prstGeom prst="ellipse">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1800" strike="noStrike" u="none">
                <a:solidFill>
                  <a:srgbClr val="ffffff"/>
                </a:solidFill>
                <a:uFillTx/>
                <a:latin typeface="Calibri"/>
              </a:rPr>
              <a:t>2</a:t>
            </a:r>
            <a:endParaRPr b="0" lang="ru-RU" sz="1800" strike="noStrike" u="none">
              <a:solidFill>
                <a:srgbClr val="000000"/>
              </a:solidFill>
              <a:uFillTx/>
              <a:latin typeface="Arial"/>
            </a:endParaRPr>
          </a:p>
        </p:txBody>
      </p:sp>
      <p:sp>
        <p:nvSpPr>
          <p:cNvPr id="118" name="Овал 14"/>
          <p:cNvSpPr/>
          <p:nvPr/>
        </p:nvSpPr>
        <p:spPr>
          <a:xfrm>
            <a:off x="1952640" y="4786200"/>
            <a:ext cx="928800" cy="428760"/>
          </a:xfrm>
          <a:prstGeom prst="ellipse">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1800" strike="noStrike" u="none">
                <a:solidFill>
                  <a:srgbClr val="ffffff"/>
                </a:solidFill>
                <a:uFillTx/>
                <a:latin typeface="Calibri"/>
              </a:rPr>
              <a:t>3</a:t>
            </a:r>
            <a:endParaRPr b="0" lang="ru-RU" sz="1800" strike="noStrike" u="none">
              <a:solidFill>
                <a:srgbClr val="000000"/>
              </a:solidFill>
              <a:uFillTx/>
              <a:latin typeface="Arial"/>
            </a:endParaRPr>
          </a:p>
        </p:txBody>
      </p:sp>
      <p:sp>
        <p:nvSpPr>
          <p:cNvPr id="119" name="Овал 15"/>
          <p:cNvSpPr/>
          <p:nvPr/>
        </p:nvSpPr>
        <p:spPr>
          <a:xfrm>
            <a:off x="3309840" y="4786200"/>
            <a:ext cx="1000080" cy="357480"/>
          </a:xfrm>
          <a:prstGeom prst="ellipse">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1800" strike="noStrike" u="none">
                <a:solidFill>
                  <a:srgbClr val="ffffff"/>
                </a:solidFill>
                <a:uFillTx/>
                <a:latin typeface="Calibri"/>
              </a:rPr>
              <a:t>4</a:t>
            </a:r>
            <a:endParaRPr b="0" lang="ru-RU" sz="1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20" name="Picture 2" descr="C:\Users\Типография\Desktop\Безымянный.png"/>
          <p:cNvPicPr/>
          <p:nvPr/>
        </p:nvPicPr>
        <p:blipFill>
          <a:blip r:embed="rId1"/>
          <a:srcRect l="11758" t="0" r="11484" b="0"/>
          <a:stretch/>
        </p:blipFill>
        <p:spPr>
          <a:xfrm>
            <a:off x="237960" y="77760"/>
            <a:ext cx="11787480" cy="6759720"/>
          </a:xfrm>
          <a:prstGeom prst="rect">
            <a:avLst/>
          </a:prstGeom>
          <a:ln w="0">
            <a:noFill/>
          </a:ln>
        </p:spPr>
      </p:pic>
      <p:sp>
        <p:nvSpPr>
          <p:cNvPr id="121" name="Google Shape;123;p4"/>
          <p:cNvSpPr/>
          <p:nvPr/>
        </p:nvSpPr>
        <p:spPr>
          <a:xfrm>
            <a:off x="9982080" y="6083280"/>
            <a:ext cx="2057400" cy="273240"/>
          </a:xfrm>
          <a:prstGeom prst="rect">
            <a:avLst/>
          </a:prstGeom>
          <a:noFill/>
          <a:ln w="0">
            <a:noFill/>
          </a:ln>
        </p:spPr>
        <p:style>
          <a:lnRef idx="0"/>
          <a:fillRef idx="0"/>
          <a:effectRef idx="0"/>
          <a:fontRef idx="minor"/>
        </p:style>
        <p:txBody>
          <a:bodyPr lIns="70920" rIns="70920" tIns="35280" bIns="35280" anchor="ctr">
            <a:noAutofit/>
          </a:bodyPr>
          <a:p>
            <a:pPr algn="r">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fld id="{38A6CF50-E29E-45F9-A562-2D9D150B54D9}" type="slidenum">
              <a:rPr b="1" lang="ru-RU" sz="2400" strike="noStrike" u="none">
                <a:solidFill>
                  <a:srgbClr val="002060"/>
                </a:solidFill>
                <a:uFillTx/>
                <a:latin typeface="Arial"/>
              </a:rPr>
              <a:t>&lt;number&gt;</a:t>
            </a:fld>
            <a:endParaRPr b="0" lang="ru-RU" sz="2400" strike="noStrike" u="none">
              <a:solidFill>
                <a:srgbClr val="000000"/>
              </a:solidFill>
              <a:uFillTx/>
              <a:latin typeface="Arial"/>
            </a:endParaRPr>
          </a:p>
        </p:txBody>
      </p:sp>
      <p:cxnSp>
        <p:nvCxnSpPr>
          <p:cNvPr id="122" name="Google Shape;124;p4"/>
          <p:cNvCxnSpPr/>
          <p:nvPr/>
        </p:nvCxnSpPr>
        <p:spPr>
          <a:xfrm flipV="1">
            <a:off x="623520" y="5732280"/>
            <a:ext cx="10729080" cy="73440"/>
          </a:xfrm>
          <a:prstGeom prst="straightConnector1">
            <a:avLst/>
          </a:prstGeom>
          <a:ln w="38160">
            <a:solidFill>
              <a:srgbClr val="002060"/>
            </a:solidFill>
            <a:miter/>
          </a:ln>
        </p:spPr>
      </p:cxnSp>
      <p:cxnSp>
        <p:nvCxnSpPr>
          <p:cNvPr id="123" name="Google Shape;125;p4"/>
          <p:cNvCxnSpPr/>
          <p:nvPr/>
        </p:nvCxnSpPr>
        <p:spPr>
          <a:xfrm flipV="1">
            <a:off x="982800" y="5949360"/>
            <a:ext cx="10154160" cy="1080"/>
          </a:xfrm>
          <a:prstGeom prst="straightConnector1">
            <a:avLst/>
          </a:prstGeom>
          <a:ln w="38160">
            <a:solidFill>
              <a:srgbClr val="00b050"/>
            </a:solidFill>
            <a:miter/>
          </a:ln>
        </p:spPr>
      </p:cxnSp>
      <p:sp>
        <p:nvSpPr>
          <p:cNvPr id="124" name="AutoShape 4"/>
          <p:cNvSpPr/>
          <p:nvPr/>
        </p:nvSpPr>
        <p:spPr>
          <a:xfrm>
            <a:off x="155520" y="-144360"/>
            <a:ext cx="304920" cy="304560"/>
          </a:xfrm>
          <a:prstGeom prst="rect">
            <a:avLst/>
          </a:prstGeom>
          <a:no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125" name="AutoShape 6"/>
          <p:cNvSpPr/>
          <p:nvPr/>
        </p:nvSpPr>
        <p:spPr>
          <a:xfrm>
            <a:off x="307800" y="7920"/>
            <a:ext cx="304920" cy="304920"/>
          </a:xfrm>
          <a:prstGeom prst="rect">
            <a:avLst/>
          </a:prstGeom>
          <a:noFill/>
          <a:ln w="0">
            <a:noFill/>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126" name="TextBox 10"/>
          <p:cNvSpPr/>
          <p:nvPr/>
        </p:nvSpPr>
        <p:spPr>
          <a:xfrm>
            <a:off x="2495520" y="404640"/>
            <a:ext cx="5977080" cy="581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0" lang="kk-KZ" sz="3200" strike="noStrike" u="none">
                <a:solidFill>
                  <a:srgbClr val="ffffff"/>
                </a:solidFill>
                <a:uFillTx/>
                <a:latin typeface="Tahoma"/>
                <a:ea typeface="Tahoma"/>
              </a:rPr>
              <a:t>2-тапсырма </a:t>
            </a:r>
            <a:endParaRPr b="0" lang="ru-RU" sz="3200" strike="noStrike" u="none">
              <a:solidFill>
                <a:srgbClr val="000000"/>
              </a:solidFill>
              <a:uFillTx/>
              <a:latin typeface="Arial"/>
            </a:endParaRPr>
          </a:p>
        </p:txBody>
      </p:sp>
      <p:sp>
        <p:nvSpPr>
          <p:cNvPr id="127" name="TextBox 9"/>
          <p:cNvSpPr/>
          <p:nvPr/>
        </p:nvSpPr>
        <p:spPr>
          <a:xfrm>
            <a:off x="1523880" y="1357200"/>
            <a:ext cx="8542440" cy="10695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449280"/>
                <a:tab algn="l" pos="898560"/>
                <a:tab algn="l" pos="1347840"/>
                <a:tab algn="l" pos="1797120"/>
                <a:tab algn="l" pos="2246400"/>
                <a:tab algn="l" pos="2695680"/>
                <a:tab algn="l" pos="3144960"/>
                <a:tab algn="l" pos="3594240"/>
                <a:tab algn="l" pos="4043520"/>
                <a:tab algn="l" pos="4492800"/>
                <a:tab algn="l" pos="4941720"/>
                <a:tab algn="l" pos="5391000"/>
                <a:tab algn="l" pos="5840280"/>
                <a:tab algn="l" pos="6289560"/>
                <a:tab algn="l" pos="6738840"/>
                <a:tab algn="l" pos="7188120"/>
                <a:tab algn="l" pos="7637400"/>
                <a:tab algn="l" pos="8086680"/>
                <a:tab algn="l" pos="8535960"/>
                <a:tab algn="l" pos="8985240"/>
              </a:tabLst>
            </a:pPr>
            <a:r>
              <a:rPr b="1" lang="kk-KZ" sz="3200" strike="noStrike" u="none">
                <a:solidFill>
                  <a:srgbClr val="000000"/>
                </a:solidFill>
                <a:uFillTx/>
                <a:latin typeface="Times New Roman"/>
                <a:ea typeface="Times New Roman"/>
              </a:rPr>
              <a:t>Сүйек қабы қайда орналасқан. Оның құрылыс ерекшелігі қандай?</a:t>
            </a:r>
            <a:endParaRPr b="0" lang="ru-RU" sz="32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4988</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Айгерим Кабиденова</dc:creator>
  <dc:description/>
  <dc:language>ru-RU</dc:language>
  <cp:lastModifiedBy>Huawei</cp:lastModifiedBy>
  <dcterms:modified xsi:type="dcterms:W3CDTF">2024-10-31T20:10:08Z</dcterms:modified>
  <cp:revision>144</cp:revision>
  <dc:subject/>
  <dc:title>Презентация PowerPoint</dc:title>
</cp:coreProperties>
</file>