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3.png" ContentType="image/png"/>
  <Override PartName="/ppt/media/image18.jpeg" ContentType="image/jpeg"/>
  <Override PartName="/ppt/media/image6.jpeg" ContentType="image/jpeg"/>
  <Override PartName="/ppt/media/image4.png" ContentType="image/png"/>
  <Override PartName="/ppt/media/image12.png" ContentType="image/png"/>
  <Override PartName="/ppt/media/image7.jpeg" ContentType="image/jpeg"/>
  <Override PartName="/ppt/media/image20.jpeg" ContentType="image/jpeg"/>
  <Override PartName="/ppt/media/image22.png" ContentType="image/png"/>
  <Override PartName="/ppt/media/image11.jpeg" ContentType="image/jpeg"/>
  <Override PartName="/ppt/media/image17.png" ContentType="image/png"/>
  <Override PartName="/ppt/media/image25.jpeg" ContentType="image/jpeg"/>
  <Override PartName="/ppt/media/image2.png" ContentType="image/png"/>
  <Override PartName="/ppt/media/image10.png" ContentType="image/png"/>
  <Override PartName="/ppt/media/image13.jpeg" ContentType="image/jpeg"/>
  <Override PartName="/ppt/media/image14.jpeg" ContentType="image/jpeg"/>
  <Override PartName="/ppt/media/image15.jpeg" ContentType="image/jpeg"/>
  <Override PartName="/ppt/media/image16.png" ContentType="image/png"/>
  <Override PartName="/ppt/media/image5.png" ContentType="image/png"/>
  <Override PartName="/ppt/media/image24.jpeg" ContentType="image/jpeg"/>
  <Override PartName="/ppt/media/image19.png" ContentType="image/png"/>
  <Override PartName="/ppt/media/image8.jpeg" ContentType="image/jpeg"/>
  <Override PartName="/ppt/media/image21.png" ContentType="image/png"/>
  <Override PartName="/ppt/media/image9.png" ContentType="image/png"/>
  <Override PartName="/ppt/media/image23.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9.xml.rels" ContentType="application/vnd.openxmlformats-package.relationships+xml"/>
  <Override PartName="/ppt/notesSlides/_rels/notesSlide4.xml.rels" ContentType="application/vnd.openxmlformats-package.relationships+xml"/>
  <Override PartName="/ppt/notesSlides/_rels/notesSlide8.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3588" cy="6858000"/>
  <p:notesSz cx="6858000" cy="9144000"/>
  <p:custShowLst>
    <p:custShow name="Произвольный показ 1" id="0">
      <p:sldLst>
        <p:sld r:id="rId4"/>
        <p:sld r:id="rId5"/>
        <p:sld r:id="rId6"/>
        <p:sld r:id="rId7"/>
        <p:sld r:id="rId8"/>
        <p:sld r:id="rId9"/>
        <p:sld r:id="rId10"/>
        <p:sld r:id="rId11"/>
        <p:sld r:id="rId12"/>
        <p:sld r:id="rId13"/>
        <p:sld r:id="rId14"/>
        <p:sld r:id="rId15"/>
        <p:sld r:id="rId16"/>
        <p:sld r:id="rId17"/>
        <p:sld r:id="rId18"/>
        <p:sld r:id="rId19"/>
      </p:sldLst>
    </p:custShow>
  </p:custShow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custShow id="0"/>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6F39282-C47B-4435-9B8A-7D56F43A5632}"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sldImg"/>
          </p:nvPr>
        </p:nvSpPr>
        <p:spPr>
          <a:xfrm>
            <a:off x="380880" y="685800"/>
            <a:ext cx="6096240" cy="3429000"/>
          </a:xfrm>
          <a:prstGeom prst="rect">
            <a:avLst/>
          </a:prstGeom>
          <a:ln w="0">
            <a:noFill/>
          </a:ln>
        </p:spPr>
      </p:sp>
      <p:sp>
        <p:nvSpPr>
          <p:cNvPr id="12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30"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CC878CE-A577-4500-A3F4-1AAAA61A4FA7}"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380880" y="685800"/>
            <a:ext cx="6096240" cy="3429000"/>
          </a:xfrm>
          <a:prstGeom prst="rect">
            <a:avLst/>
          </a:prstGeom>
          <a:ln w="0">
            <a:noFill/>
          </a:ln>
        </p:spPr>
      </p:sp>
      <p:sp>
        <p:nvSpPr>
          <p:cNvPr id="13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3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FFD852-DD05-49B8-94A4-63CD48DBB47A}"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380880" y="685800"/>
            <a:ext cx="6096240" cy="3429000"/>
          </a:xfrm>
          <a:prstGeom prst="rect">
            <a:avLst/>
          </a:prstGeom>
          <a:ln w="0">
            <a:noFill/>
          </a:ln>
        </p:spPr>
      </p:sp>
      <p:sp>
        <p:nvSpPr>
          <p:cNvPr id="13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36"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EDC9FE9-ED99-4811-9D1D-C4AE4D6A5559}"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380880" y="685800"/>
            <a:ext cx="6096240" cy="3429000"/>
          </a:xfrm>
          <a:prstGeom prst="rect">
            <a:avLst/>
          </a:prstGeom>
          <a:ln w="0">
            <a:noFill/>
          </a:ln>
        </p:spPr>
      </p:sp>
      <p:sp>
        <p:nvSpPr>
          <p:cNvPr id="138"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39"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844BAFC-0E9F-44C3-A3DF-4ECC126F565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380880" y="685800"/>
            <a:ext cx="6096240" cy="3429000"/>
          </a:xfrm>
          <a:prstGeom prst="rect">
            <a:avLst/>
          </a:prstGeom>
          <a:ln w="0">
            <a:noFill/>
          </a:ln>
        </p:spPr>
      </p:sp>
      <p:sp>
        <p:nvSpPr>
          <p:cNvPr id="141" name="PlaceHolder 2"/>
          <p:cNvSpPr>
            <a:spLocks noGrp="1"/>
          </p:cNvSpPr>
          <p:nvPr>
            <p:ph type="body"/>
          </p:nvPr>
        </p:nvSpPr>
        <p:spPr>
          <a:xfrm>
            <a:off x="685800" y="4343400"/>
            <a:ext cx="5486400" cy="411480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42"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8058EB6-1B3F-4759-AF1D-184F36FB604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1477874-06D2-431F-92C4-7515E3FB110B}"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B211AA2-4760-4B98-9086-047BE6E288D4}"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3.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1.png"/><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4.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4.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slideLayout" Target="../slideLayouts/slideLayout1.xml"/><Relationship Id="rId9"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3.jpe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410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Қозғалыс</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a:t>
            </a:r>
            <a:r>
              <a:rPr b="0" lang="kk-KZ" sz="2400" strike="noStrike" u="none">
                <a:solidFill>
                  <a:srgbClr val="2e75b6"/>
                </a:solidFill>
                <a:uFillTx/>
                <a:latin typeface="Times New Roman"/>
                <a:ea typeface="Times New Roman"/>
              </a:rPr>
              <a:t>Бұлшық ет ұлпаларының құрылысы мен қызметі. Адам денесінің бұлшық еттерін жіктеу.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2e75b6"/>
                </a:solidFill>
                <a:uFillTx/>
                <a:latin typeface="Times New Roman"/>
                <a:ea typeface="Times New Roman"/>
              </a:rPr>
              <a:t>8</a:t>
            </a:r>
            <a:r>
              <a:rPr b="1" lang="kk-KZ" sz="1600" strike="noStrike" u="none">
                <a:solidFill>
                  <a:srgbClr val="2e75b6"/>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Picture 3" descr=""/>
          <p:cNvPicPr/>
          <p:nvPr/>
        </p:nvPicPr>
        <p:blipFill>
          <a:blip r:embed="rId1"/>
          <a:stretch/>
        </p:blipFill>
        <p:spPr>
          <a:xfrm>
            <a:off x="0" y="0"/>
            <a:ext cx="12192120" cy="792000"/>
          </a:xfrm>
          <a:prstGeom prst="rect">
            <a:avLst/>
          </a:prstGeom>
          <a:ln w="0">
            <a:noFill/>
          </a:ln>
        </p:spPr>
      </p:pic>
      <p:sp>
        <p:nvSpPr>
          <p:cNvPr id="71" name="Прямоугольник 3"/>
          <p:cNvSpPr/>
          <p:nvPr/>
        </p:nvSpPr>
        <p:spPr>
          <a:xfrm>
            <a:off x="2695680" y="210960"/>
            <a:ext cx="84708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Бұлшық ет түрлерінің ерекше белгілері</a:t>
            </a:r>
            <a:endParaRPr b="0" lang="ru-RU" sz="2800" strike="noStrike" u="none">
              <a:solidFill>
                <a:srgbClr val="000000"/>
              </a:solidFill>
              <a:uFillTx/>
              <a:latin typeface="Calibri"/>
            </a:endParaRPr>
          </a:p>
        </p:txBody>
      </p:sp>
      <p:sp>
        <p:nvSpPr>
          <p:cNvPr id="72" name="Прямоугольник 4"/>
          <p:cNvSpPr/>
          <p:nvPr/>
        </p:nvSpPr>
        <p:spPr>
          <a:xfrm>
            <a:off x="9463320" y="1989000"/>
            <a:ext cx="2325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pic>
        <p:nvPicPr>
          <p:cNvPr id="73" name="Рисунок 1" descr=""/>
          <p:cNvPicPr/>
          <p:nvPr/>
        </p:nvPicPr>
        <p:blipFill>
          <a:blip r:embed="rId2"/>
          <a:stretch/>
        </p:blipFill>
        <p:spPr>
          <a:xfrm>
            <a:off x="506520" y="6404040"/>
            <a:ext cx="11559960" cy="712800"/>
          </a:xfrm>
          <a:prstGeom prst="rect">
            <a:avLst/>
          </a:prstGeom>
          <a:ln w="0">
            <a:noFill/>
          </a:ln>
        </p:spPr>
      </p:pic>
      <p:pic>
        <p:nvPicPr>
          <p:cNvPr id="74" name="" descr=""/>
          <p:cNvPicPr/>
          <p:nvPr/>
        </p:nvPicPr>
        <p:blipFill>
          <a:blip r:embed="rId3"/>
          <a:stretch/>
        </p:blipFill>
        <p:spPr>
          <a:xfrm>
            <a:off x="837720" y="2743200"/>
            <a:ext cx="7581960" cy="3433680"/>
          </a:xfrm>
          <a:prstGeom prst="rect">
            <a:avLst/>
          </a:prstGeom>
          <a:ln w="0">
            <a:noFill/>
          </a:ln>
        </p:spPr>
      </p:pic>
      <p:pic>
        <p:nvPicPr>
          <p:cNvPr id="75" name="Picture 14" descr="https://ds02.infourok.ru/uploads/ex/10f9/0005c9d0-c43f7289/img3.jpg"/>
          <p:cNvPicPr/>
          <p:nvPr/>
        </p:nvPicPr>
        <p:blipFill>
          <a:blip r:embed="rId4"/>
          <a:stretch/>
        </p:blipFill>
        <p:spPr>
          <a:xfrm>
            <a:off x="838080" y="781200"/>
            <a:ext cx="10601280" cy="5581440"/>
          </a:xfrm>
          <a:prstGeom prst="rect">
            <a:avLst/>
          </a:prstGeom>
          <a:ln w="0">
            <a:noFill/>
          </a:ln>
        </p:spPr>
      </p:pic>
      <p:sp>
        <p:nvSpPr>
          <p:cNvPr id="76" name="Прямоугольник 12"/>
          <p:cNvSpPr/>
          <p:nvPr/>
        </p:nvSpPr>
        <p:spPr>
          <a:xfrm>
            <a:off x="1257480" y="2867040"/>
            <a:ext cx="3133440" cy="283716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4472c4"/>
                </a:solidFill>
                <a:uFillTx/>
                <a:latin typeface="Times New Roman"/>
                <a:ea typeface="Times New Roman"/>
              </a:rPr>
              <a:t>Көлденең жолақты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4472c4"/>
                </a:solidFill>
                <a:uFillTx/>
                <a:latin typeface="Times New Roman"/>
                <a:ea typeface="Times New Roman"/>
              </a:rPr>
              <a:t>Қаңқаның бұлшық еттері сүйекке бекінеді, оның әрбір талшығы көп ядролы және ядролары талшығының шетіне орналасқан. Талшығының пішіні цилиндр тәрізді, ұзын, ұштары доғал, адамдардың еркіне сай жиырылады.</a:t>
            </a:r>
            <a:endParaRPr b="0" lang="ru-RU" sz="1800" strike="noStrike" u="none">
              <a:solidFill>
                <a:srgbClr val="000000"/>
              </a:solidFill>
              <a:uFillTx/>
              <a:latin typeface="Calibri"/>
            </a:endParaRPr>
          </a:p>
        </p:txBody>
      </p:sp>
      <p:sp>
        <p:nvSpPr>
          <p:cNvPr id="77" name="Прямоугольник 13"/>
          <p:cNvSpPr/>
          <p:nvPr/>
        </p:nvSpPr>
        <p:spPr>
          <a:xfrm>
            <a:off x="4467240" y="2847960"/>
            <a:ext cx="3276720" cy="338580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4472c4"/>
                </a:solidFill>
                <a:uFillTx/>
                <a:latin typeface="Times New Roman"/>
                <a:ea typeface="Times New Roman"/>
              </a:rPr>
              <a:t>Бірыңғай салалы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Ішкі асқазан, ішектер, қан тамырлары, несепағар, қуық, жатыр және т.б. мүшелерде болады. Талшықтары ұзын, ұршықтың сабы пішіндес, екі ұшы жіңішке үшкір, ортаңғы бөлігі жуандау. Талшығының дәл ортасында таяқша тәрізді бір ядросы бар. Адам еркінен тыс баяу жиырылады.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8" name="Прямоугольник 14"/>
          <p:cNvSpPr/>
          <p:nvPr/>
        </p:nvSpPr>
        <p:spPr>
          <a:xfrm>
            <a:off x="1238400" y="5715000"/>
            <a:ext cx="3171600" cy="36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9" name="Прямоугольник 15"/>
          <p:cNvSpPr/>
          <p:nvPr/>
        </p:nvSpPr>
        <p:spPr>
          <a:xfrm flipV="1">
            <a:off x="1257480" y="6019200"/>
            <a:ext cx="3143160" cy="36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0" name="Прямоугольник 16"/>
          <p:cNvSpPr/>
          <p:nvPr/>
        </p:nvSpPr>
        <p:spPr>
          <a:xfrm>
            <a:off x="7858080" y="2847960"/>
            <a:ext cx="3229200" cy="311148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4472c4"/>
                </a:solidFill>
                <a:uFillTx/>
                <a:latin typeface="Times New Roman"/>
                <a:ea typeface="Times New Roman"/>
              </a:rPr>
              <a:t>Жүрек бұлшық еті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Қаңқа бұлшық етінен айырмашылығы талшықтары тарамдалып, әр жерінен бір-бірімен бірігіп торланып жатады. Талшықтары көп ядролы және олар талшықтардың дәл ортасында орналасқан. Жүректің бұлшық еті адам еркінен тыс жиырылады. </a:t>
            </a:r>
            <a:endParaRPr b="0" lang="ru-RU" sz="1800" strike="noStrike" u="none">
              <a:solidFill>
                <a:srgbClr val="000000"/>
              </a:solidFill>
              <a:uFillTx/>
              <a:latin typeface="Calibri"/>
            </a:endParaRPr>
          </a:p>
        </p:txBody>
      </p:sp>
      <p:sp>
        <p:nvSpPr>
          <p:cNvPr id="81" name="Прямоугольник 17"/>
          <p:cNvSpPr/>
          <p:nvPr/>
        </p:nvSpPr>
        <p:spPr>
          <a:xfrm>
            <a:off x="7858080" y="5972040"/>
            <a:ext cx="323856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Прямоугольник 4"/>
          <p:cNvSpPr/>
          <p:nvPr/>
        </p:nvSpPr>
        <p:spPr>
          <a:xfrm>
            <a:off x="-9360" y="57240"/>
            <a:ext cx="12172680" cy="10159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83" name="Прямоугольник 6"/>
          <p:cNvSpPr/>
          <p:nvPr/>
        </p:nvSpPr>
        <p:spPr>
          <a:xfrm>
            <a:off x="3164040" y="1073160"/>
            <a:ext cx="402876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4" name="TextBox 9"/>
          <p:cNvSpPr/>
          <p:nvPr/>
        </p:nvSpPr>
        <p:spPr>
          <a:xfrm>
            <a:off x="947880" y="20520"/>
            <a:ext cx="10024920" cy="1191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Бұлшық ет ұлпасының түрлерін және құрылымдық ерекшеліктерін анықтаңыз. Кестеге толтырыңыз</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85" name="TextBox 8"/>
          <p:cNvSpPr/>
          <p:nvPr/>
        </p:nvSpPr>
        <p:spPr>
          <a:xfrm>
            <a:off x="857160" y="5381640"/>
            <a:ext cx="10591920" cy="1122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f5597"/>
                </a:solidFill>
                <a:uFillTx/>
                <a:latin typeface="Times New Roman"/>
                <a:ea typeface="Times New Roman"/>
              </a:rPr>
              <a:t>Дескрипторлар:</a:t>
            </a: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a:p>
            <a:pPr lvl="1" marL="800280" indent="-343080">
              <a:lnSpc>
                <a:spcPct val="100000"/>
              </a:lnSpc>
              <a:spcBef>
                <a:spcPts val="451"/>
              </a:spcBef>
              <a:buClr>
                <a:srgbClr val="2f5597"/>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Бұлшық ет ұлпасының түрлерін және құрылымдық ерекшеліктерін анықтайды.</a:t>
            </a:r>
            <a:endParaRPr b="0" lang="ru-RU" sz="1800" strike="noStrike" u="none">
              <a:solidFill>
                <a:srgbClr val="000000"/>
              </a:solidFill>
              <a:uFillTx/>
              <a:latin typeface="Calibri"/>
            </a:endParaRPr>
          </a:p>
        </p:txBody>
      </p:sp>
      <p:pic>
        <p:nvPicPr>
          <p:cNvPr id="86" name="Рисунок 1" descr=""/>
          <p:cNvPicPr/>
          <p:nvPr/>
        </p:nvPicPr>
        <p:blipFill>
          <a:blip r:embed="rId1"/>
          <a:stretch/>
        </p:blipFill>
        <p:spPr>
          <a:xfrm>
            <a:off x="316080" y="6500880"/>
            <a:ext cx="11559960" cy="714240"/>
          </a:xfrm>
          <a:prstGeom prst="rect">
            <a:avLst/>
          </a:prstGeom>
          <a:ln w="0">
            <a:noFill/>
          </a:ln>
        </p:spPr>
      </p:pic>
      <p:sp>
        <p:nvSpPr>
          <p:cNvPr id="87" name="AutoShape 28"/>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8" name="Прямоугольник 12"/>
          <p:cNvSpPr/>
          <p:nvPr/>
        </p:nvSpPr>
        <p:spPr>
          <a:xfrm>
            <a:off x="1628640" y="1521000"/>
            <a:ext cx="8791560" cy="3682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9" name="Прямоугольник 13"/>
          <p:cNvSpPr/>
          <p:nvPr/>
        </p:nvSpPr>
        <p:spPr>
          <a:xfrm>
            <a:off x="1092240" y="1104840"/>
            <a:ext cx="517320" cy="36601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Буынаяқтылар мен хордалылар ддд</a:t>
            </a:r>
            <a:endParaRPr b="0" lang="ru-RU" sz="1800" strike="noStrike" u="none">
              <a:solidFill>
                <a:srgbClr val="000000"/>
              </a:solidFill>
              <a:uFillTx/>
              <a:latin typeface="Calibri"/>
            </a:endParaRPr>
          </a:p>
        </p:txBody>
      </p:sp>
      <p:pic>
        <p:nvPicPr>
          <p:cNvPr id="90" name="Picture 32" descr="https://ds02.infourok.ru/uploads/ex/10f9/0005c9d0-c43f7289/img3.jpg"/>
          <p:cNvPicPr/>
          <p:nvPr/>
        </p:nvPicPr>
        <p:blipFill>
          <a:blip r:embed="rId2"/>
          <a:stretch/>
        </p:blipFill>
        <p:spPr>
          <a:xfrm>
            <a:off x="1135080" y="1085760"/>
            <a:ext cx="9144000" cy="4543560"/>
          </a:xfrm>
          <a:prstGeom prst="rect">
            <a:avLst/>
          </a:prstGeom>
          <a:ln w="0">
            <a:noFill/>
          </a:ln>
        </p:spPr>
      </p:pic>
      <p:sp>
        <p:nvSpPr>
          <p:cNvPr id="91" name="Прямоугольник 16"/>
          <p:cNvSpPr/>
          <p:nvPr/>
        </p:nvSpPr>
        <p:spPr>
          <a:xfrm>
            <a:off x="1495440" y="2778120"/>
            <a:ext cx="2724120" cy="3020760"/>
          </a:xfrm>
          <a:prstGeom prst="rect">
            <a:avLst/>
          </a:prstGeom>
          <a:solidFill>
            <a:srgbClr val="ffffff"/>
          </a:solidFill>
          <a:ln w="9360">
            <a:solidFill>
              <a:srgbClr val="0070c0"/>
            </a:solidFill>
            <a:miter/>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Дескрипторлар:</a:t>
            </a: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p:txBody>
      </p:sp>
      <p:sp>
        <p:nvSpPr>
          <p:cNvPr id="92" name="Прямоугольник 17"/>
          <p:cNvSpPr/>
          <p:nvPr/>
        </p:nvSpPr>
        <p:spPr>
          <a:xfrm>
            <a:off x="4267080" y="2768760"/>
            <a:ext cx="2828880" cy="3020760"/>
          </a:xfrm>
          <a:prstGeom prst="rect">
            <a:avLst/>
          </a:prstGeom>
          <a:solidFill>
            <a:srgbClr val="ffffff"/>
          </a:solidFill>
          <a:ln w="9360">
            <a:solidFill>
              <a:srgbClr val="0070c0"/>
            </a:solidFill>
            <a:miter/>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Дескрипторлар:</a:t>
            </a: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p:txBody>
      </p:sp>
      <p:sp>
        <p:nvSpPr>
          <p:cNvPr id="93" name="Прямоугольник 18"/>
          <p:cNvSpPr/>
          <p:nvPr/>
        </p:nvSpPr>
        <p:spPr>
          <a:xfrm>
            <a:off x="7124760" y="2778120"/>
            <a:ext cx="2847960" cy="3020760"/>
          </a:xfrm>
          <a:prstGeom prst="rect">
            <a:avLst/>
          </a:prstGeom>
          <a:solidFill>
            <a:srgbClr val="ffffff"/>
          </a:solidFill>
          <a:ln w="9360">
            <a:solidFill>
              <a:srgbClr val="0070c0"/>
            </a:solidFill>
            <a:miter/>
          </a:ln>
        </p:spPr>
        <p:style>
          <a:lnRef idx="0"/>
          <a:fillRef idx="0"/>
          <a:effectRef idx="0"/>
          <a:fontRef idx="minor"/>
        </p:style>
        <p:txBody>
          <a:bodyPr lIns="90000" rIns="90000" tIns="46800" bIns="46800" anchor="t">
            <a:sp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Дескрипторлар:</a:t>
            </a: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Picture 3" descr=""/>
          <p:cNvPicPr/>
          <p:nvPr/>
        </p:nvPicPr>
        <p:blipFill>
          <a:blip r:embed="rId1"/>
          <a:stretch/>
        </p:blipFill>
        <p:spPr>
          <a:xfrm>
            <a:off x="0" y="0"/>
            <a:ext cx="12192120" cy="792000"/>
          </a:xfrm>
          <a:prstGeom prst="rect">
            <a:avLst/>
          </a:prstGeom>
          <a:ln w="0">
            <a:noFill/>
          </a:ln>
        </p:spPr>
      </p:pic>
      <p:sp>
        <p:nvSpPr>
          <p:cNvPr id="95" name="Прямоугольник 3"/>
          <p:cNvSpPr/>
          <p:nvPr/>
        </p:nvSpPr>
        <p:spPr>
          <a:xfrm>
            <a:off x="1352520" y="0"/>
            <a:ext cx="9813960" cy="886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1 –тапсырма. Бұлшық ет ұлпасының түрлерін және құрылымдық ерекшеліктерін анықтаңыз</a:t>
            </a:r>
            <a:r>
              <a:rPr b="0" lang="kk-KZ" sz="2800" strike="noStrike" u="none">
                <a:solidFill>
                  <a:srgbClr val="ffffff"/>
                </a:solidFill>
                <a:uFillTx/>
                <a:latin typeface="Times New Roman"/>
                <a:ea typeface="Times New Roman"/>
              </a:rPr>
              <a:t>. </a:t>
            </a:r>
            <a:r>
              <a:rPr b="0" lang="kk-KZ" sz="2400" strike="noStrike" u="none">
                <a:solidFill>
                  <a:srgbClr val="ffffff"/>
                </a:solidFill>
                <a:uFillTx/>
                <a:latin typeface="Times New Roman"/>
                <a:ea typeface="Times New Roman"/>
              </a:rPr>
              <a:t>Кестеге толтырыңыз</a:t>
            </a:r>
            <a:endParaRPr b="0" lang="ru-RU" sz="2400" strike="noStrike" u="none">
              <a:solidFill>
                <a:srgbClr val="000000"/>
              </a:solidFill>
              <a:uFillTx/>
              <a:latin typeface="Calibri"/>
            </a:endParaRPr>
          </a:p>
        </p:txBody>
      </p:sp>
      <p:sp>
        <p:nvSpPr>
          <p:cNvPr id="96" name="Прямоугольник 4"/>
          <p:cNvSpPr/>
          <p:nvPr/>
        </p:nvSpPr>
        <p:spPr>
          <a:xfrm>
            <a:off x="9463320" y="1989000"/>
            <a:ext cx="2325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pic>
        <p:nvPicPr>
          <p:cNvPr id="97" name="Рисунок 1" descr=""/>
          <p:cNvPicPr/>
          <p:nvPr/>
        </p:nvPicPr>
        <p:blipFill>
          <a:blip r:embed="rId2"/>
          <a:stretch/>
        </p:blipFill>
        <p:spPr>
          <a:xfrm>
            <a:off x="506520" y="6404040"/>
            <a:ext cx="11559960" cy="712800"/>
          </a:xfrm>
          <a:prstGeom prst="rect">
            <a:avLst/>
          </a:prstGeom>
          <a:ln w="0">
            <a:noFill/>
          </a:ln>
        </p:spPr>
      </p:pic>
      <p:pic>
        <p:nvPicPr>
          <p:cNvPr id="98" name="" descr=""/>
          <p:cNvPicPr/>
          <p:nvPr/>
        </p:nvPicPr>
        <p:blipFill>
          <a:blip r:embed="rId3"/>
          <a:stretch/>
        </p:blipFill>
        <p:spPr>
          <a:xfrm>
            <a:off x="837720" y="2743200"/>
            <a:ext cx="7581960" cy="3433680"/>
          </a:xfrm>
          <a:prstGeom prst="rect">
            <a:avLst/>
          </a:prstGeom>
          <a:ln w="0">
            <a:noFill/>
          </a:ln>
        </p:spPr>
      </p:pic>
      <p:pic>
        <p:nvPicPr>
          <p:cNvPr id="99" name="Picture 14" descr="https://ds02.infourok.ru/uploads/ex/10f9/0005c9d0-c43f7289/img3.jpg"/>
          <p:cNvPicPr/>
          <p:nvPr/>
        </p:nvPicPr>
        <p:blipFill>
          <a:blip r:embed="rId4"/>
          <a:stretch/>
        </p:blipFill>
        <p:spPr>
          <a:xfrm>
            <a:off x="838080" y="1019160"/>
            <a:ext cx="10601280" cy="5343480"/>
          </a:xfrm>
          <a:prstGeom prst="rect">
            <a:avLst/>
          </a:prstGeom>
          <a:ln w="0">
            <a:noFill/>
          </a:ln>
        </p:spPr>
      </p:pic>
      <p:sp>
        <p:nvSpPr>
          <p:cNvPr id="100" name="Прямоугольник 12"/>
          <p:cNvSpPr/>
          <p:nvPr/>
        </p:nvSpPr>
        <p:spPr>
          <a:xfrm>
            <a:off x="1257480" y="3000240"/>
            <a:ext cx="3133440" cy="283716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4472c4"/>
                </a:solidFill>
                <a:uFillTx/>
                <a:latin typeface="Times New Roman"/>
                <a:ea typeface="Times New Roman"/>
              </a:rPr>
              <a:t>Көлденең жолақты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4472c4"/>
                </a:solidFill>
                <a:uFillTx/>
                <a:latin typeface="Times New Roman"/>
                <a:ea typeface="Times New Roman"/>
              </a:rPr>
              <a:t>Қаңқаның бұлшық еттері сүйекке бекінеді, оның әрбір талшығы көп ядролы және ядролары талшығының шетіне орналасқан. Талшығының пішіні цилиндр тәрізді, ұзын, ұштары доғал, адамдардың еркіне сай жиырылады.</a:t>
            </a:r>
            <a:endParaRPr b="0" lang="ru-RU" sz="1800" strike="noStrike" u="none">
              <a:solidFill>
                <a:srgbClr val="000000"/>
              </a:solidFill>
              <a:uFillTx/>
              <a:latin typeface="Calibri"/>
            </a:endParaRPr>
          </a:p>
        </p:txBody>
      </p:sp>
      <p:sp>
        <p:nvSpPr>
          <p:cNvPr id="101" name="Прямоугольник 13"/>
          <p:cNvSpPr/>
          <p:nvPr/>
        </p:nvSpPr>
        <p:spPr>
          <a:xfrm>
            <a:off x="4467240" y="2981160"/>
            <a:ext cx="3276720" cy="338580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4472c4"/>
                </a:solidFill>
                <a:uFillTx/>
                <a:latin typeface="Times New Roman"/>
                <a:ea typeface="Times New Roman"/>
              </a:rPr>
              <a:t>Бірыңғай салалы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Ішкі асқазан, ішектер, қан тамырлары, несепағар, қуық, жатыр және т.б. мүшелерде болады. Талшықтары ұзын, ұршықтың сабы пішіндес, екі ұшы жіңішке үшкір, ортаңғы бөлігі жуандау. Талшығының дәл ортасында таяқша тәрізді бір ядросы бар. Адам еркінен тыс баяу жиырылады.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2" name="Прямоугольник 14"/>
          <p:cNvSpPr/>
          <p:nvPr/>
        </p:nvSpPr>
        <p:spPr>
          <a:xfrm>
            <a:off x="1238400" y="5857920"/>
            <a:ext cx="3171600" cy="36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3" name="Прямоугольник 15"/>
          <p:cNvSpPr/>
          <p:nvPr/>
        </p:nvSpPr>
        <p:spPr>
          <a:xfrm flipV="1">
            <a:off x="1257480" y="6019200"/>
            <a:ext cx="3143160" cy="36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4" name="Прямоугольник 16"/>
          <p:cNvSpPr/>
          <p:nvPr/>
        </p:nvSpPr>
        <p:spPr>
          <a:xfrm>
            <a:off x="7858080" y="3009960"/>
            <a:ext cx="3229200" cy="311148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4472c4"/>
                </a:solidFill>
                <a:uFillTx/>
                <a:latin typeface="Times New Roman"/>
                <a:ea typeface="Times New Roman"/>
              </a:rPr>
              <a:t>Жүрек бұлшық еті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Қаңқа бұлшық етінен айырмашылығы талшықтары тарамдалып, әр жерінен бір-бірімен бірігіп торланып жатады. Талшықтары көп ядролы және олар талшықтардың дәл ортасында орналасқан. Жүректің бұлшық еті адам еркінен тыс жиырылады. </a:t>
            </a:r>
            <a:endParaRPr b="0" lang="ru-RU" sz="1800" strike="noStrike" u="none">
              <a:solidFill>
                <a:srgbClr val="000000"/>
              </a:solidFill>
              <a:uFillTx/>
              <a:latin typeface="Calibri"/>
            </a:endParaRPr>
          </a:p>
        </p:txBody>
      </p:sp>
      <p:sp>
        <p:nvSpPr>
          <p:cNvPr id="105" name="Прямоугольник 17"/>
          <p:cNvSpPr/>
          <p:nvPr/>
        </p:nvSpPr>
        <p:spPr>
          <a:xfrm>
            <a:off x="7886880" y="6067440"/>
            <a:ext cx="3238200" cy="36972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Прямоугольник 3"/>
          <p:cNvSpPr/>
          <p:nvPr/>
        </p:nvSpPr>
        <p:spPr>
          <a:xfrm>
            <a:off x="0" y="295200"/>
            <a:ext cx="12192120" cy="1109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2-тапсырма. Бұлшық ет ұлпасы мен түрлерін ажыратыңыз.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107" name="Рисунок 1" descr=""/>
          <p:cNvPicPr/>
          <p:nvPr/>
        </p:nvPicPr>
        <p:blipFill>
          <a:blip r:embed="rId1"/>
          <a:stretch/>
        </p:blipFill>
        <p:spPr>
          <a:xfrm>
            <a:off x="290520" y="6453360"/>
            <a:ext cx="11558520" cy="712440"/>
          </a:xfrm>
          <a:prstGeom prst="rect">
            <a:avLst/>
          </a:prstGeom>
          <a:ln w="0">
            <a:noFill/>
          </a:ln>
        </p:spPr>
      </p:pic>
      <p:pic>
        <p:nvPicPr>
          <p:cNvPr id="108" name="Picture 8" descr="https://pumpmuscles.ru/wp-content/uploads/2016/03/mishechnaya-sistema.jpg"/>
          <p:cNvPicPr/>
          <p:nvPr/>
        </p:nvPicPr>
        <p:blipFill>
          <a:blip r:embed="rId2"/>
          <a:stretch/>
        </p:blipFill>
        <p:spPr>
          <a:xfrm>
            <a:off x="876240" y="1457280"/>
            <a:ext cx="10277640" cy="3267000"/>
          </a:xfrm>
          <a:prstGeom prst="rect">
            <a:avLst/>
          </a:prstGeom>
          <a:ln w="0">
            <a:noFill/>
          </a:ln>
        </p:spPr>
      </p:pic>
      <p:sp>
        <p:nvSpPr>
          <p:cNvPr id="109" name="Прямоугольник 7"/>
          <p:cNvSpPr/>
          <p:nvPr/>
        </p:nvSpPr>
        <p:spPr>
          <a:xfrm>
            <a:off x="914400" y="5153040"/>
            <a:ext cx="95821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Бұлшық ет ұлпасы мен түрлерін ажыратады.</a:t>
            </a: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Прямоугольник 3"/>
          <p:cNvSpPr/>
          <p:nvPr/>
        </p:nvSpPr>
        <p:spPr>
          <a:xfrm>
            <a:off x="0" y="295200"/>
            <a:ext cx="12192120" cy="1109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2-тапсырма. Бұлшық ет ұлпасы мен түрлерін ажыратыңыз. </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endParaRPr b="0" lang="ru-RU" sz="2800" strike="noStrike" u="none">
              <a:solidFill>
                <a:srgbClr val="000000"/>
              </a:solidFill>
              <a:uFillTx/>
              <a:latin typeface="Calibri"/>
            </a:endParaRPr>
          </a:p>
        </p:txBody>
      </p:sp>
      <p:pic>
        <p:nvPicPr>
          <p:cNvPr id="111" name="Рисунок 1" descr=""/>
          <p:cNvPicPr/>
          <p:nvPr/>
        </p:nvPicPr>
        <p:blipFill>
          <a:blip r:embed="rId1"/>
          <a:stretch/>
        </p:blipFill>
        <p:spPr>
          <a:xfrm>
            <a:off x="290520" y="6453360"/>
            <a:ext cx="11558520" cy="712440"/>
          </a:xfrm>
          <a:prstGeom prst="rect">
            <a:avLst/>
          </a:prstGeom>
          <a:ln w="0">
            <a:noFill/>
          </a:ln>
        </p:spPr>
      </p:pic>
      <p:pic>
        <p:nvPicPr>
          <p:cNvPr id="112" name="Picture 8" descr="https://pumpmuscles.ru/wp-content/uploads/2016/03/mishechnaya-sistema.jpg"/>
          <p:cNvPicPr/>
          <p:nvPr/>
        </p:nvPicPr>
        <p:blipFill>
          <a:blip r:embed="rId2"/>
          <a:stretch/>
        </p:blipFill>
        <p:spPr>
          <a:xfrm>
            <a:off x="876240" y="1457280"/>
            <a:ext cx="10277640" cy="3267000"/>
          </a:xfrm>
          <a:prstGeom prst="rect">
            <a:avLst/>
          </a:prstGeom>
          <a:ln w="0">
            <a:noFill/>
          </a:ln>
        </p:spPr>
      </p:pic>
      <p:sp>
        <p:nvSpPr>
          <p:cNvPr id="113" name="Прямоугольник 7"/>
          <p:cNvSpPr/>
          <p:nvPr/>
        </p:nvSpPr>
        <p:spPr>
          <a:xfrm>
            <a:off x="1238400" y="4714920"/>
            <a:ext cx="242856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f5597"/>
                </a:solidFill>
                <a:uFillTx/>
                <a:latin typeface="Times New Roman"/>
                <a:ea typeface="Times New Roman"/>
              </a:rPr>
              <a:t>Көлденең жолақты жүрек бұлшық еті</a:t>
            </a:r>
            <a:endParaRPr b="0" lang="ru-RU" sz="2000" strike="noStrike" u="none">
              <a:solidFill>
                <a:srgbClr val="000000"/>
              </a:solidFill>
              <a:uFillTx/>
              <a:latin typeface="Calibri"/>
            </a:endParaRPr>
          </a:p>
        </p:txBody>
      </p:sp>
      <p:sp>
        <p:nvSpPr>
          <p:cNvPr id="114" name="Прямоугольник 6"/>
          <p:cNvSpPr/>
          <p:nvPr/>
        </p:nvSpPr>
        <p:spPr>
          <a:xfrm>
            <a:off x="5191200" y="4734000"/>
            <a:ext cx="251460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f5597"/>
                </a:solidFill>
                <a:uFillTx/>
                <a:latin typeface="Times New Roman"/>
                <a:ea typeface="Times New Roman"/>
              </a:rPr>
              <a:t>Көлденең жолақты қаңқа бұлшық еті</a:t>
            </a:r>
            <a:endParaRPr b="0" lang="ru-RU" sz="2000" strike="noStrike" u="none">
              <a:solidFill>
                <a:srgbClr val="000000"/>
              </a:solidFill>
              <a:uFillTx/>
              <a:latin typeface="Calibri"/>
            </a:endParaRPr>
          </a:p>
        </p:txBody>
      </p:sp>
      <p:sp>
        <p:nvSpPr>
          <p:cNvPr id="115" name="Прямоугольник 8"/>
          <p:cNvSpPr/>
          <p:nvPr/>
        </p:nvSpPr>
        <p:spPr>
          <a:xfrm>
            <a:off x="8096400" y="4740120"/>
            <a:ext cx="327636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f5597"/>
                </a:solidFill>
                <a:uFillTx/>
                <a:latin typeface="Times New Roman"/>
                <a:ea typeface="Times New Roman"/>
              </a:rPr>
              <a:t>Ішкі мүшелердің бірыңғай салалы бұлшық еті</a:t>
            </a:r>
            <a:endParaRPr b="0" lang="ru-RU" sz="2000" strike="noStrike" u="none">
              <a:solidFill>
                <a:srgbClr val="000000"/>
              </a:solidFill>
              <a:uFillTx/>
              <a:latin typeface="Calibri"/>
            </a:endParaRPr>
          </a:p>
        </p:txBody>
      </p:sp>
      <p:sp>
        <p:nvSpPr>
          <p:cNvPr id="116" name="Прямоугольник 9"/>
          <p:cNvSpPr/>
          <p:nvPr/>
        </p:nvSpPr>
        <p:spPr>
          <a:xfrm>
            <a:off x="905040" y="5721480"/>
            <a:ext cx="651492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f5597"/>
                </a:solidFill>
                <a:uFillTx/>
                <a:latin typeface="Times New Roman"/>
                <a:ea typeface="Times New Roman"/>
              </a:rPr>
              <a:t>Дескриптор: </a:t>
            </a:r>
            <a:r>
              <a:rPr b="0" lang="kk-KZ" sz="1800" strike="noStrike" u="none">
                <a:solidFill>
                  <a:srgbClr val="2f5597"/>
                </a:solidFill>
                <a:uFillTx/>
                <a:latin typeface="Times New Roman"/>
                <a:ea typeface="Times New Roman"/>
              </a:rPr>
              <a:t>Бұлшық ет ұлпасы мен түрлерін ажыратады.</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Прямоугольник 3"/>
          <p:cNvSpPr/>
          <p:nvPr/>
        </p:nvSpPr>
        <p:spPr>
          <a:xfrm>
            <a:off x="-6480" y="219240"/>
            <a:ext cx="12192120" cy="838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r>
              <a:rPr b="0" lang="kk-KZ" sz="2800" strike="noStrike" u="none">
                <a:solidFill>
                  <a:srgbClr val="ffffff"/>
                </a:solidFill>
                <a:uFillTx/>
                <a:latin typeface="Times New Roman"/>
                <a:ea typeface="Times New Roman"/>
              </a:rPr>
              <a:t>3-тапсырма.</a:t>
            </a:r>
            <a:r>
              <a:rPr b="0" lang="ru-RU" sz="2800" strike="noStrike" u="none">
                <a:solidFill>
                  <a:srgbClr val="ffffff"/>
                </a:solidFill>
                <a:uFillTx/>
                <a:latin typeface="Times New Roman"/>
                <a:ea typeface="Times New Roman"/>
              </a:rPr>
              <a:t> Бұлшық еттің құрылысын анықтаңыз</a:t>
            </a:r>
            <a:endParaRPr b="0" lang="ru-RU" sz="2800" strike="noStrike" u="none">
              <a:solidFill>
                <a:srgbClr val="000000"/>
              </a:solidFill>
              <a:uFillTx/>
              <a:latin typeface="Calibri"/>
            </a:endParaRPr>
          </a:p>
        </p:txBody>
      </p:sp>
      <p:pic>
        <p:nvPicPr>
          <p:cNvPr id="118" name="Рисунок 1" descr=""/>
          <p:cNvPicPr/>
          <p:nvPr/>
        </p:nvPicPr>
        <p:blipFill>
          <a:blip r:embed="rId1"/>
          <a:stretch/>
        </p:blipFill>
        <p:spPr>
          <a:xfrm>
            <a:off x="779400" y="6500880"/>
            <a:ext cx="11214000" cy="714240"/>
          </a:xfrm>
          <a:prstGeom prst="rect">
            <a:avLst/>
          </a:prstGeom>
          <a:ln w="0">
            <a:noFill/>
          </a:ln>
        </p:spPr>
      </p:pic>
      <p:pic>
        <p:nvPicPr>
          <p:cNvPr id="119" name="Picture 16" descr="https://cf.ppt-online.org/files/slide/4/4fSuRheo7yZAvqn2k6mdxs53QzBPb0It1Gj9YO/slide-13.jpg"/>
          <p:cNvPicPr/>
          <p:nvPr/>
        </p:nvPicPr>
        <p:blipFill>
          <a:blip r:embed="rId2"/>
          <a:stretch/>
        </p:blipFill>
        <p:spPr>
          <a:xfrm>
            <a:off x="771480" y="1066680"/>
            <a:ext cx="11039400" cy="5372280"/>
          </a:xfrm>
          <a:prstGeom prst="rect">
            <a:avLst/>
          </a:prstGeom>
          <a:ln w="0">
            <a:noFill/>
          </a:ln>
        </p:spPr>
      </p:pic>
      <p:sp>
        <p:nvSpPr>
          <p:cNvPr id="120" name="Прямоугольник 14"/>
          <p:cNvSpPr/>
          <p:nvPr/>
        </p:nvSpPr>
        <p:spPr>
          <a:xfrm>
            <a:off x="804960" y="5591160"/>
            <a:ext cx="82533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	</a:t>
            </a: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Бұлшық еттің құрылысын анықтайды.</a:t>
            </a:r>
            <a:endParaRPr b="0" lang="ru-RU" sz="2000" strike="noStrike" u="none">
              <a:solidFill>
                <a:srgbClr val="000000"/>
              </a:solidFill>
              <a:uFillTx/>
              <a:latin typeface="Calibri"/>
            </a:endParaRPr>
          </a:p>
        </p:txBody>
      </p:sp>
      <p:sp>
        <p:nvSpPr>
          <p:cNvPr id="121" name="Прямоугольник 17"/>
          <p:cNvSpPr/>
          <p:nvPr/>
        </p:nvSpPr>
        <p:spPr>
          <a:xfrm>
            <a:off x="1219320" y="4352760"/>
            <a:ext cx="10372680" cy="11912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 </a:t>
            </a:r>
            <a:r>
              <a:rPr b="0" lang="kk-KZ" sz="1800" strike="noStrike" u="none">
                <a:solidFill>
                  <a:srgbClr val="ffffff"/>
                </a:solidFill>
                <a:uFillTx/>
                <a:latin typeface="Times New Roman"/>
                <a:ea typeface="Times New Roman"/>
              </a:rPr>
              <a:t>Бұлшық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imes New Roman"/>
                <a:ea typeface="Times New Roman"/>
              </a:rPr>
              <a:t> </a:t>
            </a:r>
            <a:endParaRPr b="0" lang="ru-RU" sz="1800" strike="noStrike" u="none">
              <a:solidFill>
                <a:srgbClr val="000000"/>
              </a:solidFill>
              <a:uFillTx/>
              <a:latin typeface="Calibri"/>
            </a:endParaRPr>
          </a:p>
        </p:txBody>
      </p:sp>
      <p:sp>
        <p:nvSpPr>
          <p:cNvPr id="122" name="Прямоугольник 18"/>
          <p:cNvSpPr/>
          <p:nvPr/>
        </p:nvSpPr>
        <p:spPr>
          <a:xfrm>
            <a:off x="619200" y="1143000"/>
            <a:ext cx="10963080" cy="642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 </a:t>
            </a:r>
            <a:r>
              <a:rPr b="0" lang="kk-KZ" sz="1800" strike="noStrike" u="none">
                <a:solidFill>
                  <a:srgbClr val="ffffff"/>
                </a:solidFill>
                <a:uFillTx/>
                <a:latin typeface="Times New Roman"/>
                <a:ea typeface="Times New Roman"/>
              </a:rPr>
              <a:t>Бұлшық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Прямоугольник 3"/>
          <p:cNvSpPr/>
          <p:nvPr/>
        </p:nvSpPr>
        <p:spPr>
          <a:xfrm>
            <a:off x="-6480" y="219240"/>
            <a:ext cx="12192120" cy="838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  </a:t>
            </a:r>
            <a:r>
              <a:rPr b="0" lang="kk-KZ" sz="2800" strike="noStrike" u="none">
                <a:solidFill>
                  <a:srgbClr val="ffffff"/>
                </a:solidFill>
                <a:uFillTx/>
                <a:latin typeface="Times New Roman"/>
                <a:ea typeface="Times New Roman"/>
              </a:rPr>
              <a:t>3-тапсырма.</a:t>
            </a:r>
            <a:r>
              <a:rPr b="0" lang="ru-RU" sz="2800" strike="noStrike" u="none">
                <a:solidFill>
                  <a:srgbClr val="ffffff"/>
                </a:solidFill>
                <a:uFillTx/>
                <a:latin typeface="Times New Roman"/>
                <a:ea typeface="Times New Roman"/>
              </a:rPr>
              <a:t> Бұлшық еттің құрылысын анықтаңыз</a:t>
            </a:r>
            <a:endParaRPr b="0" lang="ru-RU" sz="2800" strike="noStrike" u="none">
              <a:solidFill>
                <a:srgbClr val="000000"/>
              </a:solidFill>
              <a:uFillTx/>
              <a:latin typeface="Calibri"/>
            </a:endParaRPr>
          </a:p>
        </p:txBody>
      </p:sp>
      <p:pic>
        <p:nvPicPr>
          <p:cNvPr id="124" name="Рисунок 1" descr=""/>
          <p:cNvPicPr/>
          <p:nvPr/>
        </p:nvPicPr>
        <p:blipFill>
          <a:blip r:embed="rId1"/>
          <a:stretch/>
        </p:blipFill>
        <p:spPr>
          <a:xfrm>
            <a:off x="779400" y="6500880"/>
            <a:ext cx="11214000" cy="714240"/>
          </a:xfrm>
          <a:prstGeom prst="rect">
            <a:avLst/>
          </a:prstGeom>
          <a:ln w="0">
            <a:noFill/>
          </a:ln>
        </p:spPr>
      </p:pic>
      <p:pic>
        <p:nvPicPr>
          <p:cNvPr id="125" name="Picture 16" descr="https://cf.ppt-online.org/files/slide/4/4fSuRheo7yZAvqn2k6mdxs53QzBPb0It1Gj9YO/slide-13.jpg"/>
          <p:cNvPicPr/>
          <p:nvPr/>
        </p:nvPicPr>
        <p:blipFill>
          <a:blip r:embed="rId2"/>
          <a:stretch/>
        </p:blipFill>
        <p:spPr>
          <a:xfrm>
            <a:off x="1171440" y="1066680"/>
            <a:ext cx="10182240" cy="4552920"/>
          </a:xfrm>
          <a:prstGeom prst="rect">
            <a:avLst/>
          </a:prstGeom>
          <a:ln w="0">
            <a:noFill/>
          </a:ln>
        </p:spPr>
      </p:pic>
      <p:sp>
        <p:nvSpPr>
          <p:cNvPr id="126" name="Прямоугольник 14"/>
          <p:cNvSpPr/>
          <p:nvPr/>
        </p:nvSpPr>
        <p:spPr>
          <a:xfrm>
            <a:off x="804960" y="5591160"/>
            <a:ext cx="616752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f5597"/>
                </a:solidFill>
                <a:uFillTx/>
                <a:latin typeface="Times New Roman"/>
                <a:ea typeface="Times New Roman"/>
              </a:rPr>
              <a:t>Дескриптор: </a:t>
            </a:r>
            <a:r>
              <a:rPr b="0" lang="kk-KZ" sz="2000" strike="noStrike" u="none">
                <a:solidFill>
                  <a:srgbClr val="2f5597"/>
                </a:solidFill>
                <a:uFillTx/>
                <a:latin typeface="Times New Roman"/>
                <a:ea typeface="Times New Roman"/>
              </a:rPr>
              <a:t>Бұлшық еттің құрылысын анықтайды.</a:t>
            </a:r>
            <a:endParaRPr b="0" lang="ru-RU" sz="2000" strike="noStrike" u="none">
              <a:solidFill>
                <a:srgbClr val="000000"/>
              </a:solidFill>
              <a:uFillTx/>
              <a:latin typeface="Calibri"/>
            </a:endParaRPr>
          </a:p>
        </p:txBody>
      </p:sp>
      <p:sp>
        <p:nvSpPr>
          <p:cNvPr id="127" name="Прямоугольник 18"/>
          <p:cNvSpPr/>
          <p:nvPr/>
        </p:nvSpPr>
        <p:spPr>
          <a:xfrm>
            <a:off x="619200" y="1143000"/>
            <a:ext cx="10963080" cy="642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Times New Roman"/>
                <a:ea typeface="Times New Roman"/>
              </a:rPr>
              <a:t>Дескриптор: </a:t>
            </a:r>
            <a:r>
              <a:rPr b="0" lang="kk-KZ" sz="1800" strike="noStrike" u="none">
                <a:solidFill>
                  <a:srgbClr val="ffffff"/>
                </a:solidFill>
                <a:uFillTx/>
                <a:latin typeface="Times New Roman"/>
                <a:ea typeface="Times New Roman"/>
              </a:rPr>
              <a:t>Бұлшық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f5597"/>
                </a:solidFill>
                <a:uFillTx/>
                <a:latin typeface="Times New Roman"/>
                <a:ea typeface="Times New Roman"/>
              </a:rPr>
              <a:t> </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90000"/>
              </a:lnSpc>
              <a:spcBef>
                <a:spcPts val="1001"/>
              </a:spcBef>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бұлшықет ұлпасының түрлерін ажыратады;</a:t>
            </a:r>
            <a:endParaRPr b="0" lang="ru-RU" sz="2400" strike="noStrike" u="none">
              <a:solidFill>
                <a:srgbClr val="000000"/>
              </a:solidFill>
              <a:uFillTx/>
              <a:latin typeface="Calibri"/>
            </a:endParaRPr>
          </a:p>
          <a:p>
            <a:pPr>
              <a:lnSpc>
                <a:spcPct val="90000"/>
              </a:lnSpc>
              <a:spcBef>
                <a:spcPts val="1001"/>
              </a:spcBef>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бұлшықеттің құрылысын сипаттайды;</a:t>
            </a:r>
            <a:endParaRPr b="0" lang="ru-RU" sz="2400" strike="noStrike" u="none">
              <a:solidFill>
                <a:srgbClr val="000000"/>
              </a:solidFill>
              <a:uFillTx/>
              <a:latin typeface="Calibri"/>
            </a:endParaRPr>
          </a:p>
          <a:p>
            <a:pPr>
              <a:lnSpc>
                <a:spcPct val="90000"/>
              </a:lnSpc>
              <a:spcBef>
                <a:spcPts val="1001"/>
              </a:spcBef>
              <a:buClr>
                <a:srgbClr val="0070c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бұлшықеттің түрлеріне мысалдар келтіреді.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8.1.6.5 бұлшық ет ұлпасының құрылысын, қызметін және олардың түрлерін сипаттау;</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8.1.6.6 адам бұлшық еттерінің құрылысы мен бұлшықет топтарын оқып тану.</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Прямоугольник 1"/>
          <p:cNvSpPr/>
          <p:nvPr/>
        </p:nvSpPr>
        <p:spPr>
          <a:xfrm>
            <a:off x="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Бұлшық ет ұлпасы</a:t>
            </a:r>
            <a:endParaRPr b="0" lang="ru-RU" sz="2400" strike="noStrike" u="none">
              <a:solidFill>
                <a:srgbClr val="000000"/>
              </a:solidFill>
              <a:uFillTx/>
              <a:latin typeface="Calibri"/>
            </a:endParaRPr>
          </a:p>
        </p:txBody>
      </p:sp>
      <p:sp>
        <p:nvSpPr>
          <p:cNvPr id="20"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1" name="Picture 5" descr=""/>
          <p:cNvPicPr/>
          <p:nvPr/>
        </p:nvPicPr>
        <p:blipFill>
          <a:blip r:embed="rId1"/>
          <a:stretch/>
        </p:blipFill>
        <p:spPr>
          <a:xfrm>
            <a:off x="1098720" y="6283440"/>
            <a:ext cx="9308880" cy="109440"/>
          </a:xfrm>
          <a:prstGeom prst="rect">
            <a:avLst/>
          </a:prstGeom>
          <a:ln w="0">
            <a:noFill/>
          </a:ln>
        </p:spPr>
      </p:pic>
      <p:pic>
        <p:nvPicPr>
          <p:cNvPr id="22" name="Picture 7" descr=""/>
          <p:cNvPicPr/>
          <p:nvPr/>
        </p:nvPicPr>
        <p:blipFill>
          <a:blip r:embed="rId2"/>
          <a:stretch/>
        </p:blipFill>
        <p:spPr>
          <a:xfrm>
            <a:off x="1098720" y="6432480"/>
            <a:ext cx="9308880" cy="115920"/>
          </a:xfrm>
          <a:prstGeom prst="rect">
            <a:avLst/>
          </a:prstGeom>
          <a:ln w="0">
            <a:noFill/>
          </a:ln>
        </p:spPr>
      </p:pic>
      <p:sp>
        <p:nvSpPr>
          <p:cNvPr id="23"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4"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5" name="Picture 13" descr=""/>
          <p:cNvPicPr/>
          <p:nvPr/>
        </p:nvPicPr>
        <p:blipFill>
          <a:blip r:embed="rId3"/>
          <a:stretch/>
        </p:blipFill>
        <p:spPr>
          <a:xfrm>
            <a:off x="3432240" y="630360"/>
            <a:ext cx="1706400" cy="455400"/>
          </a:xfrm>
          <a:prstGeom prst="rect">
            <a:avLst/>
          </a:prstGeom>
          <a:ln w="0">
            <a:noFill/>
          </a:ln>
        </p:spPr>
      </p:pic>
      <p:sp>
        <p:nvSpPr>
          <p:cNvPr id="26" name="Прямоугольник 2"/>
          <p:cNvSpPr/>
          <p:nvPr/>
        </p:nvSpPr>
        <p:spPr>
          <a:xfrm>
            <a:off x="895320" y="3191040"/>
            <a:ext cx="10848960" cy="3741840"/>
          </a:xfrm>
          <a:prstGeom prst="rect">
            <a:avLst/>
          </a:prstGeom>
          <a:noFill/>
          <a:ln w="0">
            <a:noFill/>
          </a:ln>
        </p:spPr>
        <p:style>
          <a:lnRef idx="0"/>
          <a:fillRef idx="0"/>
          <a:effectRef idx="0"/>
          <a:fontRef idx="minor"/>
        </p:style>
        <p:txBody>
          <a:bodyPr lIns="90000" rIns="90000" tIns="46800" bIns="46800" anchor="t">
            <a:spAutoFit/>
          </a:bodyPr>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Calibri"/>
              </a:rPr>
              <a:t>Бұлшық ет – әртүрлі қозғалысқа жауап беретін тірек-қимыл жүйесінің бөлімі. Адам ағзасында 600-ден астам бұлшық ет бар. Дененің тепе-теңдігін бұлшық еттер қамтамасыз етеді. </a:t>
            </a:r>
            <a:endParaRPr b="0" lang="ru-RU" sz="2000" strike="noStrike" u="none">
              <a:solidFill>
                <a:srgbClr val="000000"/>
              </a:solidFill>
              <a:uFillTx/>
              <a:latin typeface="Calibri"/>
            </a:endParaRPr>
          </a:p>
          <a:p>
            <a:pPr algn="just">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Calibri"/>
              </a:rPr>
              <a:t>Бұлшық еттер бұлшық ет жасушалары – миоциттерден түзіледі.</a:t>
            </a: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Бұлшық еттер арқылы орындалатын қимылдар: </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Жұту</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Дыбыс түзілу</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Көз алмасының қимылдауы</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Қозғалу белсенділігінің барлық түрлері</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27" name="Скругленный прямоугольник 21"/>
          <p:cNvSpPr/>
          <p:nvPr/>
        </p:nvSpPr>
        <p:spPr>
          <a:xfrm>
            <a:off x="2295360" y="1038240"/>
            <a:ext cx="2724480" cy="600120"/>
          </a:xfrm>
          <a:prstGeom prst="roundRect">
            <a:avLst>
              <a:gd name="adj" fmla="val 16667"/>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f5597"/>
                </a:solidFill>
                <a:uFillTx/>
                <a:latin typeface="Times New Roman"/>
                <a:ea typeface="Times New Roman"/>
              </a:rPr>
              <a:t>Бірыңғай салалы</a:t>
            </a:r>
            <a:endParaRPr b="0" lang="ru-RU" sz="2000" strike="noStrike" u="none">
              <a:solidFill>
                <a:srgbClr val="000000"/>
              </a:solidFill>
              <a:uFillTx/>
              <a:latin typeface="Calibri"/>
            </a:endParaRPr>
          </a:p>
        </p:txBody>
      </p:sp>
      <p:sp>
        <p:nvSpPr>
          <p:cNvPr id="28" name="Скругленный прямоугольник 22"/>
          <p:cNvSpPr/>
          <p:nvPr/>
        </p:nvSpPr>
        <p:spPr>
          <a:xfrm>
            <a:off x="7182000" y="1000080"/>
            <a:ext cx="2676240" cy="600120"/>
          </a:xfrm>
          <a:prstGeom prst="roundRect">
            <a:avLst>
              <a:gd name="adj" fmla="val 16667"/>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f5597"/>
                </a:solidFill>
                <a:uFillTx/>
                <a:latin typeface="Times New Roman"/>
                <a:ea typeface="Times New Roman"/>
              </a:rPr>
              <a:t>Көлденең жолақты</a:t>
            </a:r>
            <a:endParaRPr b="0" lang="ru-RU" sz="2000" strike="noStrike" u="none">
              <a:solidFill>
                <a:srgbClr val="000000"/>
              </a:solidFill>
              <a:uFillTx/>
              <a:latin typeface="Calibri"/>
            </a:endParaRPr>
          </a:p>
        </p:txBody>
      </p:sp>
      <p:pic>
        <p:nvPicPr>
          <p:cNvPr id="29" name="Picture 16" descr=""/>
          <p:cNvPicPr/>
          <p:nvPr/>
        </p:nvPicPr>
        <p:blipFill>
          <a:blip r:embed="rId4"/>
          <a:stretch/>
        </p:blipFill>
        <p:spPr>
          <a:xfrm>
            <a:off x="6626160" y="628560"/>
            <a:ext cx="1746360" cy="414360"/>
          </a:xfrm>
          <a:prstGeom prst="rect">
            <a:avLst/>
          </a:prstGeom>
          <a:ln w="0">
            <a:noFill/>
          </a:ln>
        </p:spPr>
      </p:pic>
      <p:pic>
        <p:nvPicPr>
          <p:cNvPr id="30" name="Picture 23" descr="https://itest.kz/upload/images/1350554583.79.jpeg.png"/>
          <p:cNvPicPr/>
          <p:nvPr/>
        </p:nvPicPr>
        <p:blipFill>
          <a:blip r:embed="rId5"/>
          <a:stretch/>
        </p:blipFill>
        <p:spPr>
          <a:xfrm>
            <a:off x="2324160" y="1728720"/>
            <a:ext cx="2657520" cy="1471680"/>
          </a:xfrm>
          <a:prstGeom prst="rect">
            <a:avLst/>
          </a:prstGeom>
          <a:ln w="0">
            <a:noFill/>
          </a:ln>
        </p:spPr>
      </p:pic>
      <p:pic>
        <p:nvPicPr>
          <p:cNvPr id="31" name="Picture 25" descr="https://itest.kz/upload/images/1350554621.15.jpeg.png"/>
          <p:cNvPicPr/>
          <p:nvPr/>
        </p:nvPicPr>
        <p:blipFill>
          <a:blip r:embed="rId6"/>
          <a:stretch/>
        </p:blipFill>
        <p:spPr>
          <a:xfrm>
            <a:off x="8906040" y="1695600"/>
            <a:ext cx="2286000" cy="1400040"/>
          </a:xfrm>
          <a:prstGeom prst="rect">
            <a:avLst/>
          </a:prstGeom>
          <a:ln w="0">
            <a:noFill/>
          </a:ln>
        </p:spPr>
      </p:pic>
      <p:pic>
        <p:nvPicPr>
          <p:cNvPr id="32" name="Picture 27" descr="https://itest.kz/upload/images/1350554601.74.jpeg.png"/>
          <p:cNvPicPr/>
          <p:nvPr/>
        </p:nvPicPr>
        <p:blipFill>
          <a:blip r:embed="rId7"/>
          <a:stretch/>
        </p:blipFill>
        <p:spPr>
          <a:xfrm>
            <a:off x="6362640" y="1692360"/>
            <a:ext cx="2495520" cy="14317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Прямоугольник 3"/>
          <p:cNvSpPr/>
          <p:nvPr/>
        </p:nvSpPr>
        <p:spPr>
          <a:xfrm>
            <a:off x="9360" y="17640"/>
            <a:ext cx="1219212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0" lang="kk-KZ" sz="2800" strike="noStrike" u="none">
                <a:solidFill>
                  <a:srgbClr val="ffffff"/>
                </a:solidFill>
                <a:uFillTx/>
                <a:latin typeface="Times New Roman"/>
                <a:ea typeface="Times New Roman"/>
              </a:rPr>
              <a:t>Біріңғай салалы бұлшық еттер</a:t>
            </a:r>
            <a:endParaRPr b="0" lang="ru-RU" sz="2800" strike="noStrike" u="none">
              <a:solidFill>
                <a:srgbClr val="000000"/>
              </a:solidFill>
              <a:uFillTx/>
              <a:latin typeface="Calibri"/>
            </a:endParaRPr>
          </a:p>
        </p:txBody>
      </p:sp>
      <p:pic>
        <p:nvPicPr>
          <p:cNvPr id="34" name="Picture 6" descr=""/>
          <p:cNvPicPr/>
          <p:nvPr/>
        </p:nvPicPr>
        <p:blipFill>
          <a:blip r:embed="rId1"/>
          <a:stretch/>
        </p:blipFill>
        <p:spPr>
          <a:xfrm>
            <a:off x="1679400" y="6458040"/>
            <a:ext cx="9309240" cy="115920"/>
          </a:xfrm>
          <a:prstGeom prst="rect">
            <a:avLst/>
          </a:prstGeom>
          <a:ln w="0">
            <a:noFill/>
          </a:ln>
        </p:spPr>
      </p:pic>
      <p:pic>
        <p:nvPicPr>
          <p:cNvPr id="35" name="Picture 7" descr=""/>
          <p:cNvPicPr/>
          <p:nvPr/>
        </p:nvPicPr>
        <p:blipFill>
          <a:blip r:embed="rId2"/>
          <a:stretch/>
        </p:blipFill>
        <p:spPr>
          <a:xfrm>
            <a:off x="1679400" y="6573960"/>
            <a:ext cx="9309240" cy="109440"/>
          </a:xfrm>
          <a:prstGeom prst="rect">
            <a:avLst/>
          </a:prstGeom>
          <a:ln w="0">
            <a:noFill/>
          </a:ln>
        </p:spPr>
      </p:pic>
      <p:sp>
        <p:nvSpPr>
          <p:cNvPr id="36" name="PlaceHolder 1"/>
          <p:cNvSpPr>
            <a:spLocks noGrp="1"/>
          </p:cNvSpPr>
          <p:nvPr>
            <p:ph type="title"/>
          </p:nvPr>
        </p:nvSpPr>
        <p:spPr>
          <a:xfrm>
            <a:off x="733320" y="971640"/>
            <a:ext cx="6010560" cy="303840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Бірыңғай салалы бұлшық еттер қуыс ішкі мүшелердің қабырғасын түзеді: ішек, асқазан, қантамырлар, қуық, бездердің өзектері. Олардың жиырылуы баяу әрі ырғақты және адамның еркінен тыс жүзеге асады.</a:t>
            </a:r>
            <a:r>
              <a:rPr b="0" lang="en-US" sz="2400" strike="noStrike" u="none">
                <a:solidFill>
                  <a:srgbClr val="4472c4"/>
                </a:solidFill>
                <a:uFillTx/>
                <a:latin typeface="Times New Roman"/>
                <a:ea typeface="Times New Roman"/>
              </a:rPr>
              <a:t> </a:t>
            </a:r>
            <a:endParaRPr b="0" lang="ru-RU" sz="2400" strike="noStrike" u="none">
              <a:solidFill>
                <a:srgbClr val="000000"/>
              </a:solidFill>
              <a:uFillTx/>
              <a:latin typeface="Calibri Light"/>
            </a:endParaRPr>
          </a:p>
        </p:txBody>
      </p:sp>
      <p:sp>
        <p:nvSpPr>
          <p:cNvPr id="37"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38" name="Picture 23" descr="https://media.sciencephoto.com/image/f0279915/800wm/F0279915-Muscle_cells"/>
          <p:cNvPicPr/>
          <p:nvPr/>
        </p:nvPicPr>
        <p:blipFill>
          <a:blip r:embed="rId3"/>
          <a:stretch/>
        </p:blipFill>
        <p:spPr>
          <a:xfrm>
            <a:off x="7326360" y="2476440"/>
            <a:ext cx="4437000" cy="34196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Көлденең жолақты бұлшық еттер</a:t>
            </a:r>
            <a:endParaRPr b="0" lang="ru-RU" sz="2800" strike="noStrike" u="none">
              <a:solidFill>
                <a:srgbClr val="000000"/>
              </a:solidFill>
              <a:uFillTx/>
              <a:latin typeface="Calibri"/>
            </a:endParaRPr>
          </a:p>
        </p:txBody>
      </p:sp>
      <p:pic>
        <p:nvPicPr>
          <p:cNvPr id="40" name="Picture 11" descr=""/>
          <p:cNvPicPr/>
          <p:nvPr/>
        </p:nvPicPr>
        <p:blipFill>
          <a:blip r:embed="rId1"/>
          <a:stretch/>
        </p:blipFill>
        <p:spPr>
          <a:xfrm>
            <a:off x="4194000" y="660240"/>
            <a:ext cx="189000" cy="633600"/>
          </a:xfrm>
          <a:prstGeom prst="rect">
            <a:avLst/>
          </a:prstGeom>
          <a:ln w="0">
            <a:noFill/>
          </a:ln>
        </p:spPr>
      </p:pic>
      <p:pic>
        <p:nvPicPr>
          <p:cNvPr id="41" name="Picture 12" descr=""/>
          <p:cNvPicPr/>
          <p:nvPr/>
        </p:nvPicPr>
        <p:blipFill>
          <a:blip r:embed="rId2"/>
          <a:stretch/>
        </p:blipFill>
        <p:spPr>
          <a:xfrm>
            <a:off x="7462800" y="660240"/>
            <a:ext cx="189000" cy="633600"/>
          </a:xfrm>
          <a:prstGeom prst="rect">
            <a:avLst/>
          </a:prstGeom>
          <a:ln w="0">
            <a:noFill/>
          </a:ln>
        </p:spPr>
      </p:pic>
      <p:sp>
        <p:nvSpPr>
          <p:cNvPr id="42" name="Прямоугольник 9"/>
          <p:cNvSpPr/>
          <p:nvPr/>
        </p:nvSpPr>
        <p:spPr>
          <a:xfrm>
            <a:off x="809640" y="2381400"/>
            <a:ext cx="5648400" cy="2228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Көлденең жолақты қаңқа бұлшық еттері көлденең жолақтары бар жасушалардан тұрады.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Көлденең жолақты жүрек бұлшық еті жүректің негізгі массасын (миокардты) құрайды.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Жүрек бұлшық еті тірек-қимыл жүйесіне жатпайды.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3" name="Рисунок 5" descr=""/>
          <p:cNvPicPr/>
          <p:nvPr/>
        </p:nvPicPr>
        <p:blipFill>
          <a:blip r:embed="rId3"/>
          <a:stretch/>
        </p:blipFill>
        <p:spPr>
          <a:xfrm>
            <a:off x="316080" y="6599160"/>
            <a:ext cx="11559960" cy="712800"/>
          </a:xfrm>
          <a:prstGeom prst="rect">
            <a:avLst/>
          </a:prstGeom>
          <a:ln w="0">
            <a:noFill/>
          </a:ln>
        </p:spPr>
      </p:pic>
      <p:sp>
        <p:nvSpPr>
          <p:cNvPr id="44" name="Скругленный прямоугольник 26"/>
          <p:cNvSpPr/>
          <p:nvPr/>
        </p:nvSpPr>
        <p:spPr>
          <a:xfrm>
            <a:off x="2781360" y="1181160"/>
            <a:ext cx="2523960" cy="62856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f5597"/>
                </a:solidFill>
                <a:uFillTx/>
                <a:latin typeface="Times New Roman"/>
                <a:ea typeface="Times New Roman"/>
              </a:rPr>
              <a:t>Қаңқа бұлшық еттері</a:t>
            </a:r>
            <a:endParaRPr b="0" lang="ru-RU" sz="2000" strike="noStrike" u="none">
              <a:solidFill>
                <a:srgbClr val="000000"/>
              </a:solidFill>
              <a:uFillTx/>
              <a:latin typeface="Calibri"/>
            </a:endParaRPr>
          </a:p>
        </p:txBody>
      </p:sp>
      <p:sp>
        <p:nvSpPr>
          <p:cNvPr id="45" name="Скругленный прямоугольник 27"/>
          <p:cNvSpPr/>
          <p:nvPr/>
        </p:nvSpPr>
        <p:spPr>
          <a:xfrm>
            <a:off x="6438960" y="1181160"/>
            <a:ext cx="2467080" cy="647640"/>
          </a:xfrm>
          <a:prstGeom prst="roundRect">
            <a:avLst>
              <a:gd name="adj" fmla="val 16667"/>
            </a:avLst>
          </a:prstGeom>
          <a:solidFill>
            <a:srgbClr val="ffff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f5597"/>
                </a:solidFill>
                <a:uFillTx/>
                <a:latin typeface="Times New Roman"/>
                <a:ea typeface="Times New Roman"/>
              </a:rPr>
              <a:t>Жүрек бұлшық еті</a:t>
            </a:r>
            <a:endParaRPr b="0" lang="ru-RU" sz="2000" strike="noStrike" u="none">
              <a:solidFill>
                <a:srgbClr val="000000"/>
              </a:solidFill>
              <a:uFillTx/>
              <a:latin typeface="Calibri"/>
            </a:endParaRPr>
          </a:p>
        </p:txBody>
      </p:sp>
      <p:pic>
        <p:nvPicPr>
          <p:cNvPr id="46" name="Picture 23" descr="https://alev.biz/wp-content/uploads/2019/05/myoblast-fusion.jpg"/>
          <p:cNvPicPr/>
          <p:nvPr/>
        </p:nvPicPr>
        <p:blipFill>
          <a:blip r:embed="rId4"/>
          <a:stretch/>
        </p:blipFill>
        <p:spPr>
          <a:xfrm>
            <a:off x="6904080" y="3048120"/>
            <a:ext cx="4640400" cy="3200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Прямоугольник 3"/>
          <p:cNvSpPr/>
          <p:nvPr/>
        </p:nvSpPr>
        <p:spPr>
          <a:xfrm>
            <a:off x="6840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Қаңқа бұлшық еттері</a:t>
            </a:r>
            <a:endParaRPr b="0" lang="ru-RU" sz="2800" strike="noStrike" u="none">
              <a:solidFill>
                <a:srgbClr val="000000"/>
              </a:solidFill>
              <a:uFillTx/>
              <a:latin typeface="Calibri"/>
            </a:endParaRPr>
          </a:p>
        </p:txBody>
      </p:sp>
      <p:sp>
        <p:nvSpPr>
          <p:cNvPr id="48" name="TextBox 9"/>
          <p:cNvSpPr/>
          <p:nvPr/>
        </p:nvSpPr>
        <p:spPr>
          <a:xfrm>
            <a:off x="542880" y="1704960"/>
            <a:ext cx="5210280" cy="253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Тірек-қимыл жүйесінің бұлшық еттері қаңқаны қозғалысқа келтіреді. Олар саналы түрде реттеледі. Қаңқа бұлшық еттерінің екі жағы буын арқылы байланысқан көрші сүйектерге бекиді. Шеңберлі бұлшық еттер (ауыз, көз) және мимикалық бұлшық еттің бір ұшы бас сүйекке, екінші ұшы теріге бекиді.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9" name="Рисунок 4" descr=""/>
          <p:cNvPicPr/>
          <p:nvPr/>
        </p:nvPicPr>
        <p:blipFill>
          <a:blip r:embed="rId1"/>
          <a:stretch/>
        </p:blipFill>
        <p:spPr>
          <a:xfrm>
            <a:off x="544680" y="6583320"/>
            <a:ext cx="11559960" cy="712800"/>
          </a:xfrm>
          <a:prstGeom prst="rect">
            <a:avLst/>
          </a:prstGeom>
          <a:ln w="0">
            <a:noFill/>
          </a:ln>
        </p:spPr>
      </p:pic>
      <p:pic>
        <p:nvPicPr>
          <p:cNvPr id="50" name="Picture 15" descr="https://ds05.infourok.ru/uploads/ex/095d/0011f734-ca7eca09/img6.jpg"/>
          <p:cNvPicPr/>
          <p:nvPr/>
        </p:nvPicPr>
        <p:blipFill>
          <a:blip r:embed="rId2"/>
          <a:stretch/>
        </p:blipFill>
        <p:spPr>
          <a:xfrm>
            <a:off x="6791400" y="1486080"/>
            <a:ext cx="4716360" cy="3447720"/>
          </a:xfrm>
          <a:prstGeom prst="rect">
            <a:avLst/>
          </a:prstGeom>
          <a:ln w="0">
            <a:noFill/>
          </a:ln>
        </p:spPr>
      </p:pic>
      <p:sp>
        <p:nvSpPr>
          <p:cNvPr id="51" name="Прямоугольник 13"/>
          <p:cNvSpPr/>
          <p:nvPr/>
        </p:nvSpPr>
        <p:spPr>
          <a:xfrm>
            <a:off x="7162920" y="5029200"/>
            <a:ext cx="4314600" cy="1161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4472c4"/>
                </a:solidFill>
                <a:uFillTx/>
                <a:latin typeface="Times New Roman"/>
                <a:ea typeface="Times New Roman"/>
              </a:rPr>
              <a:t>1 - маңдай бұлшық еттері; 2 - самай бұлшық еттері; </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4472c4"/>
                </a:solidFill>
                <a:uFillTx/>
                <a:latin typeface="Times New Roman"/>
                <a:ea typeface="Times New Roman"/>
              </a:rPr>
              <a:t>3 - көздің айналасындағы шеңберлі бұлшық еттер; </a:t>
            </a:r>
            <a:endParaRPr b="0" lang="ru-RU" sz="1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4472c4"/>
                </a:solidFill>
                <a:uFillTx/>
                <a:latin typeface="Times New Roman"/>
                <a:ea typeface="Times New Roman"/>
              </a:rPr>
              <a:t>4 - ауыздың айналасындағы шеңберлі бұлшық еттер; 5 - шайнау бұлшық еттері; 6 - мойын мен кеудені қозғалтатын бұлшық еттер; 7 - желке бұлшық еттері.   </a:t>
            </a:r>
            <a:endParaRPr b="0" lang="ru-RU" sz="1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Прямоугольник 5"/>
          <p:cNvSpPr/>
          <p:nvPr/>
        </p:nvSpPr>
        <p:spPr>
          <a:xfrm>
            <a:off x="0" y="104760"/>
            <a:ext cx="12192120" cy="9241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Қаңқа бұлшық еттерінің құрылысы</a:t>
            </a:r>
            <a:endParaRPr b="0" lang="ru-RU" sz="2800" strike="noStrike" u="none">
              <a:solidFill>
                <a:srgbClr val="000000"/>
              </a:solidFill>
              <a:uFillTx/>
              <a:latin typeface="Calibri"/>
            </a:endParaRPr>
          </a:p>
        </p:txBody>
      </p:sp>
      <p:pic>
        <p:nvPicPr>
          <p:cNvPr id="53" name="Рисунок 1" descr=""/>
          <p:cNvPicPr/>
          <p:nvPr/>
        </p:nvPicPr>
        <p:blipFill>
          <a:blip r:embed="rId1"/>
          <a:stretch/>
        </p:blipFill>
        <p:spPr>
          <a:xfrm>
            <a:off x="220680" y="6669000"/>
            <a:ext cx="11560320" cy="712800"/>
          </a:xfrm>
          <a:prstGeom prst="rect">
            <a:avLst/>
          </a:prstGeom>
          <a:ln w="0">
            <a:noFill/>
          </a:ln>
        </p:spPr>
      </p:pic>
      <p:sp>
        <p:nvSpPr>
          <p:cNvPr id="54" name="Прямоугольник 11"/>
          <p:cNvSpPr/>
          <p:nvPr/>
        </p:nvSpPr>
        <p:spPr>
          <a:xfrm>
            <a:off x="552600" y="1419120"/>
            <a:ext cx="5914800" cy="3143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Нағыз қаңқа бұлшық еттерінің миоциттері ірі болады да, олар бұлшық ет талшықтары деп аталады. Ет талшықтары жіңішке және ұзындықтары шамамен 10 см болып келеді.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Сыртынан бұлшық еттер шандырмен қапталады. Бұлшық ет жасушалары – талшықтары арасында қан тамырлары мен жүйке талшықтары болады.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Қаңқа бұлшық еттерінің ұшында берік дәнекер ұлпасынан тұратын сіңір орналасады.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Сіңір арқылы бұлшық еттер сүйектерге бекиді. </a:t>
            </a:r>
            <a:endParaRPr b="0" lang="ru-RU" sz="2000" strike="noStrike" u="none">
              <a:solidFill>
                <a:srgbClr val="000000"/>
              </a:solidFill>
              <a:uFillTx/>
              <a:latin typeface="Calibri"/>
            </a:endParaRPr>
          </a:p>
        </p:txBody>
      </p:sp>
      <p:pic>
        <p:nvPicPr>
          <p:cNvPr id="55" name="Picture 11" descr="http://146.alschool.kz/uploads/posts/2016-11/1480170018_slayd26.jpg"/>
          <p:cNvPicPr/>
          <p:nvPr/>
        </p:nvPicPr>
        <p:blipFill>
          <a:blip r:embed="rId2"/>
          <a:stretch/>
        </p:blipFill>
        <p:spPr>
          <a:xfrm>
            <a:off x="6200640" y="2655720"/>
            <a:ext cx="5791320" cy="3954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Picture 5" descr=""/>
          <p:cNvPicPr/>
          <p:nvPr/>
        </p:nvPicPr>
        <p:blipFill>
          <a:blip r:embed="rId1"/>
          <a:stretch/>
        </p:blipFill>
        <p:spPr>
          <a:xfrm>
            <a:off x="0" y="195120"/>
            <a:ext cx="12204720" cy="762120"/>
          </a:xfrm>
          <a:prstGeom prst="rect">
            <a:avLst/>
          </a:prstGeom>
          <a:ln w="0">
            <a:noFill/>
          </a:ln>
        </p:spPr>
      </p:pic>
      <p:cxnSp>
        <p:nvCxnSpPr>
          <p:cNvPr id="57" name="Google Shape;77;p1"/>
          <p:cNvCxnSpPr/>
          <p:nvPr/>
        </p:nvCxnSpPr>
        <p:spPr>
          <a:xfrm>
            <a:off x="1825200" y="6587640"/>
            <a:ext cx="9219240" cy="1080"/>
          </a:xfrm>
          <a:prstGeom prst="straightConnector1">
            <a:avLst/>
          </a:prstGeom>
          <a:ln w="38160">
            <a:solidFill>
              <a:srgbClr val="090f78"/>
            </a:solidFill>
            <a:miter/>
          </a:ln>
        </p:spPr>
      </p:cxnSp>
      <p:pic>
        <p:nvPicPr>
          <p:cNvPr id="58" name="Picture 7" descr=""/>
          <p:cNvPicPr/>
          <p:nvPr/>
        </p:nvPicPr>
        <p:blipFill>
          <a:blip r:embed="rId2"/>
          <a:stretch/>
        </p:blipFill>
        <p:spPr>
          <a:xfrm>
            <a:off x="1735200" y="6615000"/>
            <a:ext cx="9308880" cy="109800"/>
          </a:xfrm>
          <a:prstGeom prst="rect">
            <a:avLst/>
          </a:prstGeom>
          <a:ln w="0">
            <a:noFill/>
          </a:ln>
        </p:spPr>
      </p:pic>
      <p:sp>
        <p:nvSpPr>
          <p:cNvPr id="59" name="Прямоугольник 1"/>
          <p:cNvSpPr/>
          <p:nvPr/>
        </p:nvSpPr>
        <p:spPr>
          <a:xfrm>
            <a:off x="1111320" y="1200240"/>
            <a:ext cx="10820160" cy="461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0" name="Прямоугольник 2"/>
          <p:cNvSpPr/>
          <p:nvPr/>
        </p:nvSpPr>
        <p:spPr>
          <a:xfrm>
            <a:off x="668160" y="2666880"/>
            <a:ext cx="6181920" cy="825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61" name="Прямоугольник 1"/>
          <p:cNvSpPr/>
          <p:nvPr/>
        </p:nvSpPr>
        <p:spPr>
          <a:xfrm>
            <a:off x="3955680" y="430200"/>
            <a:ext cx="406152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Бұлшық еттердің қызметі</a:t>
            </a:r>
            <a:endParaRPr b="0" lang="ru-RU" sz="2800" strike="noStrike" u="none">
              <a:solidFill>
                <a:srgbClr val="000000"/>
              </a:solidFill>
              <a:uFillTx/>
              <a:latin typeface="Calibri"/>
            </a:endParaRPr>
          </a:p>
        </p:txBody>
      </p:sp>
      <p:sp>
        <p:nvSpPr>
          <p:cNvPr id="62" name="Прямоугольник 2"/>
          <p:cNvSpPr/>
          <p:nvPr/>
        </p:nvSpPr>
        <p:spPr>
          <a:xfrm>
            <a:off x="371520" y="1266840"/>
            <a:ext cx="5600520" cy="3448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Times New Roman"/>
              </a:rPr>
              <a:t>Бұлшық еттердің негізгі қызметі – жиырылғыштық. Бұлшық еттер жиырылып, сүйектерді өзіне қарай тартады.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Times New Roman"/>
              </a:rPr>
              <a:t>Әрбір сүйекке 2 қарама-қарсы әрекет ететін антогонист-бұлшық ет бекиді. Олар бүгу және жазу болып бөлінеді. Екі басты бұлшық ет (бицепс) жиырылғанда қол бүгіледі, ал үшбасты бұлшық ет (трицепс) жиырылғанда қол жазылады.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4472c4"/>
                </a:solidFill>
                <a:uFillTx/>
                <a:latin typeface="Times New Roman"/>
                <a:ea typeface="Times New Roman"/>
              </a:rPr>
              <a:t>Әрбір тітіркендіргішке бұлшық еттер жиырылып және босаңсып жауап береді.</a:t>
            </a:r>
            <a:endParaRPr b="0" lang="ru-RU" sz="2000" strike="noStrike" u="none">
              <a:solidFill>
                <a:srgbClr val="000000"/>
              </a:solidFill>
              <a:uFillTx/>
              <a:latin typeface="Calibri"/>
            </a:endParaRPr>
          </a:p>
        </p:txBody>
      </p:sp>
      <p:pic>
        <p:nvPicPr>
          <p:cNvPr id="63" name="Picture 29" descr="https://stom.tilimen.org/tapsirmalar-a-tirek--imil-jjesi-dep-nelikten-atajdi/img31.jpg"/>
          <p:cNvPicPr/>
          <p:nvPr/>
        </p:nvPicPr>
        <p:blipFill>
          <a:blip r:embed="rId3"/>
          <a:stretch/>
        </p:blipFill>
        <p:spPr>
          <a:xfrm>
            <a:off x="6248520" y="1314360"/>
            <a:ext cx="5705280" cy="482940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Прямоугольник 3"/>
          <p:cNvSpPr/>
          <p:nvPr/>
        </p:nvSpPr>
        <p:spPr>
          <a:xfrm>
            <a:off x="0" y="163440"/>
            <a:ext cx="12192120" cy="8413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ffff"/>
                </a:solidFill>
                <a:uFillTx/>
                <a:latin typeface="Times New Roman"/>
                <a:ea typeface="Times New Roman"/>
              </a:rPr>
              <a:t>Бұлшық еттерді жіктеу</a:t>
            </a:r>
            <a:endParaRPr b="0" lang="ru-RU" sz="2400" strike="noStrike" u="none">
              <a:solidFill>
                <a:srgbClr val="000000"/>
              </a:solidFill>
              <a:uFillTx/>
              <a:latin typeface="Calibri"/>
            </a:endParaRPr>
          </a:p>
        </p:txBody>
      </p:sp>
      <p:pic>
        <p:nvPicPr>
          <p:cNvPr id="65" name="Picture 6" descr=""/>
          <p:cNvPicPr/>
          <p:nvPr/>
        </p:nvPicPr>
        <p:blipFill>
          <a:blip r:embed="rId1"/>
          <a:stretch/>
        </p:blipFill>
        <p:spPr>
          <a:xfrm>
            <a:off x="1500120" y="6408720"/>
            <a:ext cx="9309240" cy="109440"/>
          </a:xfrm>
          <a:prstGeom prst="rect">
            <a:avLst/>
          </a:prstGeom>
          <a:ln w="0">
            <a:noFill/>
          </a:ln>
        </p:spPr>
      </p:pic>
      <p:pic>
        <p:nvPicPr>
          <p:cNvPr id="66" name="Picture 7" descr=""/>
          <p:cNvPicPr/>
          <p:nvPr/>
        </p:nvPicPr>
        <p:blipFill>
          <a:blip r:embed="rId2"/>
          <a:stretch/>
        </p:blipFill>
        <p:spPr>
          <a:xfrm>
            <a:off x="1500120" y="6318360"/>
            <a:ext cx="9223560" cy="36360"/>
          </a:xfrm>
          <a:prstGeom prst="rect">
            <a:avLst/>
          </a:prstGeom>
          <a:ln w="0">
            <a:noFill/>
          </a:ln>
        </p:spPr>
      </p:pic>
      <p:sp>
        <p:nvSpPr>
          <p:cNvPr id="67" name="Прямоугольник 2"/>
          <p:cNvSpPr/>
          <p:nvPr/>
        </p:nvSpPr>
        <p:spPr>
          <a:xfrm>
            <a:off x="6791400" y="4267080"/>
            <a:ext cx="5114880" cy="1588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f5597"/>
                </a:solidFill>
                <a:uFillTx/>
                <a:latin typeface="Times New Roman"/>
                <a:ea typeface="Calibri"/>
              </a:rPr>
              <a:t>Денені қозғалысқа келтіретін бұлшық еттер: 1 - бүгіп қозғалысқа келтіру; 2 - мойын мен кеудені қозғалту; 3 - қолды көтеру; 4 - иықты жоғары қозғау бұлшық еттері; 5 - құрсақ бұлшық еті; 6 - денені тік ұстауға, жүруге, тұруға көмектесетін бұлшық еттер; 7 - мықынды қимылдататын; 8 - санды қимылға келтіру; 9 - балтыр мен аяқ ұшын қимылға келтіретін бұлшық еттер </a:t>
            </a:r>
            <a:endParaRPr b="0" lang="ru-RU" sz="1400" strike="noStrike" u="none">
              <a:solidFill>
                <a:srgbClr val="000000"/>
              </a:solidFill>
              <a:uFillTx/>
              <a:latin typeface="Calibri"/>
            </a:endParaRPr>
          </a:p>
        </p:txBody>
      </p:sp>
      <p:sp>
        <p:nvSpPr>
          <p:cNvPr id="68" name="Прямоугольник 1"/>
          <p:cNvSpPr/>
          <p:nvPr/>
        </p:nvSpPr>
        <p:spPr>
          <a:xfrm>
            <a:off x="657360" y="1504800"/>
            <a:ext cx="5486400" cy="431568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Бұлшық еттер дене бөлімдерінде орналасуына байланысты: бас, мойын, дене және аяқ-қол бұлшық еттері болып бөлінеді. </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Пішіні бойынша: ұзын, қысқа, жалпақ және шеңберлі бұлшық еттер.</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Орналасуы бойынша беткейлік және терең, сыртқы және ішкі, бүйірлік және ортасында орналасатын бұлшық еттер.</a:t>
            </a: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Орындайтын қозғалысы және буынға әсер ету сипаты бойынша: бүгу және жазу, әкелетін және апаратын, айналдыратын және көтеретін, түсіретін, қысатын, кеңейтетін және т.б. бұлшық еттер.</a:t>
            </a:r>
            <a:endParaRPr b="0" lang="ru-RU"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69" name="Picture 16" descr="https://konspekta.net/lektsiiorgimg/baza17/2046825479606.files/image335.jpg"/>
          <p:cNvPicPr/>
          <p:nvPr/>
        </p:nvPicPr>
        <p:blipFill>
          <a:blip r:embed="rId3"/>
          <a:stretch/>
        </p:blipFill>
        <p:spPr>
          <a:xfrm>
            <a:off x="6181560" y="1609560"/>
            <a:ext cx="5801040" cy="240048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11268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2024-10-31T20:14:44Z</dcterms:modified>
  <cp:revision>766</cp:revision>
  <dc:subject/>
  <dc:title>Презентация PowerPoint</dc:title>
</cp:coreProperties>
</file>