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3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2.png" ContentType="image/png"/>
  <Override PartName="/ppt/media/image9.png" ContentType="image/png"/>
  <Override PartName="/ppt/media/image11.gif" ContentType="image/gif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A8E24CF-642A-4585-AE66-AD26F17A5E5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 fontScale="92500" lnSpcReduction="9999"/>
          </a:bodyPr>
          <a:p>
            <a:pPr marL="290520" indent="-29052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31800" indent="-24300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973080" indent="-19368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362240" indent="-19368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4766760"/>
            <a:ext cx="289584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321CD80-AEB3-4401-BB95-CD9E8E493A7D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gif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687240" y="2181240"/>
            <a:ext cx="7712280" cy="161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 </a:t>
            </a:r>
            <a:r>
              <a:rPr b="0" lang="kk-KZ" sz="25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Тақырыбы:</a:t>
            </a:r>
            <a:r>
              <a:rPr b="1" lang="ru-RU" sz="2000" strike="noStrike" u="none">
                <a:solidFill>
                  <a:srgbClr val="558ed5"/>
                </a:solidFill>
                <a:uFillTx/>
                <a:latin typeface="Times New Roman"/>
                <a:ea typeface="Tahoma"/>
              </a:rPr>
              <a:t>ЖАНУАРЛАРДЫҢ КӨБЕЮ ФОРМАЛАРЫ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558ed5"/>
                </a:solidFill>
                <a:uFillTx/>
                <a:latin typeface="Times New Roman"/>
                <a:ea typeface="Tahoma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558ed5"/>
                </a:solidFill>
                <a:uFillTx/>
                <a:latin typeface="Times New Roman"/>
                <a:ea typeface="Tahoma"/>
              </a:rPr>
              <a:t>ЖЫНЫССЫЗ КӨБЕЮ ТИПТЕРІ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558ed5"/>
                </a:solidFill>
                <a:uFillTx/>
                <a:latin typeface="Times New Roman"/>
                <a:ea typeface="Tahoma"/>
              </a:rPr>
              <a:t>ЖЫНЫСТЫ КӨБЕЮ</a:t>
            </a:r>
            <a:r>
              <a:rPr b="0" lang="kk-KZ" sz="25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8 сынып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166400" y="4409640"/>
            <a:ext cx="694116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287360" y="4736880"/>
            <a:ext cx="68205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81000" y="-25560"/>
            <a:ext cx="9893160" cy="5592960"/>
          </a:xfrm>
          <a:prstGeom prst="rect">
            <a:avLst/>
          </a:prstGeom>
          <a:ln w="0">
            <a:noFill/>
          </a:ln>
        </p:spPr>
      </p:pic>
      <p:sp>
        <p:nvSpPr>
          <p:cNvPr id="89" name="Google Shape;123;p4"/>
          <p:cNvSpPr/>
          <p:nvPr/>
        </p:nvSpPr>
        <p:spPr>
          <a:xfrm>
            <a:off x="7821720" y="50068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8A30A37-2A9A-4E8E-8A00-5AFA63E74B7A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0" name="Google Shape;124;p4"/>
          <p:cNvCxnSpPr/>
          <p:nvPr/>
        </p:nvCxnSpPr>
        <p:spPr>
          <a:xfrm>
            <a:off x="528480" y="53146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1" name="Google Shape;125;p4"/>
          <p:cNvCxnSpPr/>
          <p:nvPr/>
        </p:nvCxnSpPr>
        <p:spPr>
          <a:xfrm flipV="1">
            <a:off x="630720" y="544608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2" name="Прямоугольник 10"/>
          <p:cNvSpPr/>
          <p:nvPr/>
        </p:nvSpPr>
        <p:spPr>
          <a:xfrm>
            <a:off x="1104840" y="809640"/>
            <a:ext cx="8082000" cy="299880"/>
          </a:xfrm>
          <a:prstGeom prst="rect">
            <a:avLst/>
          </a:prstGeom>
          <a:solidFill>
            <a:srgbClr val="4f81b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2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Тапсырма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2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Суреттег</a:t>
            </a:r>
            <a:r>
              <a:rPr b="1" lang="kk-KZ" sz="12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і</a:t>
            </a:r>
            <a:r>
              <a:rPr b="1" lang="ru-RU" sz="12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 ағзаларды көбею түрлеріне қарай жіктеңіздер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93" name=""/>
          <p:cNvGraphicFramePr/>
          <p:nvPr/>
        </p:nvGraphicFramePr>
        <p:xfrm>
          <a:off x="984240" y="1341360"/>
          <a:ext cx="8643960" cy="1944720"/>
        </p:xfrm>
        <a:graphic>
          <a:graphicData uri="http://schemas.openxmlformats.org/drawingml/2006/table">
            <a:tbl>
              <a:tblPr/>
              <a:tblGrid>
                <a:gridCol w="1440000"/>
                <a:gridCol w="1522440"/>
                <a:gridCol w="1473120"/>
                <a:gridCol w="1485720"/>
                <a:gridCol w="1408320"/>
                <a:gridCol w="1314360"/>
              </a:tblGrid>
              <a:tr h="16092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3355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ahoma"/>
                          <a:ea typeface="Tahoma"/>
                        </a:rPr>
                        <a:t>1. 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ahoma"/>
                          <a:ea typeface="Tahoma"/>
                        </a:rPr>
                        <a:t>2. 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ahoma"/>
                          <a:ea typeface="Tahoma"/>
                        </a:rPr>
                        <a:t>3. 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ahoma"/>
                          <a:ea typeface="Tahoma"/>
                        </a:rPr>
                        <a:t>4. 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ahoma"/>
                          <a:ea typeface="Tahoma"/>
                        </a:rPr>
                        <a:t>5. 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94" name="Рисунок 12" descr=""/>
          <p:cNvPicPr/>
          <p:nvPr/>
        </p:nvPicPr>
        <p:blipFill>
          <a:blip r:embed="rId2"/>
          <a:stretch/>
        </p:blipFill>
        <p:spPr>
          <a:xfrm>
            <a:off x="893880" y="1409760"/>
            <a:ext cx="1452600" cy="1614600"/>
          </a:xfrm>
          <a:prstGeom prst="rect">
            <a:avLst/>
          </a:prstGeom>
          <a:ln w="0">
            <a:noFill/>
          </a:ln>
        </p:spPr>
      </p:pic>
      <p:pic>
        <p:nvPicPr>
          <p:cNvPr id="95" name="Рисунок 13" descr=""/>
          <p:cNvPicPr/>
          <p:nvPr/>
        </p:nvPicPr>
        <p:blipFill>
          <a:blip r:embed="rId3"/>
          <a:stretch/>
        </p:blipFill>
        <p:spPr>
          <a:xfrm>
            <a:off x="2462040" y="1409760"/>
            <a:ext cx="1497240" cy="1614600"/>
          </a:xfrm>
          <a:prstGeom prst="rect">
            <a:avLst/>
          </a:prstGeom>
          <a:ln w="0">
            <a:noFill/>
          </a:ln>
          <a:effectLst>
            <a:outerShdw dist="0" dir="0" blurRad="0" rotWithShape="0">
              <a:srgbClr val="000000">
                <a:alpha val="70000"/>
              </a:srgbClr>
            </a:outerShdw>
          </a:effectLst>
        </p:spPr>
      </p:pic>
      <p:pic>
        <p:nvPicPr>
          <p:cNvPr id="96" name="Рисунок 14" descr=""/>
          <p:cNvPicPr/>
          <p:nvPr/>
        </p:nvPicPr>
        <p:blipFill>
          <a:blip r:embed="rId4"/>
          <a:stretch/>
        </p:blipFill>
        <p:spPr>
          <a:xfrm>
            <a:off x="3959280" y="1409760"/>
            <a:ext cx="1609560" cy="1506600"/>
          </a:xfrm>
          <a:prstGeom prst="rect">
            <a:avLst/>
          </a:prstGeom>
          <a:ln w="0">
            <a:noFill/>
          </a:ln>
        </p:spPr>
      </p:pic>
      <p:pic>
        <p:nvPicPr>
          <p:cNvPr id="97" name="Рисунок 15" descr=""/>
          <p:cNvPicPr/>
          <p:nvPr/>
        </p:nvPicPr>
        <p:blipFill>
          <a:blip r:embed="rId5"/>
          <a:stretch/>
        </p:blipFill>
        <p:spPr>
          <a:xfrm>
            <a:off x="5425920" y="1262160"/>
            <a:ext cx="1816200" cy="1852560"/>
          </a:xfrm>
          <a:prstGeom prst="rect">
            <a:avLst/>
          </a:prstGeom>
          <a:ln w="0">
            <a:noFill/>
          </a:ln>
        </p:spPr>
      </p:pic>
      <p:pic>
        <p:nvPicPr>
          <p:cNvPr id="98" name="Рисунок 16" descr=""/>
          <p:cNvPicPr/>
          <p:nvPr/>
        </p:nvPicPr>
        <p:blipFill>
          <a:blip r:embed="rId6"/>
          <a:srcRect l="23441" t="35722" r="20315" b="15837"/>
          <a:stretch/>
        </p:blipFill>
        <p:spPr>
          <a:xfrm>
            <a:off x="7466040" y="1293840"/>
            <a:ext cx="1720800" cy="16225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99" name=""/>
          <p:cNvGraphicFramePr/>
          <p:nvPr/>
        </p:nvGraphicFramePr>
        <p:xfrm>
          <a:off x="1004760" y="3436920"/>
          <a:ext cx="8428320" cy="1093680"/>
        </p:xfrm>
        <a:graphic>
          <a:graphicData uri="http://schemas.openxmlformats.org/drawingml/2006/table">
            <a:tbl>
              <a:tblPr/>
              <a:tblGrid>
                <a:gridCol w="2711520"/>
                <a:gridCol w="3154320"/>
                <a:gridCol w="2562480"/>
              </a:tblGrid>
              <a:tr h="10936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ffffff"/>
                          </a:solidFill>
                          <a:uFillTx/>
                          <a:latin typeface="Tahoma"/>
                          <a:ea typeface="Tahoma"/>
                        </a:rPr>
                        <a:t>Жыныссыз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ffffff"/>
                          </a:solidFill>
                          <a:uFillTx/>
                          <a:latin typeface="Tahoma"/>
                          <a:ea typeface="Tahoma"/>
                        </a:rPr>
                        <a:t>Жынысты ұрықтану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ffffff"/>
                          </a:solidFill>
                          <a:uFillTx/>
                          <a:latin typeface="Tahoma"/>
                          <a:ea typeface="Tahoma"/>
                        </a:rPr>
                        <a:t>Партеногенез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01" name=""/>
          <p:cNvGraphicFramePr/>
          <p:nvPr/>
        </p:nvGraphicFramePr>
        <p:xfrm>
          <a:off x="1131840" y="1884240"/>
          <a:ext cx="3108240" cy="2084400"/>
        </p:xfrm>
        <a:graphic>
          <a:graphicData uri="http://schemas.openxmlformats.org/drawingml/2006/table">
            <a:tbl>
              <a:tblPr/>
              <a:tblGrid>
                <a:gridCol w="1554120"/>
                <a:gridCol w="1554120"/>
              </a:tblGrid>
              <a:tr h="1929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         </a:t>
                      </a: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    -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Жүйелеудің маңызын түсіндім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78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Тірі ағзалар патшалығын сипаттай аламын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Өсімдік пен жануар жүйелеудегі айырмашылықтарын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 ашқан ғалымды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2" name=""/>
          <p:cNvGraphicFramePr/>
          <p:nvPr/>
        </p:nvGraphicFramePr>
        <p:xfrm>
          <a:off x="5665680" y="1884240"/>
          <a:ext cx="3106800" cy="2084400"/>
        </p:xfrm>
        <a:graphic>
          <a:graphicData uri="http://schemas.openxmlformats.org/drawingml/2006/table">
            <a:tbl>
              <a:tblPr/>
              <a:tblGrid>
                <a:gridCol w="1552680"/>
                <a:gridCol w="1554120"/>
              </a:tblGrid>
              <a:tr h="1929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         </a:t>
                      </a: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    -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Жүйелеудің маңызын түсіндім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78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Тірі ағзалар патшалығын сипаттай аламын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Өсімдік пен жануар жүйелеудегі айырмашылықтарын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 ашқан ғалымды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3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5C0E1FB-76DD-4F07-BFFA-3FB6070526B9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144000" cy="5168880"/>
          </a:xfrm>
          <a:prstGeom prst="rect">
            <a:avLst/>
          </a:prstGeom>
          <a:ln w="0">
            <a:noFill/>
          </a:ln>
        </p:spPr>
      </p:pic>
      <p:sp>
        <p:nvSpPr>
          <p:cNvPr id="105" name="Прямоугольник 7"/>
          <p:cNvSpPr/>
          <p:nvPr/>
        </p:nvSpPr>
        <p:spPr>
          <a:xfrm>
            <a:off x="8486640" y="451944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04FB1B7-94E9-48BE-AECC-194CD0A7BE20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6" name="Google Shape;124;p4"/>
          <p:cNvCxnSpPr/>
          <p:nvPr/>
        </p:nvCxnSpPr>
        <p:spPr>
          <a:xfrm>
            <a:off x="191880" y="487476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7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8" name="Прямоугольник 10"/>
          <p:cNvSpPr/>
          <p:nvPr/>
        </p:nvSpPr>
        <p:spPr>
          <a:xfrm>
            <a:off x="3332880" y="295200"/>
            <a:ext cx="225576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Қорытынды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Rectangle 1"/>
          <p:cNvSpPr/>
          <p:nvPr/>
        </p:nvSpPr>
        <p:spPr>
          <a:xfrm>
            <a:off x="167040" y="832320"/>
            <a:ext cx="224820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Бүгінгі сабақта: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10" name=""/>
          <p:cNvGraphicFramePr/>
          <p:nvPr/>
        </p:nvGraphicFramePr>
        <p:xfrm>
          <a:off x="298440" y="1282680"/>
          <a:ext cx="8075520" cy="3259080"/>
        </p:xfrm>
        <a:graphic>
          <a:graphicData uri="http://schemas.openxmlformats.org/drawingml/2006/table">
            <a:tbl>
              <a:tblPr/>
              <a:tblGrid>
                <a:gridCol w="8075520"/>
              </a:tblGrid>
              <a:tr h="3333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571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035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558ed5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800" strike="noStrike" u="none">
                          <a:solidFill>
                            <a:srgbClr val="558ed5"/>
                          </a:solidFill>
                          <a:uFillTx/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0" lang="kk-KZ" sz="2800" strike="noStrike" u="none">
                          <a:solidFill>
                            <a:srgbClr val="558ed5"/>
                          </a:solidFill>
                          <a:uFillTx/>
                          <a:latin typeface="Calibri"/>
                        </a:rPr>
                        <a:t>Жануарлардың көбею формалары.Жыныссыз көбею типтері.Жынысты көбею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0335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9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E9D37D9-7273-439A-B378-5F179D9873D8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" name="Google Shape;230;p65"/>
          <p:cNvSpPr/>
          <p:nvPr/>
        </p:nvSpPr>
        <p:spPr>
          <a:xfrm>
            <a:off x="325440" y="1146240"/>
            <a:ext cx="8381880" cy="29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57240" indent="-5724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558ed5"/>
                </a:solidFill>
                <a:uFillTx/>
                <a:latin typeface="Arial"/>
              </a:rPr>
              <a:t>8.2.1.1. жануарлардың көбею тәсілдерін салыстыру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Прямоугольник 9"/>
          <p:cNvSpPr/>
          <p:nvPr/>
        </p:nvSpPr>
        <p:spPr>
          <a:xfrm>
            <a:off x="2656440" y="2568600"/>
            <a:ext cx="320220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558ed5"/>
                </a:solidFill>
                <a:uFillTx/>
                <a:latin typeface="Century Gothic"/>
              </a:rPr>
              <a:t>Бағалау критерийлері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Прямоугольник 10"/>
          <p:cNvSpPr/>
          <p:nvPr/>
        </p:nvSpPr>
        <p:spPr>
          <a:xfrm>
            <a:off x="3277080" y="804960"/>
            <a:ext cx="207396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558ed5"/>
                </a:solidFill>
                <a:uFillTx/>
                <a:latin typeface="Century Gothic"/>
              </a:rPr>
              <a:t>Оқу мақсаты</a:t>
            </a:r>
            <a:r>
              <a:rPr b="0" lang="ru-RU" sz="2200" strike="noStrike" u="none">
                <a:solidFill>
                  <a:srgbClr val="558ed5"/>
                </a:solidFill>
                <a:uFillTx/>
                <a:latin typeface="Century Gothic"/>
              </a:rPr>
              <a:t>: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130320" y="1625760"/>
            <a:ext cx="9013680" cy="4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457200" y="3237120"/>
            <a:ext cx="8186760" cy="8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- жануарлардың жыныссыз көбею жолдарын сипаттау;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- жануарлардың жынысты көбею жолдарын сипаттау.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558ed5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177840"/>
            <a:ext cx="9271080" cy="5702400"/>
          </a:xfrm>
          <a:prstGeom prst="rect">
            <a:avLst/>
          </a:prstGeom>
          <a:ln w="0">
            <a:noFill/>
          </a:ln>
        </p:spPr>
      </p:pic>
      <p:sp>
        <p:nvSpPr>
          <p:cNvPr id="18" name="Google Shape;123;p4"/>
          <p:cNvSpPr/>
          <p:nvPr/>
        </p:nvSpPr>
        <p:spPr>
          <a:xfrm>
            <a:off x="7088040" y="4871880"/>
            <a:ext cx="20559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4CD0159-9CDA-406E-9678-585346F5AAAA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9" name="Google Shape;124;p4"/>
          <p:cNvCxnSpPr/>
          <p:nvPr/>
        </p:nvCxnSpPr>
        <p:spPr>
          <a:xfrm>
            <a:off x="1179360" y="53733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0" name="Google Shape;125;p4"/>
          <p:cNvCxnSpPr/>
          <p:nvPr/>
        </p:nvCxnSpPr>
        <p:spPr>
          <a:xfrm flipV="1">
            <a:off x="1465920" y="55587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1" name="Google Shape;230;p65"/>
          <p:cNvSpPr/>
          <p:nvPr/>
        </p:nvSpPr>
        <p:spPr>
          <a:xfrm>
            <a:off x="328680" y="582480"/>
            <a:ext cx="8235720" cy="10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Прямоугольник 9"/>
          <p:cNvSpPr/>
          <p:nvPr/>
        </p:nvSpPr>
        <p:spPr>
          <a:xfrm>
            <a:off x="490680" y="204840"/>
            <a:ext cx="74818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" name="Схема 9" descr=""/>
          <p:cNvPicPr/>
          <p:nvPr/>
        </p:nvPicPr>
        <p:blipFill>
          <a:blip r:embed="rId2"/>
          <a:stretch/>
        </p:blipFill>
        <p:spPr>
          <a:xfrm>
            <a:off x="384120" y="652320"/>
            <a:ext cx="8521920" cy="455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127080" y="-558720"/>
            <a:ext cx="9271080" cy="5702400"/>
          </a:xfrm>
          <a:prstGeom prst="rect">
            <a:avLst/>
          </a:prstGeom>
          <a:ln w="0">
            <a:noFill/>
          </a:ln>
        </p:spPr>
      </p:pic>
      <p:sp>
        <p:nvSpPr>
          <p:cNvPr id="25" name="Google Shape;123;p4"/>
          <p:cNvSpPr/>
          <p:nvPr/>
        </p:nvSpPr>
        <p:spPr>
          <a:xfrm>
            <a:off x="7088040" y="4871880"/>
            <a:ext cx="20559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06F522E-C269-4331-B8FF-015EC1F0A5E7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6" name="Google Shape;124;p4"/>
          <p:cNvCxnSpPr/>
          <p:nvPr/>
        </p:nvCxnSpPr>
        <p:spPr>
          <a:xfrm>
            <a:off x="1179360" y="53733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7" name="Google Shape;125;p4"/>
          <p:cNvCxnSpPr/>
          <p:nvPr/>
        </p:nvCxnSpPr>
        <p:spPr>
          <a:xfrm flipV="1">
            <a:off x="1465920" y="55587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8" name="Google Shape;230;p65"/>
          <p:cNvSpPr/>
          <p:nvPr/>
        </p:nvSpPr>
        <p:spPr>
          <a:xfrm>
            <a:off x="1014480" y="722160"/>
            <a:ext cx="7488000" cy="40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8000" indent="-357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4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Жыныссыз   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8000" indent="-357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4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                                                                                          </a:t>
            </a:r>
            <a:r>
              <a:rPr b="1" lang="kk-KZ" sz="14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Жынысты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8000" indent="-357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Прямоугольник 9"/>
          <p:cNvSpPr/>
          <p:nvPr/>
        </p:nvSpPr>
        <p:spPr>
          <a:xfrm>
            <a:off x="490680" y="204840"/>
            <a:ext cx="74818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Прямоугольник 3"/>
          <p:cNvSpPr/>
          <p:nvPr/>
        </p:nvSpPr>
        <p:spPr>
          <a:xfrm>
            <a:off x="1969920" y="722160"/>
            <a:ext cx="4932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558ed5"/>
                </a:solidFill>
                <a:uFillTx/>
                <a:latin typeface="Tahoma"/>
                <a:ea typeface="Tahoma"/>
              </a:rPr>
              <a:t>Тірі ағзалардың көбею формалары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1" name="Picture 3" descr="C:\Users\999\Desktop\1497393692_0_0_0_0_600x0_80_0_0_075b7b7e0c8b70f6a8ac1014329b3840.gif"/>
          <p:cNvPicPr/>
          <p:nvPr/>
        </p:nvPicPr>
        <p:blipFill>
          <a:blip r:embed="rId2"/>
          <a:stretch/>
        </p:blipFill>
        <p:spPr>
          <a:xfrm>
            <a:off x="1023840" y="2120760"/>
            <a:ext cx="3511800" cy="2524320"/>
          </a:xfrm>
          <a:prstGeom prst="rect">
            <a:avLst/>
          </a:prstGeom>
          <a:ln w="0">
            <a:noFill/>
          </a:ln>
        </p:spPr>
      </p:pic>
      <p:pic>
        <p:nvPicPr>
          <p:cNvPr id="32" name="Рисунок 14" descr=""/>
          <p:cNvPicPr/>
          <p:nvPr/>
        </p:nvPicPr>
        <p:blipFill>
          <a:blip r:embed="rId3"/>
          <a:stretch/>
        </p:blipFill>
        <p:spPr>
          <a:xfrm>
            <a:off x="5340240" y="2120760"/>
            <a:ext cx="3571920" cy="252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127080" y="-558720"/>
            <a:ext cx="9271080" cy="5702400"/>
          </a:xfrm>
          <a:prstGeom prst="rect">
            <a:avLst/>
          </a:prstGeom>
          <a:ln w="0">
            <a:noFill/>
          </a:ln>
        </p:spPr>
      </p:pic>
      <p:sp>
        <p:nvSpPr>
          <p:cNvPr id="34" name="Google Shape;123;p4"/>
          <p:cNvSpPr/>
          <p:nvPr/>
        </p:nvSpPr>
        <p:spPr>
          <a:xfrm>
            <a:off x="7088040" y="4871880"/>
            <a:ext cx="20559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922EB79-DF38-4D18-B173-8988FA20D908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5" name="Google Shape;124;p4"/>
          <p:cNvCxnSpPr/>
          <p:nvPr/>
        </p:nvCxnSpPr>
        <p:spPr>
          <a:xfrm>
            <a:off x="1179360" y="53733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6" name="Google Shape;125;p4"/>
          <p:cNvCxnSpPr/>
          <p:nvPr/>
        </p:nvCxnSpPr>
        <p:spPr>
          <a:xfrm flipV="1">
            <a:off x="1465920" y="55587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7" name="Google Shape;230;p65"/>
          <p:cNvSpPr/>
          <p:nvPr/>
        </p:nvSpPr>
        <p:spPr>
          <a:xfrm>
            <a:off x="884160" y="573120"/>
            <a:ext cx="7842240" cy="418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8000" indent="-357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Прямоугольник 9"/>
          <p:cNvSpPr/>
          <p:nvPr/>
        </p:nvSpPr>
        <p:spPr>
          <a:xfrm>
            <a:off x="490680" y="204840"/>
            <a:ext cx="74818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Прямоугольник 1"/>
          <p:cNvSpPr/>
          <p:nvPr/>
        </p:nvSpPr>
        <p:spPr>
          <a:xfrm>
            <a:off x="3747240" y="2433600"/>
            <a:ext cx="225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Title 14"/>
          <p:cNvSpPr/>
          <p:nvPr/>
        </p:nvSpPr>
        <p:spPr>
          <a:xfrm>
            <a:off x="3184560" y="684360"/>
            <a:ext cx="4611600" cy="563400"/>
          </a:xfrm>
          <a:prstGeom prst="rect">
            <a:avLst/>
          </a:prstGeom>
          <a:solidFill>
            <a:srgbClr val="3760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        </a:t>
            </a:r>
            <a:r>
              <a:rPr b="1" lang="kk-KZ" sz="24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Көбеюдің түрлері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Выгнутая влево стрелка 21"/>
          <p:cNvSpPr/>
          <p:nvPr/>
        </p:nvSpPr>
        <p:spPr>
          <a:xfrm>
            <a:off x="2141640" y="849240"/>
            <a:ext cx="1065240" cy="711360"/>
          </a:xfrm>
          <a:custGeom>
            <a:avLst/>
            <a:gdLst>
              <a:gd name="textAreaLeft" fmla="*/ 142560 w 1065240"/>
              <a:gd name="textAreaRight" fmla="*/ 922680 w 1065240"/>
              <a:gd name="textAreaTop" fmla="*/ 110880 h 711360"/>
              <a:gd name="textAreaBottom" fmla="*/ 511200 h 71136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arcTo wR="21600" hR="6750" stAng="-5400000" swAng="-5400000"/>
                <a:lnTo>
                  <a:pt x="0" y="12150"/>
                </a:lnTo>
                <a:arcTo wR="21600" hR="6750" stAng="10800000" swAng="-3693411"/>
                <a:lnTo>
                  <a:pt x="17995" y="21505"/>
                </a:lnTo>
                <a:lnTo>
                  <a:pt x="21600" y="16200"/>
                </a:lnTo>
                <a:lnTo>
                  <a:pt x="17995" y="10705"/>
                </a:lnTo>
                <a:lnTo>
                  <a:pt x="17995" y="13405"/>
                </a:lnTo>
                <a:arcTo wR="21600" hR="6750" stAng="7106589" swAng="3227425"/>
                <a:lnTo>
                  <a:pt x="1803" y="9450"/>
                </a:lnTo>
                <a:arcTo wR="21600" hR="6750" stAng="-10334014" swAng="4934014"/>
                <a:close/>
              </a:path>
              <a:path fill="darkenLess" w="21600" h="21600">
                <a:moveTo>
                  <a:pt x="21600" y="0"/>
                </a:moveTo>
                <a:arcTo wR="21600" hR="6750" stAng="-5400000" swAng="-5400000"/>
                <a:lnTo>
                  <a:pt x="0" y="6750"/>
                </a:lnTo>
                <a:arcTo wR="21600" hR="6750" stAng="10800000" swAng="-465986"/>
                <a:lnTo>
                  <a:pt x="1803" y="9450"/>
                </a:lnTo>
                <a:arcTo wR="21600" hR="6750" stAng="-10334014" swAng="4934014"/>
                <a:close/>
              </a:path>
            </a:pathLst>
          </a:custGeom>
          <a:solidFill>
            <a:srgbClr val="4f81b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Выгнутая вправо стрелка 22"/>
          <p:cNvSpPr/>
          <p:nvPr/>
        </p:nvSpPr>
        <p:spPr>
          <a:xfrm>
            <a:off x="7818480" y="849240"/>
            <a:ext cx="907920" cy="758880"/>
          </a:xfrm>
          <a:custGeom>
            <a:avLst/>
            <a:gdLst>
              <a:gd name="textAreaLeft" fmla="*/ 121680 w 907920"/>
              <a:gd name="textAreaRight" fmla="*/ 786240 w 907920"/>
              <a:gd name="textAreaTop" fmla="*/ 118440 h 758880"/>
              <a:gd name="textAreaBottom" fmla="*/ 545400 h 7588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6750" stAng="-5400000" swAng="5400000"/>
                <a:lnTo>
                  <a:pt x="21600" y="12150"/>
                </a:lnTo>
                <a:arcTo wR="21600" hR="6750" stAng="0" swAng="3338418"/>
                <a:lnTo>
                  <a:pt x="4513" y="21451"/>
                </a:lnTo>
                <a:lnTo>
                  <a:pt x="0" y="16200"/>
                </a:lnTo>
                <a:lnTo>
                  <a:pt x="4513" y="10651"/>
                </a:lnTo>
                <a:lnTo>
                  <a:pt x="4513" y="13351"/>
                </a:lnTo>
                <a:arcTo wR="21600" hR="6750" stAng="3338418" swAng="-2872432"/>
                <a:lnTo>
                  <a:pt x="19797" y="9450"/>
                </a:lnTo>
                <a:arcTo wR="21600" hR="6750" stAng="-465986" swAng="-4934014"/>
                <a:close/>
              </a:path>
              <a:path fill="darkenLess" w="21600" h="21600">
                <a:moveTo>
                  <a:pt x="0" y="0"/>
                </a:moveTo>
                <a:arcTo wR="21600" hR="6750" stAng="-5400000" swAng="5400000"/>
                <a:lnTo>
                  <a:pt x="21600" y="12150"/>
                </a:lnTo>
                <a:arcTo wR="21600" hR="6750" stAng="0" swAng="-465986"/>
                <a:lnTo>
                  <a:pt x="19797" y="9450"/>
                </a:lnTo>
                <a:arcTo wR="21600" hR="6750" stAng="-465986" swAng="-4934014"/>
                <a:close/>
              </a:path>
            </a:pathLst>
          </a:custGeom>
          <a:solidFill>
            <a:srgbClr val="4f81b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Title 14"/>
          <p:cNvSpPr/>
          <p:nvPr/>
        </p:nvSpPr>
        <p:spPr>
          <a:xfrm>
            <a:off x="1984320" y="1560600"/>
            <a:ext cx="2482920" cy="563400"/>
          </a:xfrm>
          <a:prstGeom prst="rect">
            <a:avLst/>
          </a:prstGeom>
          <a:solidFill>
            <a:srgbClr val="3760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   </a:t>
            </a:r>
            <a:r>
              <a:rPr b="1" lang="kk-KZ" sz="22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Жыныссыз 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       </a:t>
            </a:r>
            <a:r>
              <a:rPr b="1" lang="kk-KZ" sz="22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көбею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Title 14"/>
          <p:cNvSpPr/>
          <p:nvPr/>
        </p:nvSpPr>
        <p:spPr>
          <a:xfrm>
            <a:off x="974880" y="2440080"/>
            <a:ext cx="2390760" cy="955440"/>
          </a:xfrm>
          <a:prstGeom prst="rect">
            <a:avLst/>
          </a:prstGeom>
          <a:solidFill>
            <a:srgbClr val="3760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  </a:t>
            </a:r>
            <a:r>
              <a:rPr b="1" lang="kk-KZ" sz="22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Бөлшектену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(стробиляция)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Title 14"/>
          <p:cNvSpPr/>
          <p:nvPr/>
        </p:nvSpPr>
        <p:spPr>
          <a:xfrm>
            <a:off x="1644480" y="3614760"/>
            <a:ext cx="2400480" cy="581040"/>
          </a:xfrm>
          <a:prstGeom prst="rect">
            <a:avLst/>
          </a:prstGeom>
          <a:solidFill>
            <a:srgbClr val="3760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  </a:t>
            </a:r>
            <a:r>
              <a:rPr b="1" lang="kk-KZ" sz="24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Бүршіктену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Title 14"/>
          <p:cNvSpPr/>
          <p:nvPr/>
        </p:nvSpPr>
        <p:spPr>
          <a:xfrm>
            <a:off x="3627360" y="2448000"/>
            <a:ext cx="1436760" cy="857160"/>
          </a:xfrm>
          <a:prstGeom prst="rect">
            <a:avLst/>
          </a:prstGeom>
          <a:solidFill>
            <a:srgbClr val="3760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  </a:t>
            </a:r>
            <a:r>
              <a:rPr b="1" lang="kk-KZ" sz="24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Бөліну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Title 14"/>
          <p:cNvSpPr/>
          <p:nvPr/>
        </p:nvSpPr>
        <p:spPr>
          <a:xfrm>
            <a:off x="6551640" y="1608120"/>
            <a:ext cx="2174760" cy="515880"/>
          </a:xfrm>
          <a:prstGeom prst="rect">
            <a:avLst/>
          </a:prstGeom>
          <a:solidFill>
            <a:srgbClr val="3760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5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   </a:t>
            </a:r>
            <a:r>
              <a:rPr b="1" lang="kk-KZ" sz="18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Жынысты 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       </a:t>
            </a:r>
            <a:r>
              <a:rPr b="1" lang="kk-KZ" sz="18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көбею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Title 14"/>
          <p:cNvSpPr/>
          <p:nvPr/>
        </p:nvSpPr>
        <p:spPr>
          <a:xfrm>
            <a:off x="7143840" y="2292480"/>
            <a:ext cx="1939680" cy="1012680"/>
          </a:xfrm>
          <a:prstGeom prst="rect">
            <a:avLst/>
          </a:prstGeom>
          <a:solidFill>
            <a:srgbClr val="3760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  </a:t>
            </a:r>
            <a:r>
              <a:rPr b="1" lang="kk-KZ" sz="18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Партеногенез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Title 14"/>
          <p:cNvSpPr/>
          <p:nvPr/>
        </p:nvSpPr>
        <p:spPr>
          <a:xfrm>
            <a:off x="5386320" y="2200320"/>
            <a:ext cx="1738440" cy="1104840"/>
          </a:xfrm>
          <a:prstGeom prst="rect">
            <a:avLst/>
          </a:prstGeom>
          <a:solidFill>
            <a:srgbClr val="3760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  </a:t>
            </a:r>
            <a:r>
              <a:rPr b="1" lang="kk-KZ" sz="2000" strike="noStrike" u="none">
                <a:solidFill>
                  <a:srgbClr val="eeece1"/>
                </a:solidFill>
                <a:uFillTx/>
                <a:latin typeface="Times New Roman"/>
                <a:ea typeface="Tahoma"/>
              </a:rPr>
              <a:t>Ұрықтану</a:t>
            </a:r>
            <a:r>
              <a:rPr b="1" lang="kk-KZ" sz="24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127080" y="-558720"/>
            <a:ext cx="9271080" cy="5702400"/>
          </a:xfrm>
          <a:prstGeom prst="rect">
            <a:avLst/>
          </a:prstGeom>
          <a:ln w="0">
            <a:noFill/>
          </a:ln>
        </p:spPr>
      </p:pic>
      <p:sp>
        <p:nvSpPr>
          <p:cNvPr id="51" name="Google Shape;123;p4"/>
          <p:cNvSpPr/>
          <p:nvPr/>
        </p:nvSpPr>
        <p:spPr>
          <a:xfrm>
            <a:off x="7088040" y="4871880"/>
            <a:ext cx="20559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4992184-7262-42F8-A840-010F030780CD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2" name="Google Shape;124;p4"/>
          <p:cNvCxnSpPr/>
          <p:nvPr/>
        </p:nvCxnSpPr>
        <p:spPr>
          <a:xfrm>
            <a:off x="1179360" y="53733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3" name="Google Shape;125;p4"/>
          <p:cNvCxnSpPr/>
          <p:nvPr/>
        </p:nvCxnSpPr>
        <p:spPr>
          <a:xfrm flipV="1">
            <a:off x="1465920" y="55587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4" name="Google Shape;230;p65"/>
          <p:cNvSpPr/>
          <p:nvPr/>
        </p:nvSpPr>
        <p:spPr>
          <a:xfrm>
            <a:off x="1366920" y="722160"/>
            <a:ext cx="7067520" cy="40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8000" indent="-357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Прямоугольник 9"/>
          <p:cNvSpPr/>
          <p:nvPr/>
        </p:nvSpPr>
        <p:spPr>
          <a:xfrm>
            <a:off x="490680" y="204840"/>
            <a:ext cx="74818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Прямоугольник 1"/>
          <p:cNvSpPr/>
          <p:nvPr/>
        </p:nvSpPr>
        <p:spPr>
          <a:xfrm>
            <a:off x="2863800" y="722160"/>
            <a:ext cx="3114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       </a:t>
            </a: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ahoma"/>
              </a:rPr>
              <a:t>Жыныссыз көбею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Title 14"/>
          <p:cNvSpPr/>
          <p:nvPr/>
        </p:nvSpPr>
        <p:spPr>
          <a:xfrm>
            <a:off x="1073160" y="1631880"/>
            <a:ext cx="2400120" cy="573120"/>
          </a:xfrm>
          <a:prstGeom prst="rect">
            <a:avLst/>
          </a:prstGeom>
          <a:solidFill>
            <a:srgbClr val="3760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  </a:t>
            </a:r>
            <a:r>
              <a:rPr b="1" lang="kk-KZ" sz="24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Бөліну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Title 14"/>
          <p:cNvSpPr/>
          <p:nvPr/>
        </p:nvSpPr>
        <p:spPr>
          <a:xfrm>
            <a:off x="1073160" y="2790720"/>
            <a:ext cx="2400120" cy="582840"/>
          </a:xfrm>
          <a:prstGeom prst="rect">
            <a:avLst/>
          </a:prstGeom>
          <a:solidFill>
            <a:srgbClr val="3760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  </a:t>
            </a:r>
            <a:r>
              <a:rPr b="1" lang="kk-KZ" sz="24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Бүршіктену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Title 14"/>
          <p:cNvSpPr/>
          <p:nvPr/>
        </p:nvSpPr>
        <p:spPr>
          <a:xfrm>
            <a:off x="1073160" y="3881520"/>
            <a:ext cx="2400120" cy="846000"/>
          </a:xfrm>
          <a:prstGeom prst="rect">
            <a:avLst/>
          </a:prstGeom>
          <a:solidFill>
            <a:srgbClr val="3760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  </a:t>
            </a:r>
            <a:r>
              <a:rPr b="1" lang="kk-KZ" sz="22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Бөлшектену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(стробиляция)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0" name="Рисунок 12" descr=""/>
          <p:cNvPicPr/>
          <p:nvPr/>
        </p:nvPicPr>
        <p:blipFill>
          <a:blip r:embed="rId2"/>
          <a:srcRect l="24602" t="27270" r="2683" b="8350"/>
          <a:stretch/>
        </p:blipFill>
        <p:spPr>
          <a:xfrm>
            <a:off x="3654360" y="1459080"/>
            <a:ext cx="4913280" cy="342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127080" y="-558720"/>
            <a:ext cx="9271080" cy="5702400"/>
          </a:xfrm>
          <a:prstGeom prst="rect">
            <a:avLst/>
          </a:prstGeom>
          <a:ln w="0">
            <a:noFill/>
          </a:ln>
        </p:spPr>
      </p:pic>
      <p:sp>
        <p:nvSpPr>
          <p:cNvPr id="62" name="Google Shape;123;p4"/>
          <p:cNvSpPr/>
          <p:nvPr/>
        </p:nvSpPr>
        <p:spPr>
          <a:xfrm>
            <a:off x="7088040" y="4871880"/>
            <a:ext cx="20559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088747C-037C-4937-BF65-684E5A6142DF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3" name="Google Shape;124;p4"/>
          <p:cNvCxnSpPr/>
          <p:nvPr/>
        </p:nvCxnSpPr>
        <p:spPr>
          <a:xfrm>
            <a:off x="1179360" y="53733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4" name="Google Shape;125;p4"/>
          <p:cNvCxnSpPr/>
          <p:nvPr/>
        </p:nvCxnSpPr>
        <p:spPr>
          <a:xfrm flipV="1">
            <a:off x="1465920" y="55587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5" name="Google Shape;230;p65"/>
          <p:cNvSpPr/>
          <p:nvPr/>
        </p:nvSpPr>
        <p:spPr>
          <a:xfrm>
            <a:off x="1467000" y="722160"/>
            <a:ext cx="6967440" cy="32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8000" indent="-357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Прямоугольник 9"/>
          <p:cNvSpPr/>
          <p:nvPr/>
        </p:nvSpPr>
        <p:spPr>
          <a:xfrm>
            <a:off x="490680" y="204840"/>
            <a:ext cx="74818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7" name="Рисунок 8" descr=""/>
          <p:cNvPicPr/>
          <p:nvPr/>
        </p:nvPicPr>
        <p:blipFill>
          <a:blip r:embed="rId2"/>
          <a:srcRect l="11379" t="26299" r="10811" b="5136"/>
          <a:stretch/>
        </p:blipFill>
        <p:spPr>
          <a:xfrm>
            <a:off x="1646280" y="865080"/>
            <a:ext cx="5186160" cy="3191040"/>
          </a:xfrm>
          <a:prstGeom prst="rect">
            <a:avLst/>
          </a:prstGeom>
          <a:ln w="0">
            <a:noFill/>
          </a:ln>
        </p:spPr>
      </p:pic>
      <p:sp>
        <p:nvSpPr>
          <p:cNvPr id="68" name="Title 14"/>
          <p:cNvSpPr/>
          <p:nvPr/>
        </p:nvSpPr>
        <p:spPr>
          <a:xfrm>
            <a:off x="1255680" y="357120"/>
            <a:ext cx="6300720" cy="365040"/>
          </a:xfrm>
          <a:prstGeom prst="rect">
            <a:avLst/>
          </a:prstGeom>
          <a:solidFill>
            <a:srgbClr val="3760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        </a:t>
            </a:r>
            <a:r>
              <a:rPr b="1" lang="kk-KZ" sz="24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Амебаның жыныссыз көбеюі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Title 14"/>
          <p:cNvSpPr/>
          <p:nvPr/>
        </p:nvSpPr>
        <p:spPr>
          <a:xfrm>
            <a:off x="1467000" y="4370400"/>
            <a:ext cx="7035480" cy="554040"/>
          </a:xfrm>
          <a:prstGeom prst="rect">
            <a:avLst/>
          </a:prstGeom>
          <a:solidFill>
            <a:srgbClr val="3760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7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    </a:t>
            </a:r>
            <a:r>
              <a:rPr b="1" lang="kk-KZ" sz="24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Жасыл эвгленаның жыныссыз көбеюі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127080" y="-558720"/>
            <a:ext cx="9271080" cy="5702400"/>
          </a:xfrm>
          <a:prstGeom prst="rect">
            <a:avLst/>
          </a:prstGeom>
          <a:ln w="0">
            <a:noFill/>
          </a:ln>
        </p:spPr>
      </p:pic>
      <p:sp>
        <p:nvSpPr>
          <p:cNvPr id="71" name="Google Shape;123;p4"/>
          <p:cNvSpPr/>
          <p:nvPr/>
        </p:nvSpPr>
        <p:spPr>
          <a:xfrm>
            <a:off x="7088040" y="4871880"/>
            <a:ext cx="20559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D49388C-A8AE-431E-9F84-0696B348802E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2" name="Google Shape;124;p4"/>
          <p:cNvCxnSpPr/>
          <p:nvPr/>
        </p:nvCxnSpPr>
        <p:spPr>
          <a:xfrm>
            <a:off x="1179360" y="53733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3" name="Google Shape;125;p4"/>
          <p:cNvCxnSpPr/>
          <p:nvPr/>
        </p:nvCxnSpPr>
        <p:spPr>
          <a:xfrm flipV="1">
            <a:off x="1465920" y="55587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4" name="Google Shape;230;p65"/>
          <p:cNvSpPr/>
          <p:nvPr/>
        </p:nvSpPr>
        <p:spPr>
          <a:xfrm>
            <a:off x="1366920" y="722160"/>
            <a:ext cx="7067520" cy="40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8000" indent="-357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Прямоугольник 9"/>
          <p:cNvSpPr/>
          <p:nvPr/>
        </p:nvSpPr>
        <p:spPr>
          <a:xfrm>
            <a:off x="490680" y="204840"/>
            <a:ext cx="74818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Скругленный прямоугольник 8"/>
          <p:cNvSpPr/>
          <p:nvPr/>
        </p:nvSpPr>
        <p:spPr>
          <a:xfrm>
            <a:off x="3168720" y="700200"/>
            <a:ext cx="3768480" cy="50940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8440">
            <a:solidFill>
              <a:srgbClr val="fac09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Жынысты көбею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7" name="Рисунок 9" descr=""/>
          <p:cNvPicPr/>
          <p:nvPr/>
        </p:nvPicPr>
        <p:blipFill>
          <a:blip r:embed="rId2"/>
          <a:stretch/>
        </p:blipFill>
        <p:spPr>
          <a:xfrm>
            <a:off x="1633680" y="1311120"/>
            <a:ext cx="5486400" cy="3022920"/>
          </a:xfrm>
          <a:prstGeom prst="rect">
            <a:avLst/>
          </a:prstGeom>
          <a:ln w="0">
            <a:noFill/>
          </a:ln>
        </p:spPr>
      </p:pic>
      <p:sp>
        <p:nvSpPr>
          <p:cNvPr id="78" name="Скругленный прямоугольник 10"/>
          <p:cNvSpPr/>
          <p:nvPr/>
        </p:nvSpPr>
        <p:spPr>
          <a:xfrm>
            <a:off x="182520" y="4187880"/>
            <a:ext cx="8609040" cy="84600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Шұбалшаң (жауынқұрт) гермафродитті жәндік. Оның денесінде аналық гаметалар да, аталық гаметалар да болады.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219240" y="-969840"/>
            <a:ext cx="9096480" cy="5943600"/>
          </a:xfrm>
          <a:prstGeom prst="rect">
            <a:avLst/>
          </a:prstGeom>
          <a:ln w="0">
            <a:noFill/>
          </a:ln>
        </p:spPr>
      </p:pic>
      <p:sp>
        <p:nvSpPr>
          <p:cNvPr id="80" name="Google Shape;123;p4"/>
          <p:cNvSpPr/>
          <p:nvPr/>
        </p:nvSpPr>
        <p:spPr>
          <a:xfrm>
            <a:off x="7088040" y="4871880"/>
            <a:ext cx="20559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63F53D9-CA58-412F-8030-0C9F090FD181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1" name="Google Shape;124;p4"/>
          <p:cNvCxnSpPr/>
          <p:nvPr/>
        </p:nvCxnSpPr>
        <p:spPr>
          <a:xfrm>
            <a:off x="1179360" y="53733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2" name="Google Shape;125;p4"/>
          <p:cNvCxnSpPr/>
          <p:nvPr/>
        </p:nvCxnSpPr>
        <p:spPr>
          <a:xfrm flipV="1">
            <a:off x="1465920" y="55587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3" name="Google Shape;230;p65"/>
          <p:cNvSpPr/>
          <p:nvPr/>
        </p:nvSpPr>
        <p:spPr>
          <a:xfrm>
            <a:off x="1179360" y="722160"/>
            <a:ext cx="7255080" cy="26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8000" indent="-357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Прямоугольник 9"/>
          <p:cNvSpPr/>
          <p:nvPr/>
        </p:nvSpPr>
        <p:spPr>
          <a:xfrm>
            <a:off x="490680" y="204840"/>
            <a:ext cx="74818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Скругленный прямоугольник 8"/>
          <p:cNvSpPr/>
          <p:nvPr/>
        </p:nvSpPr>
        <p:spPr>
          <a:xfrm>
            <a:off x="2854440" y="722160"/>
            <a:ext cx="4082760" cy="48744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8440">
            <a:solidFill>
              <a:srgbClr val="fac09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Партеногенез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Title 14"/>
          <p:cNvSpPr/>
          <p:nvPr/>
        </p:nvSpPr>
        <p:spPr>
          <a:xfrm>
            <a:off x="1179360" y="3497400"/>
            <a:ext cx="6793200" cy="1014120"/>
          </a:xfrm>
          <a:prstGeom prst="rect">
            <a:avLst/>
          </a:prstGeom>
          <a:solidFill>
            <a:srgbClr val="37609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eeece1"/>
                </a:solidFill>
                <a:uFillTx/>
                <a:latin typeface="Tahoma"/>
                <a:ea typeface="Tahoma"/>
              </a:rPr>
              <a:t>Партеногенез дегеніміз – ұрықтанбаған жұмыртқа жасушасынан ұрықтың дамуы.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7" name="Рисунок 12" descr=""/>
          <p:cNvPicPr/>
          <p:nvPr/>
        </p:nvPicPr>
        <p:blipFill>
          <a:blip r:embed="rId2"/>
          <a:stretch/>
        </p:blipFill>
        <p:spPr>
          <a:xfrm>
            <a:off x="2706840" y="1457280"/>
            <a:ext cx="3840120" cy="1743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5308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2024-10-31T20:29:16Z</dcterms:modified>
  <cp:revision>282</cp:revision>
  <dc:subject/>
  <dc:title>Презентация PowerPoint</dc:title>
</cp:coreProperties>
</file>