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13.jpeg" ContentType="image/jpeg"/>
  <Override PartName="/ppt/media/image3.png" ContentType="image/png"/>
  <Override PartName="/ppt/media/image18.jpeg" ContentType="image/jpeg"/>
  <Override PartName="/ppt/media/image5.png" ContentType="image/png"/>
  <Override PartName="/ppt/media/image7.jpeg" ContentType="image/jpeg"/>
  <Override PartName="/ppt/media/image20.jpeg" ContentType="image/jpeg"/>
  <Override PartName="/ppt/media/image11.jpeg" ContentType="image/jpeg"/>
  <Override PartName="/ppt/media/image8.jpeg" ContentType="image/jpeg"/>
  <Override PartName="/ppt/media/image21.jpeg" ContentType="image/jpeg"/>
  <Override PartName="/ppt/media/image22.jpeg" ContentType="image/jpeg"/>
  <Override PartName="/ppt/media/image9.jpeg" ContentType="image/jpeg"/>
  <Override PartName="/ppt/media/image10.jpeg" ContentType="image/jpeg"/>
  <Override PartName="/ppt/media/image6.png" ContentType="image/png"/>
  <Override PartName="/ppt/media/image12.jpeg" ContentType="image/jpeg"/>
  <Override PartName="/ppt/media/image14.jpeg" ContentType="image/jpeg"/>
  <Override PartName="/ppt/media/image16.jpeg" ContentType="image/jpeg"/>
  <Override PartName="/ppt/media/image23.jpeg" ContentType="image/jpeg"/>
  <Override PartName="/ppt/media/image17.jpeg" ContentType="image/jpeg"/>
  <Override PartName="/ppt/media/image19.jpeg" ContentType="image/jpeg"/>
  <Override PartName="/ppt/media/image15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DD644C-0445-487C-8B82-C311BAA56FA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15D8B1-5225-4B53-B6D3-E8E83244476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0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A3959B-260D-419F-BE0F-ACDF151D2B0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45EF1E9-CAF3-4684-978C-C66D902B47B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6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759780-97E2-4234-A98C-23CC4CB3F552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9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AE5BB7A-33AB-43D1-9C7F-331B28AA778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2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B10010-3F06-4D61-A288-F470E5F7BC9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329DA2-D259-421F-B8F5-73038968458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2A61F3-4866-44BE-A428-C669435A66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1A0824-C932-45AF-8647-C443451F6596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198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Биосфера, экожүйе, популяция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Тірі ағзалардың қоршаған орта жағдайларына бейімделуі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4"/>
          <p:cNvSpPr/>
          <p:nvPr/>
        </p:nvSpPr>
        <p:spPr>
          <a:xfrm>
            <a:off x="-9360" y="0"/>
            <a:ext cx="12201480" cy="10731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5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6" name="TextBox 9"/>
          <p:cNvSpPr/>
          <p:nvPr/>
        </p:nvSpPr>
        <p:spPr>
          <a:xfrm>
            <a:off x="285840" y="20520"/>
            <a:ext cx="10686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Ағзалардың бейімделу түрін табыңыз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7" name="TextBox 8"/>
          <p:cNvSpPr/>
          <p:nvPr/>
        </p:nvSpPr>
        <p:spPr>
          <a:xfrm>
            <a:off x="857160" y="5381640"/>
            <a:ext cx="10591920" cy="11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0280" indent="-343080">
              <a:lnSpc>
                <a:spcPct val="100000"/>
              </a:lnSpc>
              <a:spcBef>
                <a:spcPts val="451"/>
              </a:spcBef>
              <a:buClr>
                <a:srgbClr val="2f5597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Ағзалардың бейімделу түрін табады.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8" name="Рисунок 1" descr=""/>
          <p:cNvPicPr/>
          <p:nvPr/>
        </p:nvPicPr>
        <p:blipFill>
          <a:blip r:embed="rId1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sp>
        <p:nvSpPr>
          <p:cNvPr id="109" name="AutoShape 2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0" name="Прямоугольник 12"/>
          <p:cNvSpPr/>
          <p:nvPr/>
        </p:nvSpPr>
        <p:spPr>
          <a:xfrm>
            <a:off x="1628640" y="1521000"/>
            <a:ext cx="879156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1" name="Прямоугольник 13"/>
          <p:cNvSpPr/>
          <p:nvPr/>
        </p:nvSpPr>
        <p:spPr>
          <a:xfrm>
            <a:off x="1092240" y="1104840"/>
            <a:ext cx="517320" cy="366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Буынаяқтылар мен хордалылар ддд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Прямоугольник 17"/>
          <p:cNvSpPr/>
          <p:nvPr/>
        </p:nvSpPr>
        <p:spPr>
          <a:xfrm>
            <a:off x="3895560" y="2952720"/>
            <a:ext cx="120996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3" name="Прямоугольник 18"/>
          <p:cNvSpPr/>
          <p:nvPr/>
        </p:nvSpPr>
        <p:spPr>
          <a:xfrm>
            <a:off x="5981760" y="268596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4" name="Прямоугольник 19"/>
          <p:cNvSpPr/>
          <p:nvPr/>
        </p:nvSpPr>
        <p:spPr>
          <a:xfrm>
            <a:off x="7791480" y="2390760"/>
            <a:ext cx="17240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5" name="Прямоугольник 20"/>
          <p:cNvSpPr/>
          <p:nvPr/>
        </p:nvSpPr>
        <p:spPr>
          <a:xfrm>
            <a:off x="7981920" y="349560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6" name="Прямоугольник 21"/>
          <p:cNvSpPr/>
          <p:nvPr/>
        </p:nvSpPr>
        <p:spPr>
          <a:xfrm>
            <a:off x="7819920" y="4572000"/>
            <a:ext cx="13622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7" name="Прямоугольник 22"/>
          <p:cNvSpPr/>
          <p:nvPr/>
        </p:nvSpPr>
        <p:spPr>
          <a:xfrm>
            <a:off x="2905200" y="401004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8" name="Прямоугольник 23"/>
          <p:cNvSpPr/>
          <p:nvPr/>
        </p:nvSpPr>
        <p:spPr>
          <a:xfrm>
            <a:off x="2743200" y="538164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9" name="Прямоугольник 24"/>
          <p:cNvSpPr/>
          <p:nvPr/>
        </p:nvSpPr>
        <p:spPr>
          <a:xfrm>
            <a:off x="3571920" y="1438200"/>
            <a:ext cx="51530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0" name="Прямоугольник 24"/>
          <p:cNvSpPr/>
          <p:nvPr/>
        </p:nvSpPr>
        <p:spPr>
          <a:xfrm>
            <a:off x="8715240" y="5143680"/>
            <a:ext cx="2067120" cy="514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1" name="Прямоугольник 31"/>
          <p:cNvSpPr/>
          <p:nvPr/>
        </p:nvSpPr>
        <p:spPr>
          <a:xfrm>
            <a:off x="0" y="1000080"/>
            <a:ext cx="12192120" cy="6573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Прямоугольник 26"/>
          <p:cNvSpPr/>
          <p:nvPr/>
        </p:nvSpPr>
        <p:spPr>
          <a:xfrm>
            <a:off x="2019240" y="203832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3" name="Прямоугольник 32"/>
          <p:cNvSpPr/>
          <p:nvPr/>
        </p:nvSpPr>
        <p:spPr>
          <a:xfrm>
            <a:off x="5095800" y="134316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4" name="Прямоугольник 33"/>
          <p:cNvSpPr/>
          <p:nvPr/>
        </p:nvSpPr>
        <p:spPr>
          <a:xfrm>
            <a:off x="8686800" y="205740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5" name="Прямоугольник 34"/>
          <p:cNvSpPr/>
          <p:nvPr/>
        </p:nvSpPr>
        <p:spPr>
          <a:xfrm>
            <a:off x="2610000" y="4276800"/>
            <a:ext cx="184788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6" name="Прямоугольник 35"/>
          <p:cNvSpPr/>
          <p:nvPr/>
        </p:nvSpPr>
        <p:spPr>
          <a:xfrm>
            <a:off x="8048520" y="429588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7" name="Picture 28" descr="https://ds04.infourok.ru/uploads/ex/0689/00027788-709eeeb9/img18.jpg"/>
          <p:cNvPicPr/>
          <p:nvPr/>
        </p:nvPicPr>
        <p:blipFill>
          <a:blip r:embed="rId2"/>
          <a:stretch/>
        </p:blipFill>
        <p:spPr>
          <a:xfrm>
            <a:off x="1428840" y="1000080"/>
            <a:ext cx="9286920" cy="4857840"/>
          </a:xfrm>
          <a:prstGeom prst="rect">
            <a:avLst/>
          </a:prstGeom>
          <a:ln w="0">
            <a:noFill/>
          </a:ln>
        </p:spPr>
      </p:pic>
      <p:sp>
        <p:nvSpPr>
          <p:cNvPr id="128" name="Прямоугольник 27"/>
          <p:cNvSpPr/>
          <p:nvPr/>
        </p:nvSpPr>
        <p:spPr>
          <a:xfrm>
            <a:off x="2800440" y="1104840"/>
            <a:ext cx="6286320" cy="438120"/>
          </a:xfrm>
          <a:prstGeom prst="rect">
            <a:avLst/>
          </a:prstGeom>
          <a:solidFill>
            <a:srgbClr val="5a66d6"/>
          </a:solidFill>
          <a:ln w="12600">
            <a:solidFill>
              <a:srgbClr val="5a66d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4"/>
          <p:cNvSpPr/>
          <p:nvPr/>
        </p:nvSpPr>
        <p:spPr>
          <a:xfrm>
            <a:off x="-9360" y="0"/>
            <a:ext cx="12201480" cy="10731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0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1" name="TextBox 9"/>
          <p:cNvSpPr/>
          <p:nvPr/>
        </p:nvSpPr>
        <p:spPr>
          <a:xfrm>
            <a:off x="285840" y="20520"/>
            <a:ext cx="10686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Дұрыс жауабы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2" name="TextBox 8"/>
          <p:cNvSpPr/>
          <p:nvPr/>
        </p:nvSpPr>
        <p:spPr>
          <a:xfrm>
            <a:off x="857160" y="5381640"/>
            <a:ext cx="10591920" cy="11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0280" indent="-343080">
              <a:lnSpc>
                <a:spcPct val="100000"/>
              </a:lnSpc>
              <a:spcBef>
                <a:spcPts val="451"/>
              </a:spcBef>
              <a:buClr>
                <a:srgbClr val="2f5597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Ағзалардың бейімделу түрін табады.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3" name="Рисунок 1" descr=""/>
          <p:cNvPicPr/>
          <p:nvPr/>
        </p:nvPicPr>
        <p:blipFill>
          <a:blip r:embed="rId1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sp>
        <p:nvSpPr>
          <p:cNvPr id="134" name="AutoShape 2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5" name="Прямоугольник 12"/>
          <p:cNvSpPr/>
          <p:nvPr/>
        </p:nvSpPr>
        <p:spPr>
          <a:xfrm>
            <a:off x="1628640" y="1521000"/>
            <a:ext cx="879156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6" name="Прямоугольник 13"/>
          <p:cNvSpPr/>
          <p:nvPr/>
        </p:nvSpPr>
        <p:spPr>
          <a:xfrm>
            <a:off x="1092240" y="1104840"/>
            <a:ext cx="517320" cy="366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Буынаяқтылар мен хордалылар ддд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7" name="Прямоугольник 17"/>
          <p:cNvSpPr/>
          <p:nvPr/>
        </p:nvSpPr>
        <p:spPr>
          <a:xfrm>
            <a:off x="3895560" y="2952720"/>
            <a:ext cx="120996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8" name="Прямоугольник 18"/>
          <p:cNvSpPr/>
          <p:nvPr/>
        </p:nvSpPr>
        <p:spPr>
          <a:xfrm>
            <a:off x="5981760" y="268596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9" name="Прямоугольник 19"/>
          <p:cNvSpPr/>
          <p:nvPr/>
        </p:nvSpPr>
        <p:spPr>
          <a:xfrm>
            <a:off x="7791480" y="2390760"/>
            <a:ext cx="17240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0" name="Прямоугольник 20"/>
          <p:cNvSpPr/>
          <p:nvPr/>
        </p:nvSpPr>
        <p:spPr>
          <a:xfrm>
            <a:off x="7981920" y="349560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1" name="Прямоугольник 21"/>
          <p:cNvSpPr/>
          <p:nvPr/>
        </p:nvSpPr>
        <p:spPr>
          <a:xfrm>
            <a:off x="7819920" y="4572000"/>
            <a:ext cx="13622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2" name="Прямоугольник 22"/>
          <p:cNvSpPr/>
          <p:nvPr/>
        </p:nvSpPr>
        <p:spPr>
          <a:xfrm>
            <a:off x="2905200" y="401004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3" name="Прямоугольник 23"/>
          <p:cNvSpPr/>
          <p:nvPr/>
        </p:nvSpPr>
        <p:spPr>
          <a:xfrm>
            <a:off x="2743200" y="538164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4" name="Прямоугольник 24"/>
          <p:cNvSpPr/>
          <p:nvPr/>
        </p:nvSpPr>
        <p:spPr>
          <a:xfrm>
            <a:off x="3571920" y="1438200"/>
            <a:ext cx="51530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5" name="Прямоугольник 24"/>
          <p:cNvSpPr/>
          <p:nvPr/>
        </p:nvSpPr>
        <p:spPr>
          <a:xfrm>
            <a:off x="8715240" y="5143680"/>
            <a:ext cx="2067120" cy="514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6" name="Прямоугольник 31"/>
          <p:cNvSpPr/>
          <p:nvPr/>
        </p:nvSpPr>
        <p:spPr>
          <a:xfrm>
            <a:off x="0" y="1000080"/>
            <a:ext cx="12192120" cy="6573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7" name="Прямоугольник 26"/>
          <p:cNvSpPr/>
          <p:nvPr/>
        </p:nvSpPr>
        <p:spPr>
          <a:xfrm>
            <a:off x="2019240" y="203832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8" name="Прямоугольник 32"/>
          <p:cNvSpPr/>
          <p:nvPr/>
        </p:nvSpPr>
        <p:spPr>
          <a:xfrm>
            <a:off x="5095800" y="134316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9" name="Прямоугольник 33"/>
          <p:cNvSpPr/>
          <p:nvPr/>
        </p:nvSpPr>
        <p:spPr>
          <a:xfrm>
            <a:off x="8686800" y="205740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0" name="Прямоугольник 34"/>
          <p:cNvSpPr/>
          <p:nvPr/>
        </p:nvSpPr>
        <p:spPr>
          <a:xfrm>
            <a:off x="2610000" y="4276800"/>
            <a:ext cx="184788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1" name="Прямоугольник 35"/>
          <p:cNvSpPr/>
          <p:nvPr/>
        </p:nvSpPr>
        <p:spPr>
          <a:xfrm>
            <a:off x="8048520" y="429588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2" name="Picture 28" descr="https://ds04.infourok.ru/uploads/ex/0689/00027788-709eeeb9/img18.jpg"/>
          <p:cNvPicPr/>
          <p:nvPr/>
        </p:nvPicPr>
        <p:blipFill>
          <a:blip r:embed="rId2"/>
          <a:stretch/>
        </p:blipFill>
        <p:spPr>
          <a:xfrm>
            <a:off x="1209600" y="1000080"/>
            <a:ext cx="9734760" cy="4857840"/>
          </a:xfrm>
          <a:prstGeom prst="rect">
            <a:avLst/>
          </a:prstGeom>
          <a:ln w="0">
            <a:noFill/>
          </a:ln>
        </p:spPr>
      </p:pic>
      <p:sp>
        <p:nvSpPr>
          <p:cNvPr id="153" name="Прямоугольник 28"/>
          <p:cNvSpPr/>
          <p:nvPr/>
        </p:nvSpPr>
        <p:spPr>
          <a:xfrm>
            <a:off x="2200320" y="1047600"/>
            <a:ext cx="6638760" cy="400320"/>
          </a:xfrm>
          <a:prstGeom prst="rect">
            <a:avLst/>
          </a:prstGeom>
          <a:solidFill>
            <a:srgbClr val="5a66d6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Температураға бейімделу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3"/>
          <p:cNvSpPr/>
          <p:nvPr/>
        </p:nvSpPr>
        <p:spPr>
          <a:xfrm>
            <a:off x="0" y="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Жануарлардың бейімделген ортасын анықтаңыз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5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56" name="Прямоугольник 7"/>
          <p:cNvSpPr/>
          <p:nvPr/>
        </p:nvSpPr>
        <p:spPr>
          <a:xfrm>
            <a:off x="819000" y="6083280"/>
            <a:ext cx="1137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Жануарлардың бейімделген ортасын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7" name="Прямоугольник 13"/>
          <p:cNvSpPr/>
          <p:nvPr/>
        </p:nvSpPr>
        <p:spPr>
          <a:xfrm>
            <a:off x="717480" y="357192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8" name="Прямоугольник 14"/>
          <p:cNvSpPr/>
          <p:nvPr/>
        </p:nvSpPr>
        <p:spPr>
          <a:xfrm>
            <a:off x="3365640" y="35146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9" name="Прямоугольник 15"/>
          <p:cNvSpPr/>
          <p:nvPr/>
        </p:nvSpPr>
        <p:spPr>
          <a:xfrm>
            <a:off x="5994360" y="34480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0" name="Прямоугольник 16"/>
          <p:cNvSpPr/>
          <p:nvPr/>
        </p:nvSpPr>
        <p:spPr>
          <a:xfrm>
            <a:off x="8756640" y="348624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1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2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3" name="Прямоугольник 15"/>
          <p:cNvSpPr/>
          <p:nvPr/>
        </p:nvSpPr>
        <p:spPr>
          <a:xfrm>
            <a:off x="2581200" y="2733840"/>
            <a:ext cx="733680" cy="314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4" name="Прямоугольник 16"/>
          <p:cNvSpPr/>
          <p:nvPr/>
        </p:nvSpPr>
        <p:spPr>
          <a:xfrm>
            <a:off x="3914640" y="2838600"/>
            <a:ext cx="733680" cy="2286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5" name="Прямоугольник 17"/>
          <p:cNvSpPr/>
          <p:nvPr/>
        </p:nvSpPr>
        <p:spPr>
          <a:xfrm>
            <a:off x="2066760" y="4410000"/>
            <a:ext cx="364824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6" name="Прямоугольник 18"/>
          <p:cNvSpPr/>
          <p:nvPr/>
        </p:nvSpPr>
        <p:spPr>
          <a:xfrm>
            <a:off x="1133640" y="4191120"/>
            <a:ext cx="9801000" cy="18000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7" name="Прямоугольник 19"/>
          <p:cNvSpPr/>
          <p:nvPr/>
        </p:nvSpPr>
        <p:spPr>
          <a:xfrm>
            <a:off x="3981600" y="1038240"/>
            <a:ext cx="364788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68" name="Picture 23" descr="https://ds03.infourok.ru/uploads/ex/0cb7/0000bc7e-b14c0fdb/img14.jpg"/>
          <p:cNvPicPr/>
          <p:nvPr/>
        </p:nvPicPr>
        <p:blipFill>
          <a:blip r:embed="rId2"/>
          <a:stretch/>
        </p:blipFill>
        <p:spPr>
          <a:xfrm>
            <a:off x="1582560" y="933480"/>
            <a:ext cx="9144000" cy="5043600"/>
          </a:xfrm>
          <a:prstGeom prst="rect">
            <a:avLst/>
          </a:prstGeom>
          <a:ln w="0">
            <a:noFill/>
          </a:ln>
        </p:spPr>
      </p:pic>
      <p:sp>
        <p:nvSpPr>
          <p:cNvPr id="169" name="Прямоугольник 24"/>
          <p:cNvSpPr/>
          <p:nvPr/>
        </p:nvSpPr>
        <p:spPr>
          <a:xfrm>
            <a:off x="3324240" y="1152360"/>
            <a:ext cx="5877000" cy="4003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Прямоугольник 3"/>
          <p:cNvSpPr/>
          <p:nvPr/>
        </p:nvSpPr>
        <p:spPr>
          <a:xfrm>
            <a:off x="0" y="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Дұрыс жауабы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1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72" name="Прямоугольник 7"/>
          <p:cNvSpPr/>
          <p:nvPr/>
        </p:nvSpPr>
        <p:spPr>
          <a:xfrm>
            <a:off x="819000" y="6083280"/>
            <a:ext cx="1137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Жануарлардың бейімделген ортасын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3" name="Прямоугольник 13"/>
          <p:cNvSpPr/>
          <p:nvPr/>
        </p:nvSpPr>
        <p:spPr>
          <a:xfrm>
            <a:off x="717480" y="357192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4" name="Прямоугольник 14"/>
          <p:cNvSpPr/>
          <p:nvPr/>
        </p:nvSpPr>
        <p:spPr>
          <a:xfrm>
            <a:off x="3365640" y="35146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5" name="Прямоугольник 15"/>
          <p:cNvSpPr/>
          <p:nvPr/>
        </p:nvSpPr>
        <p:spPr>
          <a:xfrm>
            <a:off x="5994360" y="34480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6" name="Прямоугольник 16"/>
          <p:cNvSpPr/>
          <p:nvPr/>
        </p:nvSpPr>
        <p:spPr>
          <a:xfrm>
            <a:off x="8756640" y="348624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7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8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9" name="Прямоугольник 15"/>
          <p:cNvSpPr/>
          <p:nvPr/>
        </p:nvSpPr>
        <p:spPr>
          <a:xfrm>
            <a:off x="2581200" y="2733840"/>
            <a:ext cx="733680" cy="314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0" name="Прямоугольник 16"/>
          <p:cNvSpPr/>
          <p:nvPr/>
        </p:nvSpPr>
        <p:spPr>
          <a:xfrm>
            <a:off x="3914640" y="2838600"/>
            <a:ext cx="733680" cy="2286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1" name="Прямоугольник 17"/>
          <p:cNvSpPr/>
          <p:nvPr/>
        </p:nvSpPr>
        <p:spPr>
          <a:xfrm>
            <a:off x="2066760" y="4410000"/>
            <a:ext cx="364824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2" name="Прямоугольник 18"/>
          <p:cNvSpPr/>
          <p:nvPr/>
        </p:nvSpPr>
        <p:spPr>
          <a:xfrm>
            <a:off x="1133640" y="4191120"/>
            <a:ext cx="9801000" cy="18000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3" name="Прямоугольник 19"/>
          <p:cNvSpPr/>
          <p:nvPr/>
        </p:nvSpPr>
        <p:spPr>
          <a:xfrm>
            <a:off x="3981600" y="1038240"/>
            <a:ext cx="364788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4" name="Picture 23" descr="https://ds03.infourok.ru/uploads/ex/0cb7/0000bc7e-b14c0fdb/img14.jpg"/>
          <p:cNvPicPr/>
          <p:nvPr/>
        </p:nvPicPr>
        <p:blipFill>
          <a:blip r:embed="rId2"/>
          <a:stretch/>
        </p:blipFill>
        <p:spPr>
          <a:xfrm>
            <a:off x="1582560" y="933480"/>
            <a:ext cx="9144000" cy="5043600"/>
          </a:xfrm>
          <a:prstGeom prst="rect">
            <a:avLst/>
          </a:prstGeom>
          <a:ln w="0">
            <a:noFill/>
          </a:ln>
        </p:spPr>
      </p:pic>
      <p:sp>
        <p:nvSpPr>
          <p:cNvPr id="185" name="Прямоугольник 20"/>
          <p:cNvSpPr/>
          <p:nvPr/>
        </p:nvSpPr>
        <p:spPr>
          <a:xfrm>
            <a:off x="3876840" y="1162080"/>
            <a:ext cx="266400" cy="3240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Calibri"/>
              </a:rPr>
              <a:t>Ө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3"/>
          <p:cNvSpPr/>
          <p:nvPr/>
        </p:nvSpPr>
        <p:spPr>
          <a:xfrm>
            <a:off x="0" y="0"/>
            <a:ext cx="12192120" cy="1076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3-тапсырма. Жануарлардың бейімделген ортасын анықтаңыз </a:t>
            </a:r>
            <a:br>
              <a:rPr sz="24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7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88" name="Прямоугольник 7"/>
          <p:cNvSpPr/>
          <p:nvPr/>
        </p:nvSpPr>
        <p:spPr>
          <a:xfrm>
            <a:off x="866880" y="5952960"/>
            <a:ext cx="9582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Жануарлардың бейімделген ортасын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9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0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1" name="Прямоугольник 11"/>
          <p:cNvSpPr/>
          <p:nvPr/>
        </p:nvSpPr>
        <p:spPr>
          <a:xfrm>
            <a:off x="2981160" y="1305000"/>
            <a:ext cx="6534360" cy="2858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2" name="Прямоугольник 12"/>
          <p:cNvSpPr/>
          <p:nvPr/>
        </p:nvSpPr>
        <p:spPr>
          <a:xfrm>
            <a:off x="2657520" y="5457960"/>
            <a:ext cx="1057320" cy="3902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А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3" name="Прямоугольник 14"/>
          <p:cNvSpPr/>
          <p:nvPr/>
        </p:nvSpPr>
        <p:spPr>
          <a:xfrm>
            <a:off x="8572680" y="5381640"/>
            <a:ext cx="1056960" cy="3333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В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94" name="Picture 14" descr="https://ds04.infourok.ru/uploads/ex/135e/00009c15-9a1b2a60/img13.jpg"/>
          <p:cNvPicPr/>
          <p:nvPr/>
        </p:nvPicPr>
        <p:blipFill>
          <a:blip r:embed="rId2"/>
          <a:stretch/>
        </p:blipFill>
        <p:spPr>
          <a:xfrm>
            <a:off x="971640" y="1076400"/>
            <a:ext cx="9963000" cy="483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угольник 3"/>
          <p:cNvSpPr/>
          <p:nvPr/>
        </p:nvSpPr>
        <p:spPr>
          <a:xfrm>
            <a:off x="0" y="0"/>
            <a:ext cx="12192120" cy="1076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3-тапсырма. Дұрыс жауабы </a:t>
            </a:r>
            <a:br>
              <a:rPr sz="24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96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97" name="Прямоугольник 7"/>
          <p:cNvSpPr/>
          <p:nvPr/>
        </p:nvSpPr>
        <p:spPr>
          <a:xfrm>
            <a:off x="866880" y="5952960"/>
            <a:ext cx="9582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Жануарлардың бейімделген ортасын анықтайды.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8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9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0" name="Прямоугольник 11"/>
          <p:cNvSpPr/>
          <p:nvPr/>
        </p:nvSpPr>
        <p:spPr>
          <a:xfrm>
            <a:off x="2981160" y="1305000"/>
            <a:ext cx="6534360" cy="2858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1" name="Прямоугольник 12"/>
          <p:cNvSpPr/>
          <p:nvPr/>
        </p:nvSpPr>
        <p:spPr>
          <a:xfrm>
            <a:off x="2657520" y="5457960"/>
            <a:ext cx="1057320" cy="3902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А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2" name="Прямоугольник 14"/>
          <p:cNvSpPr/>
          <p:nvPr/>
        </p:nvSpPr>
        <p:spPr>
          <a:xfrm>
            <a:off x="8572680" y="5381640"/>
            <a:ext cx="1056960" cy="3333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В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03" name="Picture 14" descr="https://ds04.infourok.ru/uploads/ex/135e/00009c15-9a1b2a60/img13.jpg"/>
          <p:cNvPicPr/>
          <p:nvPr/>
        </p:nvPicPr>
        <p:blipFill>
          <a:blip r:embed="rId2"/>
          <a:stretch/>
        </p:blipFill>
        <p:spPr>
          <a:xfrm>
            <a:off x="971640" y="1076400"/>
            <a:ext cx="9963000" cy="4838760"/>
          </a:xfrm>
          <a:prstGeom prst="rect">
            <a:avLst/>
          </a:prstGeom>
          <a:ln w="0">
            <a:noFill/>
          </a:ln>
        </p:spPr>
      </p:pic>
      <p:sp>
        <p:nvSpPr>
          <p:cNvPr id="204" name="Прямоугольник 13"/>
          <p:cNvSpPr/>
          <p:nvPr/>
        </p:nvSpPr>
        <p:spPr>
          <a:xfrm>
            <a:off x="800280" y="5105520"/>
            <a:ext cx="10343880" cy="838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Орташа ылғалды қажет ететін жануарлар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875880" y="2419200"/>
            <a:ext cx="10566360" cy="3757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buClr>
                <a:srgbClr val="0070c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тірі ағзалардың қоршаған ортаның өзгермелі жағдайларына бейімделу механизмдерін үйренеді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0"/>
            <a:ext cx="12192120" cy="920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        </a:t>
            </a:r>
            <a:r>
              <a:rPr b="1" lang="ru-RU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8.3.1.7 тірі ағзалардың қоршаған ортаның өзгермелі жағдайларына бейімделу 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механизмдерін түсіндіру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"/>
          <p:cNvSpPr/>
          <p:nvPr/>
        </p:nvSpPr>
        <p:spPr>
          <a:xfrm>
            <a:off x="0" y="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Бейімделгіштік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Прямоугольник 3"/>
          <p:cNvSpPr/>
          <p:nvPr/>
        </p:nvSpPr>
        <p:spPr>
          <a:xfrm>
            <a:off x="144288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23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Прямоугольник 2"/>
          <p:cNvSpPr/>
          <p:nvPr/>
        </p:nvSpPr>
        <p:spPr>
          <a:xfrm flipV="1" rot="10800000">
            <a:off x="275760" y="3732840"/>
            <a:ext cx="11325240" cy="497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	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Бейімделгіштік – тірі ағзалардың қоршаған ортаның нақты бір жағдайында тірі қалу мүмкіндігін арттыратын құрылысындағы, мінез-құлқындағы, физиологиясындағы қасиеттері.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Тірі ағзалардың қоршаған орта жағдайларына бейімделуі – ол эволюция нәтижелерінің бірі болып табылады.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6" name="Picture 19" descr="https://ds02.infourok.ru/uploads/ex/0220/000322e7-93d4a31e/img35.jpg"/>
          <p:cNvPicPr/>
          <p:nvPr/>
        </p:nvPicPr>
        <p:blipFill>
          <a:blip r:embed="rId3"/>
          <a:stretch/>
        </p:blipFill>
        <p:spPr>
          <a:xfrm>
            <a:off x="1582560" y="647640"/>
            <a:ext cx="9144000" cy="420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Қоршаған орта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8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90160" y="695160"/>
            <a:ext cx="9915480" cy="866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Қоршаған орта –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өзара күрделі әрекет ететін және бір-біріне әсер көрсететін жанды (тірі) және жансыз (өлі) нысандардың кешені.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1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11"/>
          <p:cNvSpPr/>
          <p:nvPr/>
        </p:nvSpPr>
        <p:spPr>
          <a:xfrm>
            <a:off x="1533600" y="5200560"/>
            <a:ext cx="959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3" name="Picture 12" descr="https://cf.ppt-online.org/files1/slide/l/l4jBUw3uk7smhcLRZa2T5Q96YHgqdtbeJDnMvrFKV1/slide-0.jpg"/>
          <p:cNvPicPr/>
          <p:nvPr/>
        </p:nvPicPr>
        <p:blipFill>
          <a:blip r:embed="rId3"/>
          <a:stretch/>
        </p:blipFill>
        <p:spPr>
          <a:xfrm>
            <a:off x="1200240" y="1428840"/>
            <a:ext cx="10267920" cy="4867200"/>
          </a:xfrm>
          <a:prstGeom prst="rect">
            <a:avLst/>
          </a:prstGeom>
          <a:ln w="0">
            <a:noFill/>
          </a:ln>
        </p:spPr>
      </p:pic>
      <p:sp>
        <p:nvSpPr>
          <p:cNvPr id="34" name="Прямоугольник 12"/>
          <p:cNvSpPr/>
          <p:nvPr/>
        </p:nvSpPr>
        <p:spPr>
          <a:xfrm>
            <a:off x="942840" y="1419120"/>
            <a:ext cx="10677600" cy="771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Прямоугольник 13"/>
          <p:cNvSpPr/>
          <p:nvPr/>
        </p:nvSpPr>
        <p:spPr>
          <a:xfrm>
            <a:off x="1066680" y="1905120"/>
            <a:ext cx="790560" cy="44193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Прямоугольник 14"/>
          <p:cNvSpPr/>
          <p:nvPr/>
        </p:nvSpPr>
        <p:spPr>
          <a:xfrm>
            <a:off x="11020320" y="2162160"/>
            <a:ext cx="676440" cy="20098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Бейімделу (адаптация)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8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409760" y="733320"/>
            <a:ext cx="9696240" cy="116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41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Прямоугольник 11"/>
          <p:cNvSpPr/>
          <p:nvPr/>
        </p:nvSpPr>
        <p:spPr>
          <a:xfrm>
            <a:off x="1076400" y="4772160"/>
            <a:ext cx="103536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Бейімделу – тірі ағзалардың ұзақ эволюция барысында пайда болған белгілі бір жағдайларға бейімделуі.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3" name="Picture 12" descr="http://www.jonolavsakvarium.com/blog/200902/red_algae01.jpg"/>
          <p:cNvPicPr/>
          <p:nvPr/>
        </p:nvPicPr>
        <p:blipFill>
          <a:blip r:embed="rId3"/>
          <a:stretch/>
        </p:blipFill>
        <p:spPr>
          <a:xfrm>
            <a:off x="1325520" y="1028880"/>
            <a:ext cx="4780080" cy="373356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6" descr="https://upload.wikimedia.org/wikipedia/commons/c/cd/Klee_Wagenmoos_01.JPG"/>
          <p:cNvPicPr/>
          <p:nvPr/>
        </p:nvPicPr>
        <p:blipFill>
          <a:blip r:embed="rId4"/>
          <a:stretch/>
        </p:blipFill>
        <p:spPr>
          <a:xfrm>
            <a:off x="6324480" y="1028880"/>
            <a:ext cx="4791240" cy="3714480"/>
          </a:xfrm>
          <a:prstGeom prst="rect">
            <a:avLst/>
          </a:prstGeom>
          <a:ln w="0">
            <a:noFill/>
          </a:ln>
        </p:spPr>
      </p:pic>
      <p:sp>
        <p:nvSpPr>
          <p:cNvPr id="45" name="Прямоугольник 16"/>
          <p:cNvSpPr/>
          <p:nvPr/>
        </p:nvSpPr>
        <p:spPr>
          <a:xfrm>
            <a:off x="2647800" y="4896000"/>
            <a:ext cx="1704960" cy="323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Қызыл балдыр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Прямоугольник 17"/>
          <p:cNvSpPr/>
          <p:nvPr/>
        </p:nvSpPr>
        <p:spPr>
          <a:xfrm>
            <a:off x="7629480" y="4876920"/>
            <a:ext cx="2600280" cy="323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Көлеңке өсімдіктері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Шөлде тіршілік етуге бейімделген өсімдіктер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8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990360"/>
            <a:ext cx="5543640" cy="248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Шөлде өсімдіктер мен жануарлардың тіршілігі үшін жоғары температура мен судың жетіспеуі шектеуші фактор болып табылады.</a:t>
            </a: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51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13"/>
          <p:cNvSpPr/>
          <p:nvPr/>
        </p:nvSpPr>
        <p:spPr>
          <a:xfrm>
            <a:off x="8782200" y="3171960"/>
            <a:ext cx="18072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Прямоугольник 14"/>
          <p:cNvSpPr/>
          <p:nvPr/>
        </p:nvSpPr>
        <p:spPr>
          <a:xfrm>
            <a:off x="10801440" y="3257640"/>
            <a:ext cx="18072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Прямоугольник 15"/>
          <p:cNvSpPr/>
          <p:nvPr/>
        </p:nvSpPr>
        <p:spPr>
          <a:xfrm>
            <a:off x="6534000" y="296244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16"/>
          <p:cNvSpPr/>
          <p:nvPr/>
        </p:nvSpPr>
        <p:spPr>
          <a:xfrm>
            <a:off x="7601040" y="5286240"/>
            <a:ext cx="171360" cy="1717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17"/>
          <p:cNvSpPr/>
          <p:nvPr/>
        </p:nvSpPr>
        <p:spPr>
          <a:xfrm>
            <a:off x="10439280" y="527688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Прямоугольник 18"/>
          <p:cNvSpPr/>
          <p:nvPr/>
        </p:nvSpPr>
        <p:spPr>
          <a:xfrm>
            <a:off x="8505720" y="368604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8" name="Прямоугольник 19"/>
          <p:cNvSpPr/>
          <p:nvPr/>
        </p:nvSpPr>
        <p:spPr>
          <a:xfrm>
            <a:off x="6486480" y="386712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Прямоугольник 20"/>
          <p:cNvSpPr/>
          <p:nvPr/>
        </p:nvSpPr>
        <p:spPr>
          <a:xfrm>
            <a:off x="6238800" y="3657600"/>
            <a:ext cx="847800" cy="771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Прямоугольник 21"/>
          <p:cNvSpPr/>
          <p:nvPr/>
        </p:nvSpPr>
        <p:spPr>
          <a:xfrm>
            <a:off x="6448320" y="4848120"/>
            <a:ext cx="53150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Етжеңді жапырақтарында немесе сабақтарында ылғал жинайтын өсімдіктер 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суккуленттер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бар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1" name="Picture 19" descr="https://oldkaz.kyzylorda-news.kz/uploads/posts/2019-08/1566542664_yzylorda-oblysy-sekseuld.jpg"/>
          <p:cNvPicPr/>
          <p:nvPr/>
        </p:nvPicPr>
        <p:blipFill>
          <a:blip r:embed="rId3"/>
          <a:stretch/>
        </p:blipFill>
        <p:spPr>
          <a:xfrm>
            <a:off x="971640" y="2352600"/>
            <a:ext cx="4124160" cy="357192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21" descr="https://mtdata.ru/u26/photo269A/20418232862-0/original.jpg"/>
          <p:cNvPicPr/>
          <p:nvPr/>
        </p:nvPicPr>
        <p:blipFill>
          <a:blip r:embed="rId4"/>
          <a:stretch/>
        </p:blipFill>
        <p:spPr>
          <a:xfrm>
            <a:off x="6353280" y="1000080"/>
            <a:ext cx="4971960" cy="330516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22"/>
          <p:cNvSpPr/>
          <p:nvPr/>
        </p:nvSpPr>
        <p:spPr>
          <a:xfrm>
            <a:off x="2228760" y="6029280"/>
            <a:ext cx="1685880" cy="34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Сексеуіл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23"/>
          <p:cNvSpPr/>
          <p:nvPr/>
        </p:nvSpPr>
        <p:spPr>
          <a:xfrm>
            <a:off x="8124840" y="4381560"/>
            <a:ext cx="1695600" cy="4096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Кактус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Шөлде тіршілік етуге бейімделген жануарлар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6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95000" y="1228680"/>
            <a:ext cx="6267240" cy="128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Шөлде жануарлардың маңызды бейімделуіне ымыртта белсенділікке көшуі жатады.</a:t>
            </a: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69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Прямоугольник 13"/>
          <p:cNvSpPr/>
          <p:nvPr/>
        </p:nvSpPr>
        <p:spPr>
          <a:xfrm>
            <a:off x="8782200" y="3171960"/>
            <a:ext cx="18072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Прямоугольник 14"/>
          <p:cNvSpPr/>
          <p:nvPr/>
        </p:nvSpPr>
        <p:spPr>
          <a:xfrm>
            <a:off x="10801440" y="3257640"/>
            <a:ext cx="18072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Прямоугольник 15"/>
          <p:cNvSpPr/>
          <p:nvPr/>
        </p:nvSpPr>
        <p:spPr>
          <a:xfrm>
            <a:off x="6534000" y="296244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Прямоугольник 16"/>
          <p:cNvSpPr/>
          <p:nvPr/>
        </p:nvSpPr>
        <p:spPr>
          <a:xfrm>
            <a:off x="7601040" y="5286240"/>
            <a:ext cx="171360" cy="1717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Прямоугольник 17"/>
          <p:cNvSpPr/>
          <p:nvPr/>
        </p:nvSpPr>
        <p:spPr>
          <a:xfrm>
            <a:off x="10439280" y="527688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Прямоугольник 18"/>
          <p:cNvSpPr/>
          <p:nvPr/>
        </p:nvSpPr>
        <p:spPr>
          <a:xfrm>
            <a:off x="8505720" y="368604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Прямоугольник 19"/>
          <p:cNvSpPr/>
          <p:nvPr/>
        </p:nvSpPr>
        <p:spPr>
          <a:xfrm>
            <a:off x="6486480" y="386712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Прямоугольник 20"/>
          <p:cNvSpPr/>
          <p:nvPr/>
        </p:nvSpPr>
        <p:spPr>
          <a:xfrm>
            <a:off x="6238800" y="3657600"/>
            <a:ext cx="847800" cy="771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Прямоугольник 21"/>
          <p:cNvSpPr/>
          <p:nvPr/>
        </p:nvSpPr>
        <p:spPr>
          <a:xfrm>
            <a:off x="6448320" y="4505400"/>
            <a:ext cx="53150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Кейбір кесірткелер шырынды етжеңді жапырақтармен су алу үшін қоректенеді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9" name="Picture 2" descr="https://www.zastavki.com/pictures/originals/2017Animals___Reptiles_The_tortoise_is_walking_along_the_road_113524_.jpg"/>
          <p:cNvPicPr/>
          <p:nvPr/>
        </p:nvPicPr>
        <p:blipFill>
          <a:blip r:embed="rId3"/>
          <a:stretch/>
        </p:blipFill>
        <p:spPr>
          <a:xfrm>
            <a:off x="644400" y="1825560"/>
            <a:ext cx="4918320" cy="317520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4" descr="https://reptilia.club/photos/0003/001/00030005802.jpg"/>
          <p:cNvPicPr/>
          <p:nvPr/>
        </p:nvPicPr>
        <p:blipFill>
          <a:blip r:embed="rId4"/>
          <a:stretch/>
        </p:blipFill>
        <p:spPr>
          <a:xfrm>
            <a:off x="6486480" y="1266840"/>
            <a:ext cx="5133960" cy="3133800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 22"/>
          <p:cNvSpPr/>
          <p:nvPr/>
        </p:nvSpPr>
        <p:spPr>
          <a:xfrm>
            <a:off x="581040" y="5048280"/>
            <a:ext cx="53341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Дала тасбақасы ыстық кезде жазғы ұйқыға кетеді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3"/>
          <p:cNvSpPr/>
          <p:nvPr/>
        </p:nvSpPr>
        <p:spPr>
          <a:xfrm>
            <a:off x="0" y="0"/>
            <a:ext cx="12192120" cy="7272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Температура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3" name="TextBox 9"/>
          <p:cNvSpPr/>
          <p:nvPr/>
        </p:nvSpPr>
        <p:spPr>
          <a:xfrm>
            <a:off x="1143000" y="5315040"/>
            <a:ext cx="99345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Температура – тіршілік әрекетін сақтау үшін маңызды рөл атқарады.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4" name="Рисунок 4" descr=""/>
          <p:cNvPicPr/>
          <p:nvPr/>
        </p:nvPicPr>
        <p:blipFill>
          <a:blip r:embed="rId1"/>
          <a:stretch/>
        </p:blipFill>
        <p:spPr>
          <a:xfrm>
            <a:off x="544680" y="6583320"/>
            <a:ext cx="11559960" cy="712800"/>
          </a:xfrm>
          <a:prstGeom prst="rect">
            <a:avLst/>
          </a:prstGeom>
          <a:ln w="0">
            <a:noFill/>
          </a:ln>
        </p:spPr>
      </p:pic>
      <p:sp>
        <p:nvSpPr>
          <p:cNvPr id="85" name="AutoShape 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Прямоугольник 8"/>
          <p:cNvSpPr/>
          <p:nvPr/>
        </p:nvSpPr>
        <p:spPr>
          <a:xfrm>
            <a:off x="0" y="609480"/>
            <a:ext cx="11096640" cy="5907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7" name="Picture 13" descr="https://www.offshore-technology.com/wp-content/uploads/image-digitalinsightresearch/Archive/nri/offshore/news/June%2015/Walrus.jpg"/>
          <p:cNvPicPr/>
          <p:nvPr/>
        </p:nvPicPr>
        <p:blipFill>
          <a:blip r:embed="rId2"/>
          <a:stretch/>
        </p:blipFill>
        <p:spPr>
          <a:xfrm>
            <a:off x="6458040" y="1076400"/>
            <a:ext cx="4962600" cy="362880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15" descr="https://pbs.twimg.com/media/DQdW077UQAAZ5Yh.jpg"/>
          <p:cNvPicPr/>
          <p:nvPr/>
        </p:nvPicPr>
        <p:blipFill>
          <a:blip r:embed="rId3"/>
          <a:stretch/>
        </p:blipFill>
        <p:spPr>
          <a:xfrm>
            <a:off x="923760" y="1066680"/>
            <a:ext cx="5326200" cy="3619800"/>
          </a:xfrm>
          <a:prstGeom prst="rect">
            <a:avLst/>
          </a:prstGeom>
          <a:ln w="0">
            <a:noFill/>
          </a:ln>
        </p:spPr>
      </p:pic>
      <p:sp>
        <p:nvSpPr>
          <p:cNvPr id="89" name="Прямоугольник 13"/>
          <p:cNvSpPr/>
          <p:nvPr/>
        </p:nvSpPr>
        <p:spPr>
          <a:xfrm>
            <a:off x="3095640" y="4705200"/>
            <a:ext cx="1676520" cy="4003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Ақ аю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0" name="Прямоугольник 14"/>
          <p:cNvSpPr/>
          <p:nvPr/>
        </p:nvSpPr>
        <p:spPr>
          <a:xfrm>
            <a:off x="8410680" y="4753080"/>
            <a:ext cx="1676160" cy="3333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Морж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1"/>
          <p:cNvSpPr/>
          <p:nvPr/>
        </p:nvSpPr>
        <p:spPr>
          <a:xfrm>
            <a:off x="0" y="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Ылғалдылық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Прямоугольник 3"/>
          <p:cNvSpPr/>
          <p:nvPr/>
        </p:nvSpPr>
        <p:spPr>
          <a:xfrm>
            <a:off x="144288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3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95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6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Прямоугольник 2"/>
          <p:cNvSpPr/>
          <p:nvPr/>
        </p:nvSpPr>
        <p:spPr>
          <a:xfrm flipV="1" rot="10800000">
            <a:off x="1037880" y="5308200"/>
            <a:ext cx="10277640" cy="169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Су тірі ағзалардың жасушаларына өте қажет құрамбөлік болып табылады. Ол бірқатар маңызды қызмет атқарады. Сондықтан тіршілік ортасында судың жеткіліксіздігі өсімдіктер мен жануарлар үшін шектеуші фактор болып табылады.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8" name="AutoShape 12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9" name="Picture 14" descr="https://thumb-p6.xhcdn.com/a/FkAw1v73W9MKJBccvR7iDg/000/025/400/176_1000.jpg"/>
          <p:cNvPicPr/>
          <p:nvPr/>
        </p:nvPicPr>
        <p:blipFill>
          <a:blip r:embed="rId3"/>
          <a:stretch/>
        </p:blipFill>
        <p:spPr>
          <a:xfrm>
            <a:off x="890640" y="723960"/>
            <a:ext cx="3166920" cy="228600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16" descr="https://dixinews.kz/upload/iblock/fde/lebedi.jpg"/>
          <p:cNvPicPr/>
          <p:nvPr/>
        </p:nvPicPr>
        <p:blipFill>
          <a:blip r:embed="rId4"/>
          <a:stretch/>
        </p:blipFill>
        <p:spPr>
          <a:xfrm>
            <a:off x="6249960" y="3086280"/>
            <a:ext cx="3913200" cy="226692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18" descr="https://images.theconversation.com/files/140309/original/image-20161004-20239-1kd15ca.jpg?ixlib=rb-1.1.0&amp;q=30&amp;auto=format&amp;w=600&amp;h=450&amp;fit=crop&amp;dpr=2"/>
          <p:cNvPicPr/>
          <p:nvPr/>
        </p:nvPicPr>
        <p:blipFill>
          <a:blip r:embed="rId5"/>
          <a:stretch/>
        </p:blipFill>
        <p:spPr>
          <a:xfrm>
            <a:off x="1952640" y="3105000"/>
            <a:ext cx="3790800" cy="224820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20" descr="https://phototass3.cdnvideo.ru/width/1020_b9261fa1/tass/m2/uploads/i/20200608/5577851.jpg"/>
          <p:cNvPicPr/>
          <p:nvPr/>
        </p:nvPicPr>
        <p:blipFill>
          <a:blip r:embed="rId6"/>
          <a:stretch/>
        </p:blipFill>
        <p:spPr>
          <a:xfrm>
            <a:off x="7742160" y="723960"/>
            <a:ext cx="3497400" cy="226692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22" descr="https://vogorode.com/wp-content/uploads/2016/06/Rogoz.jpg"/>
          <p:cNvPicPr/>
          <p:nvPr/>
        </p:nvPicPr>
        <p:blipFill>
          <a:blip r:embed="rId7"/>
          <a:stretch/>
        </p:blipFill>
        <p:spPr>
          <a:xfrm>
            <a:off x="4363920" y="723960"/>
            <a:ext cx="3113280" cy="225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2024-10-31T20:36:41Z</dcterms:modified>
  <cp:revision>849</cp:revision>
  <dc:subject/>
  <dc:title>Презентация PowerPoint</dc:title>
</cp:coreProperties>
</file>