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68" r:id="rId4"/>
    <p:sldId id="264" r:id="rId5"/>
    <p:sldId id="258" r:id="rId6"/>
    <p:sldId id="273" r:id="rId7"/>
    <p:sldId id="261" r:id="rId8"/>
    <p:sldId id="260" r:id="rId9"/>
    <p:sldId id="269" r:id="rId10"/>
    <p:sldId id="270" r:id="rId11"/>
    <p:sldId id="271" r:id="rId12"/>
    <p:sldId id="272"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616B0F6A-8689-409A-A4F0-FC8EE7A48F3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6B0F6A-8689-409A-A4F0-FC8EE7A48F3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6B0F6A-8689-409A-A4F0-FC8EE7A48F3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616B0F6A-8689-409A-A4F0-FC8EE7A48F3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616B0F6A-8689-409A-A4F0-FC8EE7A48F3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616B0F6A-8689-409A-A4F0-FC8EE7A48F3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616B0F6A-8689-409A-A4F0-FC8EE7A48F3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16B0F6A-8689-409A-A4F0-FC8EE7A48F3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16B0F6A-8689-409A-A4F0-FC8EE7A48F3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16B0F6A-8689-409A-A4F0-FC8EE7A48F3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53CCB34-58F9-4440-A76E-A272FACC6CE6}" type="datetimeFigureOut">
              <a:rPr lang="ru-RU" smtClean="0"/>
              <a:pPr/>
              <a:t>21.04.2021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616B0F6A-8689-409A-A4F0-FC8EE7A48F3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53CCB34-58F9-4440-A76E-A272FACC6CE6}" type="datetimeFigureOut">
              <a:rPr lang="ru-RU" smtClean="0"/>
              <a:pPr/>
              <a:t>21.04.2021</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16B0F6A-8689-409A-A4F0-FC8EE7A48F3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kk.wikipedia.org/w/index.php?title=%D0%92%D0%B0%D0%B2%D0%B8%D0%BB%D0%BE%D0%B2&amp;action=edit&amp;redlink=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k.wikipedia.org/wiki/%D0%9C%D0%B5%D0%BC%D0%BB%D0%B5%D0%BA%D0%B5%D1%82" TargetMode="External"/><Relationship Id="rId7" Type="http://schemas.openxmlformats.org/officeDocument/2006/relationships/hyperlink" Target="https://kk.wikipedia.org/wiki/%D0%91%D0%B8%D0%BE%D0%BB%D0%BE%D0%B3%D0%B8%D1%8F%D0%BB%D1%8B%D2%9B_%D0%B0%D0%BB%D1%83%D0%B0%D0%BD_%D1%82%D2%AF%D1%80%D0%BB%D1%96%D0%BB%D1%96%D0%BA_%D0%BA%D0%BE%D0%BD%D0%B2%D0%B5%D0%BD%D1%86%D0%B8%D1%8F%D1%81%D1%8B" TargetMode="External"/><Relationship Id="rId2" Type="http://schemas.openxmlformats.org/officeDocument/2006/relationships/hyperlink" Target="https://kk.wikipedia.org/wiki/%D0%9D%D0%B0%D0%B9%D1%80%D0%BE%D0%B1%D0%B8" TargetMode="External"/><Relationship Id="rId1" Type="http://schemas.openxmlformats.org/officeDocument/2006/relationships/slideLayout" Target="../slideLayouts/slideLayout2.xml"/><Relationship Id="rId6" Type="http://schemas.openxmlformats.org/officeDocument/2006/relationships/hyperlink" Target="https://kk.wikipedia.org/wiki/%D2%92%D1%8B%D0%BB%D1%8B%D0%BC%D0%B8-%D0%B7%D0%B5%D1%80%D1%82%D1%82%D0%B5%D1%83_%D0%B6%D2%B1%D0%BC%D1%8B%D1%81%D1%82%D0%B0%D1%80%D1%8B" TargetMode="External"/><Relationship Id="rId5" Type="http://schemas.openxmlformats.org/officeDocument/2006/relationships/hyperlink" Target="https://kk.wikipedia.org/wiki/%D0%91%D0%B0%D2%9B%D1%8B%D0%BB%D0%B0%D1%83" TargetMode="External"/><Relationship Id="rId4" Type="http://schemas.openxmlformats.org/officeDocument/2006/relationships/hyperlink" Target="https://kk.wikipedia.org/wiki/%D0%A0%D0%B5%D1%81%D1%83%D1%80%D1%81%D1%82%D0%B0%D1%8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500174"/>
            <a:ext cx="8458200" cy="1222375"/>
          </a:xfrm>
        </p:spPr>
        <p:txBody>
          <a:bodyPr>
            <a:noAutofit/>
          </a:bodyPr>
          <a:lstStyle/>
          <a:p>
            <a:pPr algn="l"/>
            <a:r>
              <a:rPr lang="kk-KZ" sz="2800" dirty="0" smtClean="0">
                <a:effectLst/>
                <a:latin typeface="Times New Roman" pitchFamily="18" charset="0"/>
                <a:cs typeface="Times New Roman" pitchFamily="18" charset="0"/>
              </a:rPr>
              <a:t>Адамның табиғаттағы рөлі. Табиғатты тиімді пайдалану. Табиғатты қорғау. Биологиялық алуан түрлілікті сақтау. Дүниежүзілік Тұқым қоры </a:t>
            </a:r>
            <a:endParaRPr lang="ru-RU" sz="2800" dirty="0">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00048" y="5500702"/>
            <a:ext cx="8743952" cy="1071570"/>
          </a:xfrm>
        </p:spPr>
        <p:txBody>
          <a:bodyPr>
            <a:noAutofit/>
          </a:bodyPr>
          <a:lstStyle/>
          <a:p>
            <a:pPr eaLnBrk="0" fontAlgn="base" hangingPunct="0"/>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Мақсаты</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биологиялық  </a:t>
            </a:r>
            <a:r>
              <a:rPr lang="kk-KZ" sz="2400" dirty="0" smtClean="0">
                <a:latin typeface="Times New Roman" pitchFamily="18" charset="0"/>
                <a:cs typeface="Times New Roman" pitchFamily="18" charset="0"/>
              </a:rPr>
              <a:t>әртүрлілікті </a:t>
            </a:r>
            <a:r>
              <a:rPr lang="kk-KZ" sz="2400" dirty="0" smtClean="0">
                <a:latin typeface="Times New Roman" pitchFamily="18" charset="0"/>
                <a:cs typeface="Times New Roman" pitchFamily="18" charset="0"/>
              </a:rPr>
              <a:t>сақтау қажеттілігі    себептерін анықтау.  Дүниежүзілік </a:t>
            </a:r>
            <a:r>
              <a:rPr lang="kk-KZ" sz="2400" dirty="0" smtClean="0">
                <a:latin typeface="Times New Roman" pitchFamily="18" charset="0"/>
                <a:cs typeface="Times New Roman" pitchFamily="18" charset="0"/>
              </a:rPr>
              <a:t>тұқым қорының маңызын </a:t>
            </a:r>
            <a:r>
              <a:rPr lang="kk-KZ" sz="2400" dirty="0" smtClean="0">
                <a:latin typeface="Times New Roman" pitchFamily="18" charset="0"/>
                <a:cs typeface="Times New Roman" pitchFamily="18" charset="0"/>
              </a:rPr>
              <a:t>бағалау.</a:t>
            </a:r>
            <a:endParaRPr lang="ru-RU" sz="2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sp>
        <p:nvSpPr>
          <p:cNvPr id="2" name="Содержимое 1"/>
          <p:cNvSpPr>
            <a:spLocks noGrp="1"/>
          </p:cNvSpPr>
          <p:nvPr>
            <p:ph idx="1"/>
          </p:nvPr>
        </p:nvSpPr>
        <p:spPr/>
        <p:txBody>
          <a:bodyPr>
            <a:noAutofit/>
          </a:bodyPr>
          <a:lstStyle/>
          <a:p>
            <a:pPr eaLnBrk="0" fontAlgn="base" hangingPunct="0"/>
            <a:r>
              <a:rPr lang="kk-KZ" sz="1800" dirty="0" smtClean="0">
                <a:latin typeface="Times New Roman" pitchFamily="18" charset="0"/>
                <a:cs typeface="Times New Roman" pitchFamily="18" charset="0"/>
              </a:rPr>
              <a:t>Мәдени өсімдіктердің сан алуандығы және шығу орталығын тұқым топтамасын орыс ғалымы </a:t>
            </a:r>
            <a:r>
              <a:rPr lang="kk-KZ" sz="1800" u="sng" dirty="0" smtClean="0">
                <a:latin typeface="Times New Roman" pitchFamily="18" charset="0"/>
                <a:cs typeface="Times New Roman" pitchFamily="18" charset="0"/>
                <a:hlinkClick r:id="rId2" tooltip="Вавилов (мұндай бет жоқ)"/>
              </a:rPr>
              <a:t>Н. И. Вавилов</a:t>
            </a:r>
            <a:r>
              <a:rPr lang="kk-KZ" sz="1800" dirty="0" smtClean="0">
                <a:latin typeface="Times New Roman" pitchFamily="18" charset="0"/>
                <a:cs typeface="Times New Roman" pitchFamily="18" charset="0"/>
              </a:rPr>
              <a:t> зерттеді. Өсімдіктер тұқымының генетикалық банкі Ресейде Санкт –Петербург Вавилов атындағы өсімдік шаруашылығы ҒЗИ-да орналасқан. Бұл жердегі өсімдік топтамасының 324 мың үлгілері, бидайдың 45 мың іріктемесі бар.</a:t>
            </a:r>
            <a:endParaRPr lang="ru-RU" sz="1800" dirty="0" smtClean="0">
              <a:latin typeface="Times New Roman" pitchFamily="18" charset="0"/>
              <a:cs typeface="Times New Roman" pitchFamily="18" charset="0"/>
            </a:endParaRPr>
          </a:p>
          <a:p>
            <a:pPr eaLnBrk="0" fontAlgn="base" hangingPunct="0"/>
            <a:r>
              <a:rPr lang="kk-KZ" sz="1800" b="1" dirty="0" smtClean="0">
                <a:latin typeface="Times New Roman" pitchFamily="18" charset="0"/>
                <a:cs typeface="Times New Roman" pitchFamily="18" charset="0"/>
              </a:rPr>
              <a:t>Бидай</a:t>
            </a:r>
            <a:r>
              <a:rPr lang="kk-KZ" sz="1800" dirty="0" smtClean="0">
                <a:latin typeface="Times New Roman" pitchFamily="18" charset="0"/>
                <a:cs typeface="Times New Roman" pitchFamily="18" charset="0"/>
              </a:rPr>
              <a:t> (лат. Triticum) – астық тұқымдасына жататын аса маңызды дәнді дақыл. </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Ол дәнді-дақылдар тобына жататын, көбінесе біржылдық шөптесін өсімдік. Дәнді-дақылдардың ішіндегі ең көп өндірілетін дақыл. Бидайдың 20-ға жуық жабайы және мәдени түрі белгілі. Бір гектардан 30-40 центнер өнім береді. Адамдар бидайды тек тағам ретінде ғана емес, сонымен қатар емдік қасиеттері үшін де бағалаған. </a:t>
            </a:r>
            <a:endParaRPr lang="ru-RU"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sp>
        <p:nvSpPr>
          <p:cNvPr id="2" name="Содержимое 1"/>
          <p:cNvSpPr>
            <a:spLocks noGrp="1"/>
          </p:cNvSpPr>
          <p:nvPr>
            <p:ph idx="1"/>
          </p:nvPr>
        </p:nvSpPr>
        <p:spPr/>
        <p:txBody>
          <a:bodyPr>
            <a:normAutofit/>
          </a:bodyPr>
          <a:lstStyle/>
          <a:p>
            <a:r>
              <a:rPr lang="kk-KZ" sz="1800" dirty="0" smtClean="0">
                <a:latin typeface="Times New Roman" pitchFamily="18" charset="0"/>
                <a:cs typeface="Times New Roman" pitchFamily="18" charset="0"/>
              </a:rPr>
              <a:t>Бидайдың дәні байлық пен жақсылықтың нышаны ретінде қабылданған, өйткені ол кезде көбіне қолданылған сұлы мен қара бидайға қарағанда, суыққа және құрғақшылыққа төзімсіз бидайдан жақсы өнім алу қиын болған. Бидайдан алынған ақ ұн тек үлкен мерекелер кезінде ғана пайдаланылған, онда да оған әркімнің мүмкіндігі келе бермейтін.Сұрпына қарай бидайдың құрамындағы крахмал мен көмірсулардың мөлшері50-70%-ға дейін, ақуыздар 10%-дан 20%-ға дейін жетеді. Сондай-ақ, өсімдік майлары, дәрумендер (В1, В2, В6, С, Е, РР), минералдар (калий, кальций, магний, фосфор т.б), өзектер, пектинді заттар, сонымен қатар белсенді ферменттер бар. Керемет қасиеттерінің арқасында өнген бидай адам ағзасы үшін аса пайдалы. Сондықтан да дүниежүзілік тұқым банкінде сақталған.</a:t>
            </a:r>
          </a:p>
          <a:p>
            <a:pPr>
              <a:buNone/>
            </a:pPr>
            <a:endParaRPr lang="ru-RU"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sp>
        <p:nvSpPr>
          <p:cNvPr id="2" name="Содержимое 1"/>
          <p:cNvSpPr>
            <a:spLocks noGrp="1"/>
          </p:cNvSpPr>
          <p:nvPr>
            <p:ph idx="1"/>
          </p:nvPr>
        </p:nvSpPr>
        <p:spPr/>
        <p:txBody>
          <a:bodyPr>
            <a:normAutofit lnSpcReduction="10000"/>
          </a:bodyPr>
          <a:lstStyle/>
          <a:p>
            <a:pPr eaLnBrk="0" fontAlgn="base" hangingPunct="0">
              <a:buNone/>
            </a:pPr>
            <a:r>
              <a:rPr lang="kk-KZ" sz="1800" b="1"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Суретке көңіл аудар, бидайды сипатта.</a:t>
            </a:r>
          </a:p>
          <a:p>
            <a:pPr eaLnBrk="0" fontAlgn="base" hangingPunct="0">
              <a:buNone/>
            </a:pPr>
            <a:endParaRPr lang="kk-KZ" b="1" dirty="0" smtClean="0"/>
          </a:p>
          <a:p>
            <a:pPr eaLnBrk="0" fontAlgn="base" hangingPunct="0">
              <a:buNone/>
            </a:pPr>
            <a:endParaRPr lang="kk-KZ" b="1" dirty="0" smtClean="0"/>
          </a:p>
          <a:p>
            <a:pPr eaLnBrk="0" fontAlgn="base" hangingPunct="0">
              <a:buNone/>
            </a:pPr>
            <a:endParaRPr lang="kk-KZ" b="1" dirty="0" smtClean="0"/>
          </a:p>
          <a:p>
            <a:pPr eaLnBrk="0" fontAlgn="base" hangingPunct="0">
              <a:buNone/>
            </a:pPr>
            <a:endParaRPr lang="kk-KZ" b="1" dirty="0" smtClean="0"/>
          </a:p>
          <a:p>
            <a:pPr eaLnBrk="0" fontAlgn="base" hangingPunct="0">
              <a:buNone/>
            </a:pPr>
            <a:endParaRPr lang="kk-KZ" b="1" dirty="0" smtClean="0"/>
          </a:p>
          <a:p>
            <a:pPr eaLnBrk="0" fontAlgn="base" hangingPunct="0">
              <a:buNone/>
            </a:pPr>
            <a:endParaRPr lang="kk-KZ" sz="1800" b="1" dirty="0" smtClean="0">
              <a:latin typeface="Times New Roman" pitchFamily="18" charset="0"/>
              <a:cs typeface="Times New Roman" pitchFamily="18" charset="0"/>
            </a:endParaRPr>
          </a:p>
          <a:p>
            <a:pPr eaLnBrk="0" fontAlgn="base" hangingPunct="0">
              <a:buNone/>
            </a:pPr>
            <a:r>
              <a:rPr lang="kk-KZ" sz="1800" b="1" dirty="0" smtClean="0">
                <a:latin typeface="Times New Roman" pitchFamily="18" charset="0"/>
                <a:cs typeface="Times New Roman" pitchFamily="18" charset="0"/>
              </a:rPr>
              <a:t>          Қорытынды сұрақтар</a:t>
            </a:r>
          </a:p>
          <a:p>
            <a:pPr eaLnBrk="0" fontAlgn="base" hangingPunct="0"/>
            <a:r>
              <a:rPr lang="kk-KZ" sz="1800" dirty="0" smtClean="0">
                <a:latin typeface="Times New Roman" pitchFamily="18" charset="0"/>
                <a:cs typeface="Times New Roman" pitchFamily="18" charset="0"/>
              </a:rPr>
              <a:t>Қолда бар биологиялық алуантүрлікті  адамзат сақтай ала ма?</a:t>
            </a:r>
            <a:endParaRPr lang="ru-RU" sz="1800" dirty="0" smtClean="0">
              <a:latin typeface="Times New Roman" pitchFamily="18" charset="0"/>
              <a:cs typeface="Times New Roman" pitchFamily="18" charset="0"/>
            </a:endParaRPr>
          </a:p>
          <a:p>
            <a:pPr eaLnBrk="0" fontAlgn="base" hangingPunct="0"/>
            <a:r>
              <a:rPr lang="kk-KZ" sz="1800" dirty="0" smtClean="0">
                <a:latin typeface="Times New Roman" pitchFamily="18" charset="0"/>
                <a:cs typeface="Times New Roman" pitchFamily="18" charset="0"/>
              </a:rPr>
              <a:t>Экологиялық мәселелердің экономика саласындағы әсері қандай? </a:t>
            </a:r>
            <a:endParaRPr lang="ru-RU" sz="1800" dirty="0" smtClean="0">
              <a:latin typeface="Times New Roman" pitchFamily="18" charset="0"/>
              <a:cs typeface="Times New Roman" pitchFamily="18" charset="0"/>
            </a:endParaRPr>
          </a:p>
          <a:p>
            <a:pPr eaLnBrk="0" fontAlgn="base" hangingPunct="0"/>
            <a:endParaRPr lang="ru-RU" dirty="0" smtClean="0"/>
          </a:p>
        </p:txBody>
      </p:sp>
      <p:pic>
        <p:nvPicPr>
          <p:cNvPr id="4" name="Рисунок 3" descr="C:\Users\user\Desktop\Без названия (3).jpg"/>
          <p:cNvPicPr/>
          <p:nvPr/>
        </p:nvPicPr>
        <p:blipFill>
          <a:blip r:embed="rId2"/>
          <a:srcRect/>
          <a:stretch>
            <a:fillRect/>
          </a:stretch>
        </p:blipFill>
        <p:spPr bwMode="auto">
          <a:xfrm>
            <a:off x="928662" y="2143116"/>
            <a:ext cx="3500462" cy="2000264"/>
          </a:xfrm>
          <a:prstGeom prst="rect">
            <a:avLst/>
          </a:prstGeom>
          <a:noFill/>
          <a:ln w="9525">
            <a:noFill/>
            <a:miter lim="800000"/>
            <a:headEnd/>
            <a:tailEnd/>
          </a:ln>
        </p:spPr>
      </p:pic>
      <p:pic>
        <p:nvPicPr>
          <p:cNvPr id="5" name="Рисунок 4" descr="C:\Users\user\Desktop\Без названия (2).jpg"/>
          <p:cNvPicPr/>
          <p:nvPr/>
        </p:nvPicPr>
        <p:blipFill>
          <a:blip r:embed="rId3"/>
          <a:srcRect/>
          <a:stretch>
            <a:fillRect/>
          </a:stretch>
        </p:blipFill>
        <p:spPr bwMode="auto">
          <a:xfrm>
            <a:off x="4857752" y="2214554"/>
            <a:ext cx="3500462" cy="192882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42852"/>
            <a:ext cx="8229600" cy="1357322"/>
          </a:xfrm>
        </p:spPr>
        <p:txBody>
          <a:bodyPr/>
          <a:lstStyle/>
          <a:p>
            <a:endParaRPr lang="ru-RU" dirty="0"/>
          </a:p>
        </p:txBody>
      </p:sp>
      <p:sp>
        <p:nvSpPr>
          <p:cNvPr id="5" name="Содержимое 4"/>
          <p:cNvSpPr>
            <a:spLocks noGrp="1"/>
          </p:cNvSpPr>
          <p:nvPr>
            <p:ph idx="1"/>
          </p:nvPr>
        </p:nvSpPr>
        <p:spPr/>
        <p:txBody>
          <a:bodyPr>
            <a:normAutofit/>
          </a:bodyPr>
          <a:lstStyle/>
          <a:p>
            <a:endParaRPr lang="kk-KZ"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  Балалар өткен сабақта сіздер тірі ағзаның қоршаған ортаға бейімделуін қарастырдыңыздар, </a:t>
            </a:r>
            <a:r>
              <a:rPr lang="kk-KZ" sz="1800" b="1" dirty="0" smtClean="0">
                <a:latin typeface="Times New Roman" pitchFamily="18" charset="0"/>
                <a:cs typeface="Times New Roman" pitchFamily="18" charset="0"/>
              </a:rPr>
              <a:t>сіздерге сұрақ: қоршаған ортада, атмосферада көмірқышқыл газының  жинақталуынан қандай өзгеріс туындайды?    </a:t>
            </a:r>
            <a:r>
              <a:rPr lang="kk-KZ" sz="1800" dirty="0" smtClean="0">
                <a:latin typeface="Times New Roman" pitchFamily="18" charset="0"/>
                <a:cs typeface="Times New Roman" pitchFamily="18" charset="0"/>
              </a:rPr>
              <a:t>Әрине, қоршаған ортаның ластануы болады. </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   Сонымен балалар қоршаған ортада-ауа, су, топырақ тез ластанады. Атмосферада жинақталған көмірқышқыл газының көп мөлшері ауаға бөлінеді. Нәтижесінде жылыжайлық әсері  (парниковый эффект) пайда болады.</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    Газдардың ауаға бөлінуінен озон қабаты бұзылады, ал озон қабатының ерекшелігі жердегі барлық тіршілікті күннің  ультракүлгін сәулелерінен қорғайды. Жер серіктерінен бақылаған кезде Арктика мен Антрактида үстінде озон қабатының тесіктері пайда болғанын көрсетті.</a:t>
            </a:r>
            <a:endParaRPr lang="ru-RU" sz="1800"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85720" y="0"/>
            <a:ext cx="8229600" cy="1143008"/>
          </a:xfrm>
        </p:spPr>
        <p:txBody>
          <a:bodyPr>
            <a:normAutofit fontScale="90000"/>
          </a:bodyPr>
          <a:lstStyle/>
          <a:p>
            <a:r>
              <a:rPr lang="kk-KZ" sz="1800" dirty="0" smtClean="0">
                <a:latin typeface="Times New Roman" pitchFamily="18" charset="0"/>
                <a:cs typeface="Times New Roman" pitchFamily="18" charset="0"/>
              </a:rPr>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r>
            <a:br>
              <a:rPr lang="kk-KZ" sz="1800" dirty="0" smtClean="0">
                <a:latin typeface="Times New Roman" pitchFamily="18" charset="0"/>
                <a:cs typeface="Times New Roman" pitchFamily="18" charset="0"/>
              </a:rPr>
            </a:br>
            <a:endParaRPr lang="ru-RU" dirty="0"/>
          </a:p>
        </p:txBody>
      </p:sp>
      <p:pic>
        <p:nvPicPr>
          <p:cNvPr id="1026" name="Picture 2" descr="C:\Users\user\Desktop\slide-5.jpg"/>
          <p:cNvPicPr>
            <a:picLocks noGrp="1" noChangeAspect="1" noChangeArrowheads="1"/>
          </p:cNvPicPr>
          <p:nvPr>
            <p:ph idx="1"/>
          </p:nvPr>
        </p:nvPicPr>
        <p:blipFill>
          <a:blip r:embed="rId2"/>
          <a:stretch>
            <a:fillRect/>
          </a:stretch>
        </p:blipFill>
        <p:spPr bwMode="auto">
          <a:xfrm>
            <a:off x="0" y="1"/>
            <a:ext cx="9143999"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dirty="0"/>
          </a:p>
        </p:txBody>
      </p:sp>
      <p:pic>
        <p:nvPicPr>
          <p:cNvPr id="2050" name="Picture 2" descr="C:\Users\user\Desktop\slide-6.jpg"/>
          <p:cNvPicPr>
            <a:picLocks noGrp="1" noChangeAspect="1" noChangeArrowheads="1"/>
          </p:cNvPicPr>
          <p:nvPr>
            <p:ph idx="1"/>
          </p:nvPr>
        </p:nvPicPr>
        <p:blipFill>
          <a:blip r:embed="rId2"/>
          <a:srcRect/>
          <a:stretch>
            <a:fillRect/>
          </a:stretch>
        </p:blipFill>
        <p:spPr bwMode="auto">
          <a:xfrm>
            <a:off x="-235414" y="0"/>
            <a:ext cx="9379414"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a:t>
            </a:r>
            <a:r>
              <a:rPr lang="kk-KZ" dirty="0" smtClean="0"/>
              <a:t>зон қабаты</a:t>
            </a:r>
            <a:endParaRPr lang="ru-RU" dirty="0"/>
          </a:p>
        </p:txBody>
      </p:sp>
      <p:sp>
        <p:nvSpPr>
          <p:cNvPr id="3" name="Содержимое 2"/>
          <p:cNvSpPr>
            <a:spLocks noGrp="1"/>
          </p:cNvSpPr>
          <p:nvPr>
            <p:ph idx="1"/>
          </p:nvPr>
        </p:nvSpPr>
        <p:spPr/>
        <p:txBody>
          <a:bodyPr>
            <a:normAutofit/>
          </a:bodyPr>
          <a:lstStyle/>
          <a:p>
            <a:endParaRPr lang="kk-KZ" dirty="0" smtClean="0"/>
          </a:p>
          <a:p>
            <a:pPr>
              <a:buNone/>
            </a:pP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pic>
        <p:nvPicPr>
          <p:cNvPr id="20482" name="Picture 2" descr="ОЗОН ҚАБАТЫ ТЕСІЛІП ЖАТЫР МА? | КӨРУГЕ ТИІССІЗ! - YouTube"/>
          <p:cNvPicPr>
            <a:picLocks noChangeAspect="1" noChangeArrowheads="1"/>
          </p:cNvPicPr>
          <p:nvPr/>
        </p:nvPicPr>
        <p:blipFill>
          <a:blip r:embed="rId2"/>
          <a:srcRect/>
          <a:stretch>
            <a:fillRect/>
          </a:stretch>
        </p:blipFill>
        <p:spPr bwMode="auto">
          <a:xfrm>
            <a:off x="0" y="1714488"/>
            <a:ext cx="4286280" cy="4286280"/>
          </a:xfrm>
          <a:prstGeom prst="rect">
            <a:avLst/>
          </a:prstGeom>
          <a:noFill/>
        </p:spPr>
      </p:pic>
      <p:pic>
        <p:nvPicPr>
          <p:cNvPr id="20484" name="Picture 4" descr="Ғалымдар дабыл қақты: Арктиканың озон қабаты тесілгелі тұр"/>
          <p:cNvPicPr>
            <a:picLocks noChangeAspect="1" noChangeArrowheads="1"/>
          </p:cNvPicPr>
          <p:nvPr/>
        </p:nvPicPr>
        <p:blipFill>
          <a:blip r:embed="rId3"/>
          <a:srcRect/>
          <a:stretch>
            <a:fillRect/>
          </a:stretch>
        </p:blipFill>
        <p:spPr bwMode="auto">
          <a:xfrm>
            <a:off x="4643438" y="1714488"/>
            <a:ext cx="4286280" cy="428628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pPr fontAlgn="base">
              <a:spcAft>
                <a:spcPct val="0"/>
              </a:spcAft>
            </a:pPr>
            <a:r>
              <a:rPr lang="kk-KZ" sz="2400" dirty="0" smtClean="0">
                <a:latin typeface="Times New Roman" pitchFamily="18" charset="0"/>
                <a:ea typeface="Calibri" pitchFamily="34" charset="0"/>
                <a:cs typeface="Times New Roman" pitchFamily="18" charset="0"/>
              </a:rPr>
              <a:t/>
            </a:r>
            <a:br>
              <a:rPr lang="kk-KZ" sz="2400" dirty="0" smtClean="0">
                <a:latin typeface="Times New Roman" pitchFamily="18" charset="0"/>
                <a:ea typeface="Calibri" pitchFamily="34" charset="0"/>
                <a:cs typeface="Times New Roman" pitchFamily="18" charset="0"/>
              </a:rPr>
            </a:br>
            <a:r>
              <a:rPr lang="kk-KZ" sz="2400" dirty="0" smtClean="0">
                <a:latin typeface="Times New Roman" pitchFamily="18" charset="0"/>
                <a:ea typeface="Calibri" pitchFamily="34" charset="0"/>
                <a:cs typeface="Times New Roman" pitchFamily="18" charset="0"/>
              </a:rPr>
              <a:t>О</a:t>
            </a:r>
            <a:r>
              <a:rPr lang="kk-KZ" sz="2400" b="0" dirty="0" smtClean="0">
                <a:solidFill>
                  <a:schemeClr val="tx1"/>
                </a:solidFill>
                <a:effectLst/>
                <a:latin typeface="Times New Roman" pitchFamily="18" charset="0"/>
                <a:ea typeface="Calibri" pitchFamily="34" charset="0"/>
                <a:cs typeface="Times New Roman" pitchFamily="18" charset="0"/>
              </a:rPr>
              <a:t>зон қабаты моделін  пайдалана отырып, О2 мен О3 ерекшелігін  кестеде сипатта , ондағы экологиялық  мәселені  талда</a:t>
            </a:r>
            <a:r>
              <a:rPr lang="kk-KZ" sz="2400" b="0" dirty="0" smtClean="0">
                <a:solidFill>
                  <a:schemeClr val="tx1"/>
                </a:solidFill>
                <a:effectLst/>
                <a:latin typeface="Times New Roman" pitchFamily="18" charset="0"/>
                <a:cs typeface="Times New Roman" pitchFamily="18" charset="0"/>
              </a:rPr>
              <a:t/>
            </a:r>
            <a:br>
              <a:rPr lang="kk-KZ" sz="2400" b="0" dirty="0" smtClean="0">
                <a:solidFill>
                  <a:schemeClr val="tx1"/>
                </a:solidFill>
                <a:effectLst/>
                <a:latin typeface="Times New Roman" pitchFamily="18" charset="0"/>
                <a:cs typeface="Times New Roman" pitchFamily="18" charset="0"/>
              </a:rPr>
            </a:br>
            <a:endParaRPr lang="kk-KZ" sz="2400" b="0" dirty="0" smtClean="0">
              <a:solidFill>
                <a:schemeClr val="tx1"/>
              </a:solidFill>
              <a:effectLst/>
              <a:latin typeface="Times New Roman" pitchFamily="18" charset="0"/>
              <a:cs typeface="Times New Roman" pitchFamily="18" charset="0"/>
            </a:endParaRPr>
          </a:p>
        </p:txBody>
      </p:sp>
      <p:pic>
        <p:nvPicPr>
          <p:cNvPr id="4" name="Содержимое 5" descr="C:\Users\user\Desktop\photo_27225.jpg"/>
          <p:cNvPicPr>
            <a:picLocks noGrp="1"/>
          </p:cNvPicPr>
          <p:nvPr>
            <p:ph idx="1"/>
          </p:nvPr>
        </p:nvPicPr>
        <p:blipFill>
          <a:blip r:embed="rId2"/>
          <a:srcRect/>
          <a:stretch>
            <a:fillRect/>
          </a:stretch>
        </p:blipFill>
        <p:spPr bwMode="auto">
          <a:xfrm>
            <a:off x="1000100" y="1643050"/>
            <a:ext cx="3238496" cy="2643206"/>
          </a:xfrm>
          <a:prstGeom prst="rect">
            <a:avLst/>
          </a:prstGeom>
          <a:noFill/>
          <a:ln w="9525">
            <a:noFill/>
            <a:miter lim="800000"/>
            <a:headEnd/>
            <a:tailEnd/>
          </a:ln>
        </p:spPr>
      </p:pic>
      <p:pic>
        <p:nvPicPr>
          <p:cNvPr id="5" name="Рисунок 4" descr="C:\Users\user\Desktop\Без названия (1).jpg"/>
          <p:cNvPicPr/>
          <p:nvPr/>
        </p:nvPicPr>
        <p:blipFill>
          <a:blip r:embed="rId3"/>
          <a:srcRect/>
          <a:stretch>
            <a:fillRect/>
          </a:stretch>
        </p:blipFill>
        <p:spPr bwMode="auto">
          <a:xfrm>
            <a:off x="4429124" y="1714488"/>
            <a:ext cx="3714776" cy="2571768"/>
          </a:xfrm>
          <a:prstGeom prst="rect">
            <a:avLst/>
          </a:prstGeom>
          <a:noFill/>
          <a:ln w="9525">
            <a:noFill/>
            <a:miter lim="800000"/>
            <a:headEnd/>
            <a:tailEnd/>
          </a:ln>
        </p:spPr>
      </p:pic>
      <p:graphicFrame>
        <p:nvGraphicFramePr>
          <p:cNvPr id="6" name="Таблица 5"/>
          <p:cNvGraphicFramePr>
            <a:graphicFrameLocks noGrp="1"/>
          </p:cNvGraphicFramePr>
          <p:nvPr/>
        </p:nvGraphicFramePr>
        <p:xfrm>
          <a:off x="857224" y="4786322"/>
          <a:ext cx="7286675" cy="527687"/>
        </p:xfrm>
        <a:graphic>
          <a:graphicData uri="http://schemas.openxmlformats.org/drawingml/2006/table">
            <a:tbl>
              <a:tblPr/>
              <a:tblGrid>
                <a:gridCol w="3642884"/>
                <a:gridCol w="3643791"/>
              </a:tblGrid>
              <a:tr h="185739">
                <a:tc>
                  <a:txBody>
                    <a:bodyPr/>
                    <a:lstStyle/>
                    <a:p>
                      <a:pPr eaLnBrk="0" fontAlgn="base" hangingPunct="0">
                        <a:spcAft>
                          <a:spcPts val="0"/>
                        </a:spcAft>
                      </a:pPr>
                      <a:r>
                        <a:rPr lang="kk-KZ" sz="1400" b="1" kern="1200" dirty="0" smtClean="0">
                          <a:latin typeface="Calibri"/>
                          <a:ea typeface="Microsoft YaHei"/>
                        </a:rPr>
                        <a:t>              Озон </a:t>
                      </a:r>
                      <a:r>
                        <a:rPr lang="kk-KZ" sz="1400" b="1" kern="1200" baseline="0" dirty="0" smtClean="0">
                          <a:latin typeface="Calibri"/>
                          <a:ea typeface="Microsoft YaHei"/>
                        </a:rPr>
                        <a:t> О3</a:t>
                      </a:r>
                      <a:endParaRPr lang="ru-RU" sz="11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eaLnBrk="0" fontAlgn="base" hangingPunct="0">
                        <a:spcAft>
                          <a:spcPts val="0"/>
                        </a:spcAft>
                      </a:pPr>
                      <a:r>
                        <a:rPr lang="kk-KZ" sz="1400" b="1" kern="1200" dirty="0" smtClean="0">
                          <a:latin typeface="Calibri"/>
                          <a:ea typeface="Microsoft YaHei"/>
                        </a:rPr>
                        <a:t>             Оттегі</a:t>
                      </a:r>
                      <a:r>
                        <a:rPr lang="kk-KZ" sz="1400" b="1" kern="1200" baseline="0" dirty="0" smtClean="0">
                          <a:latin typeface="Calibri"/>
                          <a:ea typeface="Microsoft YaHei"/>
                        </a:rPr>
                        <a:t> </a:t>
                      </a:r>
                      <a:r>
                        <a:rPr lang="kk-KZ" sz="1400" b="1" kern="1200" dirty="0" smtClean="0">
                          <a:latin typeface="Calibri"/>
                          <a:ea typeface="Microsoft YaHei"/>
                        </a:rPr>
                        <a:t> </a:t>
                      </a:r>
                      <a:r>
                        <a:rPr lang="kk-KZ" sz="1400" b="1" kern="1200" dirty="0">
                          <a:latin typeface="Calibri"/>
                          <a:ea typeface="Microsoft YaHei"/>
                        </a:rPr>
                        <a:t>О2</a:t>
                      </a:r>
                      <a:endParaRPr lang="ru-RU" sz="11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327">
                <a:tc>
                  <a:txBody>
                    <a:bodyPr/>
                    <a:lstStyle/>
                    <a:p>
                      <a:pPr eaLnBrk="0" fontAlgn="base" hangingPunct="0">
                        <a:spcAft>
                          <a:spcPts val="0"/>
                        </a:spcAft>
                      </a:pPr>
                      <a:endParaRPr lang="ru-RU" sz="11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eaLnBrk="0" fontAlgn="base" hangingPunct="0">
                        <a:spcAft>
                          <a:spcPts val="0"/>
                        </a:spcAft>
                      </a:pPr>
                      <a:endParaRPr lang="ru-RU" sz="11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47500" lnSpcReduction="20000"/>
          </a:bodyPr>
          <a:lstStyle/>
          <a:p>
            <a:endParaRPr lang="kk-KZ" b="1" dirty="0" smtClean="0"/>
          </a:p>
          <a:p>
            <a:r>
              <a:rPr lang="kk-KZ" b="1" dirty="0" smtClean="0"/>
              <a:t>Биологиялық алуан түрлілік конвенциясы </a:t>
            </a:r>
            <a:r>
              <a:rPr lang="kk-KZ" dirty="0" smtClean="0"/>
              <a:t>— биологиялық алуан түрлілікті сақтау жөніндегі халықаралық келісім,</a:t>
            </a:r>
            <a:r>
              <a:rPr lang="ru-RU" dirty="0" smtClean="0"/>
              <a:t> </a:t>
            </a:r>
            <a:r>
              <a:rPr lang="ru-RU" dirty="0" err="1" smtClean="0"/>
              <a:t>бұл </a:t>
            </a:r>
            <a:r>
              <a:rPr lang="ru-RU" dirty="0" smtClean="0"/>
              <a:t>конвенция </a:t>
            </a:r>
            <a:r>
              <a:rPr lang="kk-KZ" i="1" dirty="0" smtClean="0"/>
              <a:t>1992 жылы 22 мамырда</a:t>
            </a:r>
            <a:r>
              <a:rPr lang="kk-KZ" dirty="0" smtClean="0"/>
              <a:t> </a:t>
            </a:r>
            <a:r>
              <a:rPr lang="kk-KZ" dirty="0" smtClean="0">
                <a:hlinkClick r:id="rId2" tooltip="Найроби"/>
              </a:rPr>
              <a:t>Найробиде</a:t>
            </a:r>
            <a:r>
              <a:rPr lang="kk-KZ" dirty="0" smtClean="0"/>
              <a:t> өткен  Қоршаған орта жөніндегі бағдарламасының конференциясында қабылданды. </a:t>
            </a:r>
            <a:r>
              <a:rPr lang="kk-KZ" i="1" dirty="0" smtClean="0"/>
              <a:t>1993 жылы</a:t>
            </a:r>
            <a:r>
              <a:rPr lang="kk-KZ" dirty="0" smtClean="0"/>
              <a:t> Конвенцияға 168 мемлекет қол қойды. Конвенцияға қол қоюшы мемлекеттер мынадай негізгі баптарды орындауға міндеттелді:      </a:t>
            </a:r>
          </a:p>
          <a:p>
            <a:r>
              <a:rPr lang="kk-KZ" dirty="0" smtClean="0"/>
              <a:t> әрбір </a:t>
            </a:r>
            <a:r>
              <a:rPr lang="kk-KZ" dirty="0" smtClean="0">
                <a:hlinkClick r:id="rId3" tooltip="Мемлекет"/>
              </a:rPr>
              <a:t>мемлекет</a:t>
            </a:r>
            <a:r>
              <a:rPr lang="kk-KZ" dirty="0" smtClean="0"/>
              <a:t> өз </a:t>
            </a:r>
            <a:r>
              <a:rPr lang="kk-KZ" dirty="0" smtClean="0">
                <a:hlinkClick r:id="rId4" tooltip="Ресурстар"/>
              </a:rPr>
              <a:t>ресурстарын</a:t>
            </a:r>
            <a:r>
              <a:rPr lang="kk-KZ" dirty="0" smtClean="0"/>
              <a:t> табиғатты қорғау саласы негізінде қолдана алады және іс-әрекеттері өзге мемлекеттер мен өңірлердің табиғатына зиян келтірмеуін қамтамасыз етуге жауапты;</a:t>
            </a:r>
            <a:endParaRPr lang="ru-RU" dirty="0" smtClean="0"/>
          </a:p>
          <a:p>
            <a:pPr lvl="0"/>
            <a:r>
              <a:rPr lang="kk-KZ" dirty="0" smtClean="0"/>
              <a:t>биологиялық алуан түрлілікті сақтау және тұрақты әрі тиімді пайдалану мақсатында ортақ мүддесі болған жағдайда мүмкіндігіне байланысты бірігіп іс-әрекет жасайды;</a:t>
            </a:r>
            <a:endParaRPr lang="ru-RU" dirty="0" smtClean="0"/>
          </a:p>
          <a:p>
            <a:pPr lvl="0"/>
            <a:r>
              <a:rPr lang="kk-KZ" dirty="0" smtClean="0"/>
              <a:t>биологиялық алуан түрліліктің құрамдарына, оны сақтауға және тұрақты әрі тиімді пайдалануға  </a:t>
            </a:r>
            <a:r>
              <a:rPr lang="kk-KZ" dirty="0" smtClean="0">
                <a:hlinkClick r:id="rId5" tooltip="Бақылау"/>
              </a:rPr>
              <a:t>бақылау</a:t>
            </a:r>
            <a:r>
              <a:rPr lang="kk-KZ" dirty="0" smtClean="0"/>
              <a:t> (мониторинг) жүргізіледі;</a:t>
            </a:r>
            <a:endParaRPr lang="ru-RU" dirty="0" smtClean="0"/>
          </a:p>
          <a:p>
            <a:pPr lvl="0"/>
            <a:r>
              <a:rPr lang="kk-KZ" dirty="0" smtClean="0"/>
              <a:t>биологиялық алуан түрлілікті және оның құрамын анықтау, сақтау және тұрақты, тиімді пайдалану шараларын іске асыру мақсатында мамандарды оқыту және даярлау бағдарламаларын дайындайды және іске асырады, </a:t>
            </a:r>
            <a:r>
              <a:rPr lang="kk-KZ" dirty="0" smtClean="0">
                <a:hlinkClick r:id="rId6" tooltip="Ғылыми-зерттеу жұмыстары"/>
              </a:rPr>
              <a:t>ғылыми-зерттеу жұмыстарына</a:t>
            </a:r>
            <a:r>
              <a:rPr lang="kk-KZ" dirty="0" smtClean="0"/>
              <a:t> қолдау көрсетеді</a:t>
            </a:r>
            <a:r>
              <a:rPr lang="kk-KZ" dirty="0" smtClean="0"/>
              <a:t>.</a:t>
            </a:r>
            <a:r>
              <a:rPr lang="ru-RU" baseline="30000" dirty="0" smtClean="0">
                <a:hlinkClick r:id="rId7"/>
              </a:rPr>
              <a:t>[1]</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1800" dirty="0" smtClean="0">
                <a:latin typeface="Times New Roman" pitchFamily="18" charset="0"/>
                <a:cs typeface="Times New Roman" pitchFamily="18" charset="0"/>
              </a:rPr>
              <a:t>Дүниежүзілік тұқым банкі, 2008ж Шпицберг аралында құрылған .Оны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«Дүниежүзілік тұқым сақтау қоймасы» деп атаған.</a:t>
            </a:r>
            <a:endParaRPr lang="ru-RU" sz="1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eaLnBrk="0" fontAlgn="base" hangingPunct="0"/>
            <a:r>
              <a:rPr lang="kk-KZ" sz="1800" dirty="0" smtClean="0">
                <a:latin typeface="Times New Roman" pitchFamily="18" charset="0"/>
                <a:cs typeface="Times New Roman" pitchFamily="18" charset="0"/>
              </a:rPr>
              <a:t>Бұл қойма ғимараты Норвегияда орналасқан.  Тұқым банкі  әлемдегі барлық ауылшаруашылық өсімдіктерінің тұқымдарын сақтауға арналған. Климат өзгерсе де, ядролық соғыс болса да қоймадағы тұқымдардың қауіпсіздігі сақтала береді. Тұқымдардың көп бөлігін сыртқы жағдайларға қарамастан, жүздеген, тіпті мыңдаған жылдар бойы сақтауға болатыны болжануда.</a:t>
            </a:r>
            <a:endParaRPr lang="ru-RU" sz="1800" dirty="0" smtClean="0">
              <a:latin typeface="Times New Roman" pitchFamily="18" charset="0"/>
              <a:cs typeface="Times New Roman" pitchFamily="18" charset="0"/>
            </a:endParaRPr>
          </a:p>
          <a:p>
            <a:pPr eaLnBrk="0" fontAlgn="base" hangingPunct="0"/>
            <a:r>
              <a:rPr lang="kk-KZ" sz="1800" dirty="0" smtClean="0">
                <a:latin typeface="Times New Roman" pitchFamily="18" charset="0"/>
                <a:cs typeface="Times New Roman" pitchFamily="18" charset="0"/>
              </a:rPr>
              <a:t>Тұқым сақтау қоймасы 4,5 миллион дән түрлеріне шақталып жасалған. Жер бетіндегі әр елдің, осы қоймада дән салынған құтылары бар. Мәселен, ракеталық оқ жаудырулардың кесірінен дәнді-дақыл өнімдеріне залал келгенде,  сақталаған тұқым қоймасынан қажетіне жарату үшін  әр ел өздерінің құтысынан дақылдарының бір бөлігін пайдалануға алған.Сондықтан да әлем экономикасы құлдырамау үшін дүниежүзілік тұқым сақтау қоймасының маңызы зор.</a:t>
            </a:r>
            <a:endParaRPr lang="ru-RU" sz="1800" dirty="0" smtClean="0">
              <a:latin typeface="Times New Roman" pitchFamily="18" charset="0"/>
              <a:cs typeface="Times New Roman" pitchFamily="18" charset="0"/>
            </a:endParaRP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57158" y="285728"/>
            <a:ext cx="8229600" cy="939784"/>
          </a:xfrm>
        </p:spPr>
        <p:txBody>
          <a:bodyPr>
            <a:normAutofit fontScale="90000"/>
          </a:bodyPr>
          <a:lstStyle/>
          <a:p>
            <a:r>
              <a:rPr lang="kk-KZ" dirty="0" smtClean="0"/>
              <a:t/>
            </a:r>
            <a:br>
              <a:rPr lang="kk-KZ" dirty="0" smtClean="0"/>
            </a:br>
            <a:r>
              <a:rPr lang="kk-KZ" sz="4900" dirty="0" smtClean="0">
                <a:latin typeface="Times New Roman" pitchFamily="18" charset="0"/>
                <a:cs typeface="Times New Roman" pitchFamily="18" charset="0"/>
              </a:rPr>
              <a:t>тұқым топтамасы</a:t>
            </a:r>
            <a:endParaRPr lang="ru-RU" sz="4900" dirty="0">
              <a:latin typeface="Times New Roman" pitchFamily="18" charset="0"/>
              <a:cs typeface="Times New Roman" pitchFamily="18" charset="0"/>
            </a:endParaRPr>
          </a:p>
        </p:txBody>
      </p:sp>
      <p:pic>
        <p:nvPicPr>
          <p:cNvPr id="6" name="Содержимое 5" descr="C:\Users\user\Desktop\1517739380_l.jpg"/>
          <p:cNvPicPr>
            <a:picLocks noGrp="1"/>
          </p:cNvPicPr>
          <p:nvPr>
            <p:ph idx="1"/>
          </p:nvPr>
        </p:nvPicPr>
        <p:blipFill>
          <a:blip r:embed="rId2"/>
          <a:stretch>
            <a:fillRect/>
          </a:stretch>
        </p:blipFill>
        <p:spPr bwMode="auto">
          <a:xfrm>
            <a:off x="1242376" y="1554163"/>
            <a:ext cx="6811648" cy="4525962"/>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9164</TotalTime>
  <Words>432</Words>
  <Application>Microsoft Office PowerPoint</Application>
  <PresentationFormat>Экран (4:3)</PresentationFormat>
  <Paragraphs>37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Трек</vt:lpstr>
      <vt:lpstr>Адамның табиғаттағы рөлі. Табиғатты тиімді пайдалану. Табиғатты қорғау. Биологиялық алуан түрлілікті сақтау. Дүниежүзілік Тұқым қоры </vt:lpstr>
      <vt:lpstr>Слайд 2</vt:lpstr>
      <vt:lpstr>  </vt:lpstr>
      <vt:lpstr>Слайд 4</vt:lpstr>
      <vt:lpstr>Озон қабаты</vt:lpstr>
      <vt:lpstr> Озон қабаты моделін  пайдалана отырып, О2 мен О3 ерекшелігін  кестеде сипатта , ондағы экологиялық  мәселені  талда </vt:lpstr>
      <vt:lpstr>Слайд 7</vt:lpstr>
      <vt:lpstr>Дүниежүзілік тұқым банкі, 2008ж Шпицберг аралында құрылған .Оны                      «Дүниежүзілік тұқым сақтау қоймасы» деп атаған.</vt:lpstr>
      <vt:lpstr> тұқым топтамасы</vt:lpstr>
      <vt:lpstr>Слайд 10</vt:lpstr>
      <vt:lpstr>Слайд 11</vt:lpstr>
      <vt:lpstr>Слайд 12</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Буынның құрылысы мен қызметтері.Сүйек буынының атқаатын қызметіне сәйкес бейімделуі</dc:title>
  <dc:creator>user</dc:creator>
  <cp:lastModifiedBy>user</cp:lastModifiedBy>
  <cp:revision>69</cp:revision>
  <dcterms:created xsi:type="dcterms:W3CDTF">2020-12-28T19:27:54Z</dcterms:created>
  <dcterms:modified xsi:type="dcterms:W3CDTF">2021-04-21T13:15:32Z</dcterms:modified>
</cp:coreProperties>
</file>