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2.png" ContentType="image/png"/>
  <Override PartName="/ppt/media/image13.jpeg" ContentType="image/jpeg"/>
  <Override PartName="/ppt/media/image3.png" ContentType="image/png"/>
  <Override PartName="/ppt/media/image1.jpeg" ContentType="image/jpeg"/>
  <Override PartName="/ppt/media/image5.jpeg" ContentType="image/jpeg"/>
  <Override PartName="/ppt/media/image4.jpeg" ContentType="image/jpeg"/>
  <Override PartName="/ppt/media/image6.jpeg" ContentType="image/jpeg"/>
  <Override PartName="/ppt/media/image10.jpeg" ContentType="image/jpeg"/>
  <Override PartName="/ppt/media/image7.jpeg" ContentType="image/jpeg"/>
  <Override PartName="/ppt/media/image11.jpeg" ContentType="image/jpeg"/>
  <Override PartName="/ppt/media/image9.jpeg" ContentType="image/jpeg"/>
  <Override PartName="/ppt/media/image8.png" ContentType="image/png"/>
  <Override PartName="/ppt/media/image12.jpeg" ContentType="image/jpeg"/>
  <Override PartName="/ppt/media/image14.jpeg" ContentType="image/jpeg"/>
  <Override PartName="/ppt/media/image15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FE1972-A73E-4C7F-92D9-D40B6CA145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Arial"/>
              </a:rPr>
              <a:t>9.4.17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D778098B-AC30-42BD-AA76-14D4BFD5474E}" type="slidenum">
              <a:rPr b="0" lang="ru-RU" sz="12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1127160" y="1643040"/>
            <a:ext cx="10441080" cy="17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6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 </a:t>
            </a:r>
            <a:r>
              <a:rPr b="1" lang="kk-KZ" sz="3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Тақырыбы:Қазақстанның экологиялық проблемалары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8 -сынып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623520" y="6308280"/>
            <a:ext cx="1094508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126800" y="6524280"/>
            <a:ext cx="99385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" name="Google Shape;80;p1"/>
          <p:cNvSpPr/>
          <p:nvPr/>
        </p:nvSpPr>
        <p:spPr>
          <a:xfrm>
            <a:off x="3809880" y="4214880"/>
            <a:ext cx="4392720" cy="5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" name="Picture 6" descr="C:\Users\77475\Downloads\қаз.jpg"/>
          <p:cNvPicPr/>
          <p:nvPr/>
        </p:nvPicPr>
        <p:blipFill>
          <a:blip r:embed="rId1"/>
          <a:stretch/>
        </p:blipFill>
        <p:spPr>
          <a:xfrm>
            <a:off x="452520" y="2214720"/>
            <a:ext cx="3500280" cy="385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98280"/>
            <a:ext cx="11787120" cy="6759720"/>
          </a:xfrm>
          <a:prstGeom prst="rect">
            <a:avLst/>
          </a:prstGeom>
          <a:ln w="0">
            <a:noFill/>
          </a:ln>
        </p:spPr>
      </p:pic>
      <p:sp>
        <p:nvSpPr>
          <p:cNvPr id="102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9EF6F9C4-9A57-4992-880A-D556D492451A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3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4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5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TextBox 10"/>
          <p:cNvSpPr/>
          <p:nvPr/>
        </p:nvSpPr>
        <p:spPr>
          <a:xfrm>
            <a:off x="1238400" y="1214280"/>
            <a:ext cx="9001080" cy="37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Семей-Неведа қозғалысы нәтижесінде Семей полигонында сынақтар  өткізуге толық тиым салынды.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Семей-Невада  қозғалысын белгілі ақын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Олжас Сүлейменов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басқарып,қозғалысқа көп халық  қатысты.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Еліміздің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тұңғыш Президенті  Н.Ә.Назарбаевтың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республикамызда ядролық  сынақтар  жасауға тиым салатын мароторий 1991 жылы 29 тамызда  “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Семей ядролық  сынақ  полигонын “ жабу туралы Жарлығы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жарияланды.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Радиактивті заттардың шоғырланып  қалуына  байланысты Семей полигоны қазірге дейін экологиялық апат аймағы  болып саналады.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98280"/>
            <a:ext cx="11787120" cy="6759720"/>
          </a:xfrm>
          <a:prstGeom prst="rect">
            <a:avLst/>
          </a:prstGeom>
          <a:ln w="0">
            <a:noFill/>
          </a:ln>
        </p:spPr>
      </p:pic>
      <p:sp>
        <p:nvSpPr>
          <p:cNvPr id="109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1FC6775C-CF2E-4436-A9F2-42DC453D1C54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0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1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2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TextBox 10"/>
          <p:cNvSpPr/>
          <p:nvPr/>
        </p:nvSpPr>
        <p:spPr>
          <a:xfrm>
            <a:off x="2495520" y="404640"/>
            <a:ext cx="695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Arial"/>
              </a:rPr>
              <a:t>Арал теңізінің суының тартылуы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5" name="Picture 11" descr="C:\Users\77475\Downloads\Арал.jpg"/>
          <p:cNvPicPr/>
          <p:nvPr/>
        </p:nvPicPr>
        <p:blipFill>
          <a:blip r:embed="rId2"/>
          <a:stretch/>
        </p:blipFill>
        <p:spPr>
          <a:xfrm>
            <a:off x="880920" y="1071720"/>
            <a:ext cx="4143600" cy="3857400"/>
          </a:xfrm>
          <a:prstGeom prst="rect">
            <a:avLst/>
          </a:prstGeom>
          <a:ln w="0">
            <a:noFill/>
          </a:ln>
        </p:spPr>
      </p:pic>
      <p:sp>
        <p:nvSpPr>
          <p:cNvPr id="116" name="TextBox 11"/>
          <p:cNvSpPr/>
          <p:nvPr/>
        </p:nvSpPr>
        <p:spPr>
          <a:xfrm>
            <a:off x="5452920" y="1357200"/>
            <a:ext cx="5072040" cy="39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Арал теңізінің тартылу себептері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Мақта мен  күріш егуде Әмудария мен Сырдария суын  тиімсіз пайдалану.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Теңіз тұзды шөлге айналды.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Адам денсаулығы мен өсімдіктер мен жануарлар дүниесіне зиянды  әсерін тигізді.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4640" y="98280"/>
            <a:ext cx="11787480" cy="6759720"/>
          </a:xfrm>
          <a:prstGeom prst="rect">
            <a:avLst/>
          </a:prstGeom>
          <a:ln w="0">
            <a:noFill/>
          </a:ln>
        </p:spPr>
      </p:pic>
      <p:sp>
        <p:nvSpPr>
          <p:cNvPr id="118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5ACCC988-712F-47AA-891B-55EC332A3CFB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9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0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1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TextBox 10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Каспий теңізіне төнген қауіп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TextBox 11"/>
          <p:cNvSpPr/>
          <p:nvPr/>
        </p:nvSpPr>
        <p:spPr>
          <a:xfrm flipH="1">
            <a:off x="808920" y="1571760"/>
            <a:ext cx="9286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5" name="Picture 10" descr="C:\Users\77475\Downloads\каспии.jpg"/>
          <p:cNvPicPr/>
          <p:nvPr/>
        </p:nvPicPr>
        <p:blipFill>
          <a:blip r:embed="rId2"/>
          <a:stretch/>
        </p:blipFill>
        <p:spPr>
          <a:xfrm>
            <a:off x="666720" y="1357200"/>
            <a:ext cx="4714920" cy="4286520"/>
          </a:xfrm>
          <a:prstGeom prst="rect">
            <a:avLst/>
          </a:prstGeom>
          <a:ln w="0">
            <a:noFill/>
          </a:ln>
        </p:spPr>
      </p:pic>
      <p:sp>
        <p:nvSpPr>
          <p:cNvPr id="126" name="TextBox 10"/>
          <p:cNvSpPr/>
          <p:nvPr/>
        </p:nvSpPr>
        <p:spPr>
          <a:xfrm>
            <a:off x="5524560" y="1571760"/>
            <a:ext cx="6286320" cy="46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Каспий теңізінің түбінен мұнай өндіру.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Теңізде орналасқан  мұнай бұрғылайтын қондырғы.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Мұнай –газ өндіру нәтижесінде  улы заттар ,тұз ертінділері  бөлінеді.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Күкірт,азот,көміртек оксидтерінің көптеп бөлінуі.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6CA01D7A-8812-446B-AF63-D9929536DE80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8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9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0" name="TextBox 12"/>
          <p:cNvSpPr/>
          <p:nvPr/>
        </p:nvSpPr>
        <p:spPr>
          <a:xfrm>
            <a:off x="452520" y="563400"/>
            <a:ext cx="1143000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TextBox 7"/>
          <p:cNvSpPr/>
          <p:nvPr/>
        </p:nvSpPr>
        <p:spPr>
          <a:xfrm>
            <a:off x="595440" y="1357200"/>
            <a:ext cx="10756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TextBox 8"/>
          <p:cNvSpPr/>
          <p:nvPr/>
        </p:nvSpPr>
        <p:spPr>
          <a:xfrm>
            <a:off x="523800" y="2286000"/>
            <a:ext cx="10120320" cy="16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TextBox 9"/>
          <p:cNvSpPr/>
          <p:nvPr/>
        </p:nvSpPr>
        <p:spPr>
          <a:xfrm>
            <a:off x="1595520" y="4357800"/>
            <a:ext cx="478620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TextBox 9"/>
          <p:cNvSpPr/>
          <p:nvPr/>
        </p:nvSpPr>
        <p:spPr>
          <a:xfrm>
            <a:off x="2314800" y="642960"/>
            <a:ext cx="1672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 тапсырма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2023920" y="1285920"/>
          <a:ext cx="5081760" cy="3570120"/>
        </p:xfrm>
        <a:graphic>
          <a:graphicData uri="http://schemas.openxmlformats.org/drawingml/2006/table">
            <a:tbl>
              <a:tblPr/>
              <a:tblGrid>
                <a:gridCol w="5081760"/>
              </a:tblGrid>
              <a:tr h="79056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Экологиялық бұзылуларға әкелетін факторлар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5380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1.Орман өрттері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16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2.Арал теңізінің суалуы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16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3.Судың ластану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380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4.Ауаның ластануы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16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5.Радиациямен ластану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380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6.Жаһандық жылыну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16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7.Топырақ эрозиясы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380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8.Озон қабатының жұқаруы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16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9.Су деңгейінің көтерілуі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93560">
                <a:tc>
                  <a:txBody>
                    <a:bodyPr lIns="63360" rIns="63360" tIns="9360" bIns="0" anchor="t">
                      <a:noAutofit/>
                    </a:bodyPr>
                    <a:p>
                      <a:pPr>
                        <a:lnSpc>
                          <a:spcPct val="98000"/>
                        </a:lnSpc>
                        <a:spcAft>
                          <a:spcPts val="326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10.Каспий теңізінің экожүйесінің бұзылуы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3360" marR="633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36" name="Rectangle 14"/>
          <p:cNvSpPr/>
          <p:nvPr/>
        </p:nvSpPr>
        <p:spPr>
          <a:xfrm>
            <a:off x="41760" y="-73800"/>
            <a:ext cx="93589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</a:t>
            </a: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Біздің елімізге тән проблемаларды көрсетіңдер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7" name=""/>
          <p:cNvGraphicFramePr/>
          <p:nvPr/>
        </p:nvGraphicFramePr>
        <p:xfrm>
          <a:off x="7881840" y="2071800"/>
          <a:ext cx="2357640" cy="2786040"/>
        </p:xfrm>
        <a:graphic>
          <a:graphicData uri="http://schemas.openxmlformats.org/drawingml/2006/table">
            <a:tbl>
              <a:tblPr/>
              <a:tblGrid>
                <a:gridCol w="1179720"/>
                <a:gridCol w="1177920"/>
              </a:tblGrid>
              <a:tr h="2761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1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79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08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61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4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79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11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6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61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79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08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11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Times New Roman"/>
                        </a:rPr>
                        <a:t>10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8" name="Rectangle 17"/>
          <p:cNvSpPr/>
          <p:nvPr/>
        </p:nvSpPr>
        <p:spPr>
          <a:xfrm>
            <a:off x="380880" y="5075640"/>
            <a:ext cx="118112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Экологиялық проблемалардың себептерін түсінеді;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-Экологиялық проблемаларды шешу жолдарын ұсынады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69A12CA8-0B06-42E0-9CAF-4D2E9488200F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0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1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2" name="TextBox 12"/>
          <p:cNvSpPr/>
          <p:nvPr/>
        </p:nvSpPr>
        <p:spPr>
          <a:xfrm>
            <a:off x="452520" y="563400"/>
            <a:ext cx="1143000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TextBox 7"/>
          <p:cNvSpPr/>
          <p:nvPr/>
        </p:nvSpPr>
        <p:spPr>
          <a:xfrm>
            <a:off x="595440" y="1357200"/>
            <a:ext cx="10756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TextBox 8"/>
          <p:cNvSpPr/>
          <p:nvPr/>
        </p:nvSpPr>
        <p:spPr>
          <a:xfrm>
            <a:off x="523800" y="2286000"/>
            <a:ext cx="10120320" cy="16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TextBox 9"/>
          <p:cNvSpPr/>
          <p:nvPr/>
        </p:nvSpPr>
        <p:spPr>
          <a:xfrm>
            <a:off x="1595520" y="4357800"/>
            <a:ext cx="478620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TextBox 9"/>
          <p:cNvSpPr/>
          <p:nvPr/>
        </p:nvSpPr>
        <p:spPr>
          <a:xfrm>
            <a:off x="2309760" y="642960"/>
            <a:ext cx="7715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2- тапсырма.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Дұрыс немесе бұрыс жауабын таңдаңыз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TextBox 10"/>
          <p:cNvSpPr/>
          <p:nvPr/>
        </p:nvSpPr>
        <p:spPr>
          <a:xfrm>
            <a:off x="1910880" y="1285920"/>
            <a:ext cx="938808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1.Ең алғашқы атомдық жарылыс 1949 жылы болды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2.Семей полигонын жабу туралы жарлыққа  ақын О.Сүлейменов  қол қойды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3.Республикамызда ядролық сынақ жасауға тиым салынатын мороторий 1991 шықты.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4.Мақта мен күріш өсіру  Каспии теңізіне зиянын тигізді.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5.Теңіз түбінен мұнай өндіретін  Каспии теңізі табиғатқа қауіп төндіреді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TextBox 11"/>
          <p:cNvSpPr/>
          <p:nvPr/>
        </p:nvSpPr>
        <p:spPr>
          <a:xfrm>
            <a:off x="2029680" y="4643280"/>
            <a:ext cx="7430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Дескриптор: Сөйлемнің дұрыс немесе бұрыс екенін анықтай алады.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37AC32E2-8E7B-457C-ACAE-05B7E1FF9F87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0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1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2" name="TextBox 12"/>
          <p:cNvSpPr/>
          <p:nvPr/>
        </p:nvSpPr>
        <p:spPr>
          <a:xfrm>
            <a:off x="452520" y="563400"/>
            <a:ext cx="1143000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TextBox 7"/>
          <p:cNvSpPr/>
          <p:nvPr/>
        </p:nvSpPr>
        <p:spPr>
          <a:xfrm>
            <a:off x="595440" y="1357200"/>
            <a:ext cx="10756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TextBox 8"/>
          <p:cNvSpPr/>
          <p:nvPr/>
        </p:nvSpPr>
        <p:spPr>
          <a:xfrm>
            <a:off x="523800" y="2286000"/>
            <a:ext cx="10120320" cy="16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TextBox 9"/>
          <p:cNvSpPr/>
          <p:nvPr/>
        </p:nvSpPr>
        <p:spPr>
          <a:xfrm>
            <a:off x="1595520" y="4357800"/>
            <a:ext cx="478620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TextBox 9"/>
          <p:cNvSpPr/>
          <p:nvPr/>
        </p:nvSpPr>
        <p:spPr>
          <a:xfrm>
            <a:off x="2309760" y="642960"/>
            <a:ext cx="942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2- тапсырма.              Жауабы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Прямоугольник 10"/>
          <p:cNvSpPr/>
          <p:nvPr/>
        </p:nvSpPr>
        <p:spPr>
          <a:xfrm>
            <a:off x="1881360" y="1444680"/>
            <a:ext cx="8572320" cy="36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1.Ең алғашқы атомдық жарылыс 1949 жылы болды             </a:t>
            </a:r>
            <a:r>
              <a:rPr b="0" lang="kk-KZ" sz="1800" strike="noStrike" u="none">
                <a:solidFill>
                  <a:srgbClr val="ff0000"/>
                </a:solidFill>
                <a:uFillTx/>
                <a:latin typeface="Arial"/>
              </a:rPr>
              <a:t>дұрыс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2.Семей полигонын жабу туралы жарлыққа  ақын О.Сүлейменов  қол қойды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ff0000"/>
                </a:solidFill>
                <a:uFillTx/>
                <a:latin typeface="Arial"/>
              </a:rPr>
              <a:t>бұрыс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3.Республикамызда ядролық сынақ жасауға тиым салынатын мороторий 1991 шықты.</a:t>
            </a:r>
            <a:r>
              <a:rPr b="0" lang="kk-KZ" sz="1800" strike="noStrike" u="none">
                <a:solidFill>
                  <a:srgbClr val="ff0000"/>
                </a:solidFill>
                <a:uFillTx/>
                <a:latin typeface="Arial"/>
              </a:rPr>
              <a:t> дұрыс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4.Мақта мен күріш өсіру  Каспии теңізіне зиянын тигізді.</a:t>
            </a:r>
            <a:r>
              <a:rPr b="0" lang="kk-KZ" sz="1800" strike="noStrike" u="none">
                <a:solidFill>
                  <a:srgbClr val="ff0000"/>
                </a:solidFill>
                <a:uFillTx/>
                <a:latin typeface="Arial"/>
              </a:rPr>
              <a:t> бұрыс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5.Теңіз түбінен мұнай өндіретін  Каспии теңізі табиғатқа қауіп төндіреді.</a:t>
            </a:r>
            <a:r>
              <a:rPr b="0" lang="kk-KZ" sz="1800" strike="noStrike" u="none">
                <a:solidFill>
                  <a:srgbClr val="ff0000"/>
                </a:solidFill>
                <a:uFillTx/>
                <a:latin typeface="Arial"/>
              </a:rPr>
              <a:t> дұрыс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9828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CB553C76-848C-43DC-B7B1-24D06732C1B9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0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1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2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Rectangle 2"/>
          <p:cNvSpPr/>
          <p:nvPr/>
        </p:nvSpPr>
        <p:spPr>
          <a:xfrm>
            <a:off x="4224240" y="312840"/>
            <a:ext cx="3475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3600" strike="noStrike" u="none">
                <a:solidFill>
                  <a:srgbClr val="ffffff"/>
                </a:solidFill>
                <a:uFillTx/>
                <a:latin typeface="Tahoma"/>
                <a:ea typeface="Microsoft YaHei"/>
              </a:rPr>
              <a:t>Қорытынды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TextBox 9"/>
          <p:cNvSpPr/>
          <p:nvPr/>
        </p:nvSpPr>
        <p:spPr>
          <a:xfrm>
            <a:off x="1309680" y="1571760"/>
            <a:ext cx="10287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6" name="Picture 11" descr="C:\Users\77475\Downloads\қор.jpg"/>
          <p:cNvPicPr/>
          <p:nvPr/>
        </p:nvPicPr>
        <p:blipFill>
          <a:blip r:embed="rId2"/>
          <a:stretch/>
        </p:blipFill>
        <p:spPr>
          <a:xfrm>
            <a:off x="1523880" y="1071720"/>
            <a:ext cx="9144000" cy="478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81000"/>
            <a:ext cx="12192120" cy="6777000"/>
          </a:xfrm>
          <a:prstGeom prst="rect">
            <a:avLst/>
          </a:prstGeom>
          <a:ln w="0">
            <a:noFill/>
          </a:ln>
        </p:spPr>
      </p:pic>
      <p:sp>
        <p:nvSpPr>
          <p:cNvPr id="11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3A804AC4-D422-4C9B-9696-1508EC6C830D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" name="Google Shape;124;p4"/>
          <p:cNvCxnSpPr/>
          <p:nvPr/>
        </p:nvCxnSpPr>
        <p:spPr>
          <a:xfrm flipV="1">
            <a:off x="549000" y="6136560"/>
            <a:ext cx="10729080" cy="73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" name="Google Shape;125;p4"/>
          <p:cNvCxnSpPr/>
          <p:nvPr/>
        </p:nvCxnSpPr>
        <p:spPr>
          <a:xfrm flipV="1">
            <a:off x="1018800" y="6523920"/>
            <a:ext cx="101545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" name="Прямоугольник 10"/>
          <p:cNvSpPr/>
          <p:nvPr/>
        </p:nvSpPr>
        <p:spPr>
          <a:xfrm>
            <a:off x="952560" y="1214280"/>
            <a:ext cx="9320040" cy="60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Сабақ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мақсаты</a:t>
            </a:r>
            <a:r>
              <a:rPr b="0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203864"/>
                </a:solidFill>
                <a:uFillTx/>
                <a:latin typeface="Times New Roman"/>
                <a:ea typeface="Times New Roman"/>
              </a:rPr>
              <a:t>8.3.2.3 Қазақстан аумағындағы экологиялық мәселелердің туындау себептері мен оларды шешу жолдарын түсіндіру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trike="noStrike" u="none">
                <a:solidFill>
                  <a:srgbClr val="203864"/>
                </a:solidFill>
                <a:uFillTx/>
                <a:latin typeface="Times New Roman"/>
                <a:ea typeface="Times New Roman"/>
              </a:rPr>
              <a:t>*</a:t>
            </a:r>
            <a:r>
              <a:rPr b="0" lang="ru-RU" sz="2800" strike="noStrike" u="none">
                <a:solidFill>
                  <a:srgbClr val="203864"/>
                </a:solidFill>
                <a:uFillTx/>
                <a:latin typeface="Times New Roman"/>
                <a:ea typeface="Times New Roman"/>
              </a:rPr>
              <a:t>Экологиялы</a:t>
            </a:r>
            <a:r>
              <a:rPr b="0" lang="kk-KZ" sz="2800" strike="noStrike" u="none">
                <a:solidFill>
                  <a:srgbClr val="203864"/>
                </a:solidFill>
                <a:uFillTx/>
                <a:latin typeface="Times New Roman"/>
                <a:ea typeface="Times New Roman"/>
              </a:rPr>
              <a:t>қ мәселелердің туындау себептерін сипаттайды</a:t>
            </a:r>
            <a:r>
              <a:rPr b="1" lang="kk-KZ" sz="2800" strike="noStrike" u="none">
                <a:solidFill>
                  <a:srgbClr val="203864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trike="noStrike" u="none">
                <a:solidFill>
                  <a:srgbClr val="203864"/>
                </a:solidFill>
                <a:uFillTx/>
                <a:latin typeface="Times New Roman"/>
                <a:ea typeface="Times New Roman"/>
              </a:rPr>
              <a:t>*</a:t>
            </a:r>
            <a:r>
              <a:rPr b="0" lang="kk-KZ" sz="2800" strike="noStrike" u="none">
                <a:solidFill>
                  <a:srgbClr val="203864"/>
                </a:solidFill>
                <a:uFillTx/>
                <a:latin typeface="Times New Roman"/>
                <a:ea typeface="Times New Roman"/>
              </a:rPr>
              <a:t>Экологиялық мәселелерді шешу жолдарын түсіндіреді.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C4B56DC2-D6C7-4376-8EC6-7A180E8EBD6C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" name="Google Shape;124;p4"/>
          <p:cNvCxnSpPr/>
          <p:nvPr/>
        </p:nvCxnSpPr>
        <p:spPr>
          <a:xfrm flipV="1">
            <a:off x="905040" y="6287400"/>
            <a:ext cx="10728720" cy="73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7" name="Google Shape;125;p4"/>
          <p:cNvCxnSpPr/>
          <p:nvPr/>
        </p:nvCxnSpPr>
        <p:spPr>
          <a:xfrm flipV="1">
            <a:off x="1198080" y="6597000"/>
            <a:ext cx="101545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18" name="Рисунок 2" descr=""/>
          <p:cNvPicPr/>
          <p:nvPr/>
        </p:nvPicPr>
        <p:blipFill>
          <a:blip r:embed="rId1"/>
          <a:stretch/>
        </p:blipFill>
        <p:spPr>
          <a:xfrm>
            <a:off x="10524960" y="82440"/>
            <a:ext cx="1192320" cy="1152720"/>
          </a:xfrm>
          <a:prstGeom prst="rect">
            <a:avLst/>
          </a:prstGeom>
          <a:ln w="0">
            <a:noFill/>
          </a:ln>
        </p:spPr>
      </p:pic>
      <p:sp>
        <p:nvSpPr>
          <p:cNvPr id="19" name="TextBox 13"/>
          <p:cNvSpPr/>
          <p:nvPr/>
        </p:nvSpPr>
        <p:spPr>
          <a:xfrm>
            <a:off x="666720" y="209520"/>
            <a:ext cx="102157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4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ы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0" name=""/>
          <p:cNvGraphicFramePr/>
          <p:nvPr/>
        </p:nvGraphicFramePr>
        <p:xfrm>
          <a:off x="3881520" y="642960"/>
          <a:ext cx="7500960" cy="5450040"/>
        </p:xfrm>
        <a:graphic>
          <a:graphicData uri="http://schemas.openxmlformats.org/drawingml/2006/table">
            <a:tbl>
              <a:tblPr/>
              <a:tblGrid>
                <a:gridCol w="7500960"/>
              </a:tblGrid>
              <a:tr h="545004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" name="Picture 25" descr="C:\Users\77475\Downloads\555.jpg"/>
          <p:cNvPicPr/>
          <p:nvPr/>
        </p:nvPicPr>
        <p:blipFill>
          <a:blip r:embed="rId2"/>
          <a:stretch/>
        </p:blipFill>
        <p:spPr>
          <a:xfrm>
            <a:off x="3952800" y="142920"/>
            <a:ext cx="3214800" cy="357192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26" descr="C:\Users\77475\Downloads\556.jpg"/>
          <p:cNvPicPr/>
          <p:nvPr/>
        </p:nvPicPr>
        <p:blipFill>
          <a:blip r:embed="rId3"/>
          <a:stretch/>
        </p:blipFill>
        <p:spPr>
          <a:xfrm>
            <a:off x="3952800" y="3714840"/>
            <a:ext cx="3286080" cy="2357280"/>
          </a:xfrm>
          <a:prstGeom prst="rect">
            <a:avLst/>
          </a:prstGeom>
          <a:ln w="0">
            <a:noFill/>
          </a:ln>
        </p:spPr>
      </p:pic>
      <p:pic>
        <p:nvPicPr>
          <p:cNvPr id="23" name="Picture 27" descr="C:\Users\77475\Downloads\Семей.jpg"/>
          <p:cNvPicPr/>
          <p:nvPr/>
        </p:nvPicPr>
        <p:blipFill>
          <a:blip r:embed="rId4"/>
          <a:stretch/>
        </p:blipFill>
        <p:spPr>
          <a:xfrm>
            <a:off x="6595920" y="142920"/>
            <a:ext cx="5143680" cy="5786280"/>
          </a:xfrm>
          <a:prstGeom prst="rect">
            <a:avLst/>
          </a:prstGeom>
          <a:ln w="0">
            <a:noFill/>
          </a:ln>
        </p:spPr>
      </p:pic>
      <p:sp>
        <p:nvSpPr>
          <p:cNvPr id="24" name="Прямоугольник 22"/>
          <p:cNvSpPr/>
          <p:nvPr/>
        </p:nvSpPr>
        <p:spPr>
          <a:xfrm>
            <a:off x="380880" y="714240"/>
            <a:ext cx="3143520" cy="785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Ой қозғау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TextBox 23"/>
          <p:cNvSpPr/>
          <p:nvPr/>
        </p:nvSpPr>
        <p:spPr>
          <a:xfrm>
            <a:off x="738360" y="2500200"/>
            <a:ext cx="27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Мына суреттерден  қандай ой түйер едіңіз?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Экологиялық мәселе деп атауға бола ма?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5738760" y="857160"/>
            <a:ext cx="6145200" cy="4929120"/>
          </a:xfrm>
          <a:prstGeom prst="rect">
            <a:avLst/>
          </a:prstGeom>
          <a:ln w="0">
            <a:noFill/>
          </a:ln>
        </p:spPr>
      </p:pic>
      <p:sp>
        <p:nvSpPr>
          <p:cNvPr id="27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CD20F7CC-5256-4BA3-863B-B4E37E7FC960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8" name="Google Shape;124;p4"/>
          <p:cNvCxnSpPr/>
          <p:nvPr/>
        </p:nvCxnSpPr>
        <p:spPr>
          <a:xfrm flipV="1">
            <a:off x="593280" y="6214320"/>
            <a:ext cx="10729080" cy="73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9" name="Google Shape;125;p4"/>
          <p:cNvCxnSpPr/>
          <p:nvPr/>
        </p:nvCxnSpPr>
        <p:spPr>
          <a:xfrm flipV="1">
            <a:off x="1018800" y="6597000"/>
            <a:ext cx="101545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0" name="Text Box 2"/>
          <p:cNvSpPr/>
          <p:nvPr/>
        </p:nvSpPr>
        <p:spPr>
          <a:xfrm>
            <a:off x="895320" y="1111320"/>
            <a:ext cx="11144160" cy="56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TextBox 10"/>
          <p:cNvSpPr/>
          <p:nvPr/>
        </p:nvSpPr>
        <p:spPr>
          <a:xfrm>
            <a:off x="1738440" y="428760"/>
            <a:ext cx="7215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TextBox 13"/>
          <p:cNvSpPr/>
          <p:nvPr/>
        </p:nvSpPr>
        <p:spPr>
          <a:xfrm>
            <a:off x="1596960" y="2643120"/>
            <a:ext cx="180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TextBox 17"/>
          <p:cNvSpPr/>
          <p:nvPr/>
        </p:nvSpPr>
        <p:spPr>
          <a:xfrm>
            <a:off x="5738760" y="1643040"/>
            <a:ext cx="62150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Picture 13" descr="C:\Users\77475\Downloads\апат.jpg"/>
          <p:cNvPicPr/>
          <p:nvPr/>
        </p:nvPicPr>
        <p:blipFill>
          <a:blip r:embed="rId2"/>
          <a:stretch/>
        </p:blipFill>
        <p:spPr>
          <a:xfrm>
            <a:off x="809640" y="285840"/>
            <a:ext cx="9572760" cy="614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1953800" cy="6759720"/>
          </a:xfrm>
          <a:prstGeom prst="rect">
            <a:avLst/>
          </a:prstGeom>
          <a:ln w="0">
            <a:noFill/>
          </a:ln>
        </p:spPr>
      </p:pic>
      <p:sp>
        <p:nvSpPr>
          <p:cNvPr id="36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9789FDA8-D8AE-4EF3-9FE0-7C952E53A176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7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8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9" name="TextBox 7"/>
          <p:cNvSpPr/>
          <p:nvPr/>
        </p:nvSpPr>
        <p:spPr>
          <a:xfrm>
            <a:off x="2381400" y="428760"/>
            <a:ext cx="5857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Arial"/>
              </a:rPr>
              <a:t>      </a:t>
            </a: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Қазақстан экологиясы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TextBox 8"/>
          <p:cNvSpPr/>
          <p:nvPr/>
        </p:nvSpPr>
        <p:spPr>
          <a:xfrm>
            <a:off x="309600" y="1785960"/>
            <a:ext cx="115729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Қазақстанның экологиялық  мәселелерінің  шиеленісуі дүниежүзілік экологиялық проблемадан кем емес: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Олар мыналар: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TextBox 9"/>
          <p:cNvSpPr/>
          <p:nvPr/>
        </p:nvSpPr>
        <p:spPr>
          <a:xfrm>
            <a:off x="789480" y="2643120"/>
            <a:ext cx="5656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Семей ядролық сынақ полигонындағы жарылыс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TextBox 10"/>
          <p:cNvSpPr/>
          <p:nvPr/>
        </p:nvSpPr>
        <p:spPr>
          <a:xfrm>
            <a:off x="1040040" y="3429000"/>
            <a:ext cx="285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Арал теңізінің тартылуы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TextBox 11"/>
          <p:cNvSpPr/>
          <p:nvPr/>
        </p:nvSpPr>
        <p:spPr>
          <a:xfrm>
            <a:off x="1187280" y="4214880"/>
            <a:ext cx="7390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Батыс Қазақстанның үлкен аумақтарының улы заттармен ластануы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52520" y="0"/>
            <a:ext cx="11501280" cy="6759720"/>
          </a:xfrm>
          <a:prstGeom prst="rect">
            <a:avLst/>
          </a:prstGeom>
          <a:ln w="0">
            <a:noFill/>
          </a:ln>
        </p:spPr>
      </p:pic>
      <p:sp>
        <p:nvSpPr>
          <p:cNvPr id="45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718E0F47-8412-4C06-AFE9-00CAB8368454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6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7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48" name="Рисунок 2" descr=""/>
          <p:cNvPicPr/>
          <p:nvPr/>
        </p:nvPicPr>
        <p:blipFill>
          <a:blip r:embed="rId2"/>
          <a:stretch/>
        </p:blipFill>
        <p:spPr>
          <a:xfrm>
            <a:off x="10415520" y="189000"/>
            <a:ext cx="1192320" cy="1152360"/>
          </a:xfrm>
          <a:prstGeom prst="rect">
            <a:avLst/>
          </a:prstGeom>
          <a:ln w="0">
            <a:noFill/>
          </a:ln>
        </p:spPr>
      </p:pic>
      <p:sp>
        <p:nvSpPr>
          <p:cNvPr id="49" name="TextBox 3"/>
          <p:cNvSpPr/>
          <p:nvPr/>
        </p:nvSpPr>
        <p:spPr>
          <a:xfrm>
            <a:off x="1055520" y="476280"/>
            <a:ext cx="87854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Arial"/>
              </a:rPr>
              <a:t>                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Arial"/>
              </a:rPr>
              <a:t>Сүйектің химиялық құрамы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TextBox 8"/>
          <p:cNvSpPr/>
          <p:nvPr/>
        </p:nvSpPr>
        <p:spPr>
          <a:xfrm>
            <a:off x="1127160" y="4857840"/>
            <a:ext cx="900108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</a:rPr>
              <a:t>Дискриптор: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C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</a:rPr>
              <a:t>үйектің  химиялық құрамы мен мөлшерін,ерекшелігін  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анықтайды.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TextBox 22"/>
          <p:cNvSpPr/>
          <p:nvPr/>
        </p:nvSpPr>
        <p:spPr>
          <a:xfrm>
            <a:off x="1738440" y="6286680"/>
            <a:ext cx="18396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Picture 2" descr="C:\Users\Типография\Desktop\Безымянный.png"/>
          <p:cNvPicPr/>
          <p:nvPr/>
        </p:nvPicPr>
        <p:blipFill>
          <a:blip r:embed="rId3"/>
          <a:srcRect l="11758" t="0" r="11484" b="0"/>
          <a:stretch/>
        </p:blipFill>
        <p:spPr>
          <a:xfrm>
            <a:off x="452520" y="49320"/>
            <a:ext cx="11501280" cy="675936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2" descr="C:\Users\Типография\Desktop\Безымянный.png"/>
          <p:cNvPicPr/>
          <p:nvPr/>
        </p:nvPicPr>
        <p:blipFill>
          <a:blip r:embed="rId4"/>
          <a:srcRect l="11758" t="0" r="11484" b="0"/>
          <a:stretch/>
        </p:blipFill>
        <p:spPr>
          <a:xfrm>
            <a:off x="495360" y="1000080"/>
            <a:ext cx="11501280" cy="5510160"/>
          </a:xfrm>
          <a:prstGeom prst="rect">
            <a:avLst/>
          </a:prstGeom>
          <a:ln w="0">
            <a:noFill/>
          </a:ln>
        </p:spPr>
      </p:pic>
      <p:sp>
        <p:nvSpPr>
          <p:cNvPr id="54" name="TextBox 19"/>
          <p:cNvSpPr/>
          <p:nvPr/>
        </p:nvSpPr>
        <p:spPr>
          <a:xfrm>
            <a:off x="4095720" y="4857840"/>
            <a:ext cx="2357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    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TextBox 20"/>
          <p:cNvSpPr/>
          <p:nvPr/>
        </p:nvSpPr>
        <p:spPr>
          <a:xfrm>
            <a:off x="4667400" y="5572080"/>
            <a:ext cx="163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     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6" name="Прямая со стрелкой 47"/>
          <p:cNvCxnSpPr/>
          <p:nvPr/>
        </p:nvCxnSpPr>
        <p:spPr>
          <a:xfrm flipH="1">
            <a:off x="5451120" y="5358960"/>
            <a:ext cx="2160" cy="39780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arrow" w="med"/>
          </a:ln>
        </p:spPr>
      </p:cxnSp>
      <p:pic>
        <p:nvPicPr>
          <p:cNvPr id="57" name="Picture 28" descr="C:\Users\77475\Downloads\558.png"/>
          <p:cNvPicPr/>
          <p:nvPr/>
        </p:nvPicPr>
        <p:blipFill>
          <a:blip r:embed="rId5"/>
          <a:stretch/>
        </p:blipFill>
        <p:spPr>
          <a:xfrm>
            <a:off x="738360" y="1409760"/>
            <a:ext cx="10858320" cy="5019480"/>
          </a:xfrm>
          <a:prstGeom prst="rect">
            <a:avLst/>
          </a:prstGeom>
          <a:ln w="0">
            <a:noFill/>
          </a:ln>
        </p:spPr>
      </p:pic>
      <p:sp>
        <p:nvSpPr>
          <p:cNvPr id="58" name="TextBox 28"/>
          <p:cNvSpPr/>
          <p:nvPr/>
        </p:nvSpPr>
        <p:spPr>
          <a:xfrm>
            <a:off x="2309760" y="428760"/>
            <a:ext cx="6357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Семей ядролық сынақ полигоны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1549160" cy="6759720"/>
          </a:xfrm>
          <a:prstGeom prst="rect">
            <a:avLst/>
          </a:prstGeom>
          <a:ln w="0">
            <a:noFill/>
          </a:ln>
        </p:spPr>
      </p:pic>
      <p:sp>
        <p:nvSpPr>
          <p:cNvPr id="60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3FC70134-7329-4B5B-AA5D-2C0DD15F8BE9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1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2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3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Прямоугольник 7"/>
          <p:cNvSpPr/>
          <p:nvPr/>
        </p:nvSpPr>
        <p:spPr>
          <a:xfrm>
            <a:off x="-38160" y="1371600"/>
            <a:ext cx="390600" cy="162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Прямоугольник 9"/>
          <p:cNvSpPr/>
          <p:nvPr/>
        </p:nvSpPr>
        <p:spPr>
          <a:xfrm>
            <a:off x="142920" y="2152800"/>
            <a:ext cx="828720" cy="209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Прямоугольник 10"/>
          <p:cNvSpPr/>
          <p:nvPr/>
        </p:nvSpPr>
        <p:spPr>
          <a:xfrm>
            <a:off x="1762200" y="2428920"/>
            <a:ext cx="523800" cy="171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Прямоугольник 11"/>
          <p:cNvSpPr/>
          <p:nvPr/>
        </p:nvSpPr>
        <p:spPr>
          <a:xfrm>
            <a:off x="866880" y="2381400"/>
            <a:ext cx="600120" cy="1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Надпись 14"/>
          <p:cNvSpPr/>
          <p:nvPr/>
        </p:nvSpPr>
        <p:spPr>
          <a:xfrm>
            <a:off x="5738760" y="2428920"/>
            <a:ext cx="3857760" cy="19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Надпись 15"/>
          <p:cNvSpPr/>
          <p:nvPr/>
        </p:nvSpPr>
        <p:spPr>
          <a:xfrm>
            <a:off x="-3362400" y="1333440"/>
            <a:ext cx="387360" cy="32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Calibri"/>
                <a:ea typeface="Times New Roman"/>
              </a:rPr>
              <a:t>1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Надпись 18"/>
          <p:cNvSpPr/>
          <p:nvPr/>
        </p:nvSpPr>
        <p:spPr>
          <a:xfrm>
            <a:off x="-3162240" y="2085840"/>
            <a:ext cx="885600" cy="32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Calibri"/>
                <a:ea typeface="Times New Roman"/>
              </a:rPr>
              <a:t>2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Надпись 19"/>
          <p:cNvSpPr/>
          <p:nvPr/>
        </p:nvSpPr>
        <p:spPr>
          <a:xfrm>
            <a:off x="-2467080" y="2362320"/>
            <a:ext cx="739800" cy="237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Calibri"/>
                <a:ea typeface="Times New Roman"/>
              </a:rPr>
              <a:t>3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Надпись 20"/>
          <p:cNvSpPr/>
          <p:nvPr/>
        </p:nvSpPr>
        <p:spPr>
          <a:xfrm>
            <a:off x="-1486080" y="2409840"/>
            <a:ext cx="635040" cy="266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Calibri"/>
                <a:ea typeface="Times New Roman"/>
              </a:rPr>
              <a:t>4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Rectangle 11"/>
          <p:cNvSpPr/>
          <p:nvPr/>
        </p:nvSpPr>
        <p:spPr>
          <a:xfrm>
            <a:off x="2520" y="-360"/>
            <a:ext cx="218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Rectangle 17"/>
          <p:cNvSpPr/>
          <p:nvPr/>
        </p:nvSpPr>
        <p:spPr>
          <a:xfrm>
            <a:off x="6005520" y="227520"/>
            <a:ext cx="18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br>
              <a:rPr sz="1200"/>
            </a:b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Picture 31" descr="C:\Users\77475\Downloads\600.jpg"/>
          <p:cNvPicPr/>
          <p:nvPr/>
        </p:nvPicPr>
        <p:blipFill>
          <a:blip r:embed="rId2"/>
          <a:stretch/>
        </p:blipFill>
        <p:spPr>
          <a:xfrm>
            <a:off x="237960" y="357120"/>
            <a:ext cx="10072800" cy="592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37960" y="98280"/>
            <a:ext cx="11787480" cy="6759720"/>
          </a:xfrm>
          <a:prstGeom prst="rect">
            <a:avLst/>
          </a:prstGeom>
          <a:ln w="0">
            <a:noFill/>
          </a:ln>
        </p:spPr>
      </p:pic>
      <p:sp>
        <p:nvSpPr>
          <p:cNvPr id="78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183EBE33-B645-4630-B26D-0507BA9EFA96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9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0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1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 11"/>
          <p:cNvSpPr/>
          <p:nvPr/>
        </p:nvSpPr>
        <p:spPr>
          <a:xfrm>
            <a:off x="5595840" y="2475000"/>
            <a:ext cx="58579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4" name="Picture 17" descr="C:\Users\77475\Downloads\601.jpg"/>
          <p:cNvPicPr/>
          <p:nvPr/>
        </p:nvPicPr>
        <p:blipFill>
          <a:blip r:embed="rId2"/>
          <a:stretch/>
        </p:blipFill>
        <p:spPr>
          <a:xfrm>
            <a:off x="309600" y="1214280"/>
            <a:ext cx="5286240" cy="50724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18" descr="C:\Users\77475\Downloads\602.jpg"/>
          <p:cNvPicPr/>
          <p:nvPr/>
        </p:nvPicPr>
        <p:blipFill>
          <a:blip r:embed="rId3"/>
          <a:stretch/>
        </p:blipFill>
        <p:spPr>
          <a:xfrm>
            <a:off x="5810400" y="1090440"/>
            <a:ext cx="5643360" cy="5267520"/>
          </a:xfrm>
          <a:prstGeom prst="rect">
            <a:avLst/>
          </a:prstGeom>
          <a:ln w="0">
            <a:noFill/>
          </a:ln>
        </p:spPr>
      </p:pic>
      <p:sp>
        <p:nvSpPr>
          <p:cNvPr id="86" name="TextBox 19"/>
          <p:cNvSpPr/>
          <p:nvPr/>
        </p:nvSpPr>
        <p:spPr>
          <a:xfrm>
            <a:off x="2881440" y="500040"/>
            <a:ext cx="5500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Экологиялық зардаптар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37960" y="77760"/>
            <a:ext cx="11787480" cy="6759720"/>
          </a:xfrm>
          <a:prstGeom prst="rect">
            <a:avLst/>
          </a:prstGeom>
          <a:ln w="0">
            <a:noFill/>
          </a:ln>
        </p:spPr>
      </p:pic>
      <p:sp>
        <p:nvSpPr>
          <p:cNvPr id="88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41E12944-7240-4B80-B731-1B6595034528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9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0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1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TextBox 8"/>
          <p:cNvSpPr/>
          <p:nvPr/>
        </p:nvSpPr>
        <p:spPr>
          <a:xfrm>
            <a:off x="2381400" y="428760"/>
            <a:ext cx="557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Семей ядролық сынақ полигоны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Выгнутая вниз стрелка 10"/>
          <p:cNvSpPr/>
          <p:nvPr/>
        </p:nvSpPr>
        <p:spPr>
          <a:xfrm>
            <a:off x="952560" y="1857240"/>
            <a:ext cx="785880" cy="428760"/>
          </a:xfrm>
          <a:custGeom>
            <a:avLst/>
            <a:gdLst>
              <a:gd name="textAreaLeft" fmla="*/ 156240 w 785880"/>
              <a:gd name="textAreaRight" fmla="*/ 576000 w 785880"/>
              <a:gd name="textAreaTop" fmla="*/ 57240 h 428760"/>
              <a:gd name="textAreaBottom" fmla="*/ 371520 h 428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8591" hR="21600" stAng="10800000" swAng="-5400000"/>
                <a:lnTo>
                  <a:pt x="11536" y="21600"/>
                </a:lnTo>
                <a:arcTo wR="8591" hR="21600" stAng="5400000" swAng="-3420553"/>
                <a:lnTo>
                  <a:pt x="21327" y="5400"/>
                </a:lnTo>
                <a:lnTo>
                  <a:pt x="18655" y="0"/>
                </a:lnTo>
                <a:lnTo>
                  <a:pt x="15436" y="5400"/>
                </a:lnTo>
                <a:lnTo>
                  <a:pt x="16909" y="5400"/>
                </a:lnTo>
                <a:arcTo wR="8591" hR="21600" stAng="1979447" swAng="3183056"/>
                <a:lnTo>
                  <a:pt x="10064" y="21280"/>
                </a:lnTo>
                <a:arcTo wR="8591" hR="21600" stAng="5637497" swAng="5162503"/>
                <a:close/>
              </a:path>
              <a:path fill="darkenLess" w="21600" h="21600">
                <a:moveTo>
                  <a:pt x="0" y="0"/>
                </a:moveTo>
                <a:arcTo wR="8591" hR="21600" stAng="10800000" swAng="-5400000"/>
                <a:lnTo>
                  <a:pt x="11536" y="21600"/>
                </a:lnTo>
                <a:arcTo wR="8591" hR="21600" stAng="5400000" swAng="237497"/>
                <a:lnTo>
                  <a:pt x="10064" y="21280"/>
                </a:lnTo>
                <a:arcTo wR="8591" hR="21600" stAng="5637497" swAng="5162503"/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TextBox 11"/>
          <p:cNvSpPr/>
          <p:nvPr/>
        </p:nvSpPr>
        <p:spPr>
          <a:xfrm>
            <a:off x="2047680" y="1785960"/>
            <a:ext cx="5470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1949 ж 29 тамызда  ең алғашқы жарылыс болды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Выгнутая вниз стрелка 12"/>
          <p:cNvSpPr/>
          <p:nvPr/>
        </p:nvSpPr>
        <p:spPr>
          <a:xfrm>
            <a:off x="952560" y="2714760"/>
            <a:ext cx="857160" cy="428400"/>
          </a:xfrm>
          <a:custGeom>
            <a:avLst/>
            <a:gdLst>
              <a:gd name="textAreaLeft" fmla="*/ 173880 w 857160"/>
              <a:gd name="textAreaRight" fmla="*/ 629640 w 857160"/>
              <a:gd name="textAreaTop" fmla="*/ 57240 h 428400"/>
              <a:gd name="textAreaBottom" fmla="*/ 371160 h 428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8775" hR="21600" stAng="10800000" swAng="-5400000"/>
                <a:lnTo>
                  <a:pt x="11475" y="21600"/>
                </a:lnTo>
                <a:arcTo wR="8775" hR="21600" stAng="5400000" swAng="-3453680"/>
                <a:lnTo>
                  <a:pt x="21321" y="5400"/>
                </a:lnTo>
                <a:lnTo>
                  <a:pt x="18900" y="0"/>
                </a:lnTo>
                <a:lnTo>
                  <a:pt x="15921" y="5400"/>
                </a:lnTo>
                <a:lnTo>
                  <a:pt x="17271" y="5400"/>
                </a:lnTo>
                <a:arcTo wR="8775" hR="21600" stAng="1946320" swAng="3236521"/>
                <a:lnTo>
                  <a:pt x="10125" y="21343"/>
                </a:lnTo>
                <a:arcTo wR="8775" hR="21600" stAng="5617159" swAng="5182841"/>
                <a:close/>
              </a:path>
              <a:path fill="darkenLess" w="21600" h="21600">
                <a:moveTo>
                  <a:pt x="0" y="0"/>
                </a:moveTo>
                <a:arcTo wR="8775" hR="21600" stAng="10800000" swAng="-5400000"/>
                <a:lnTo>
                  <a:pt x="11475" y="21600"/>
                </a:lnTo>
                <a:arcTo wR="8775" hR="21600" stAng="5400000" swAng="217159"/>
                <a:lnTo>
                  <a:pt x="10125" y="21343"/>
                </a:lnTo>
                <a:arcTo wR="8775" hR="21600" stAng="5617159" swAng="5182841"/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TextBox 13"/>
          <p:cNvSpPr/>
          <p:nvPr/>
        </p:nvSpPr>
        <p:spPr>
          <a:xfrm>
            <a:off x="1952640" y="2786040"/>
            <a:ext cx="9131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Семей</a:t>
            </a:r>
            <a:r>
              <a:rPr b="0" lang="kk-KZ" sz="1800" strike="noStrike" u="none">
                <a:solidFill>
                  <a:srgbClr val="ed7d31"/>
                </a:solidFill>
                <a:uFillTx/>
                <a:latin typeface="Arial"/>
              </a:rPr>
              <a:t> полигонында 450-ден астам жерүсті және жерасты жарылыстары болды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Выгнутая вниз стрелка 14"/>
          <p:cNvSpPr/>
          <p:nvPr/>
        </p:nvSpPr>
        <p:spPr>
          <a:xfrm>
            <a:off x="880920" y="3571920"/>
            <a:ext cx="1071720" cy="428760"/>
          </a:xfrm>
          <a:custGeom>
            <a:avLst/>
            <a:gdLst>
              <a:gd name="textAreaLeft" fmla="*/ 227520 w 1071720"/>
              <a:gd name="textAreaRight" fmla="*/ 790560 w 1071720"/>
              <a:gd name="textAreaTop" fmla="*/ 57240 h 428760"/>
              <a:gd name="textAreaBottom" fmla="*/ 371520 h 428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9180" hR="21600" stAng="10800000" swAng="-5400000"/>
                <a:lnTo>
                  <a:pt x="11340" y="21600"/>
                </a:lnTo>
                <a:arcTo wR="9180" hR="21600" stAng="5400000" swAng="-3523212"/>
                <a:lnTo>
                  <a:pt x="21308" y="5400"/>
                </a:lnTo>
                <a:lnTo>
                  <a:pt x="19440" y="0"/>
                </a:lnTo>
                <a:lnTo>
                  <a:pt x="16988" y="5400"/>
                </a:lnTo>
                <a:lnTo>
                  <a:pt x="18068" y="5400"/>
                </a:lnTo>
                <a:arcTo wR="9180" hR="21600" stAng="1876788" swAng="3350269"/>
                <a:lnTo>
                  <a:pt x="10260" y="21450"/>
                </a:lnTo>
                <a:arcTo wR="9180" hR="21600" stAng="5572943" swAng="5227057"/>
                <a:close/>
              </a:path>
              <a:path fill="darkenLess" w="21600" h="21600">
                <a:moveTo>
                  <a:pt x="0" y="0"/>
                </a:moveTo>
                <a:arcTo wR="9180" hR="21600" stAng="10800000" swAng="-5400000"/>
                <a:lnTo>
                  <a:pt x="11340" y="21600"/>
                </a:lnTo>
                <a:arcTo wR="9180" hR="21600" stAng="5400000" swAng="172943"/>
                <a:lnTo>
                  <a:pt x="10260" y="21450"/>
                </a:lnTo>
                <a:arcTo wR="9180" hR="21600" stAng="5572943" swAng="5227057"/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TextBox 15"/>
          <p:cNvSpPr/>
          <p:nvPr/>
        </p:nvSpPr>
        <p:spPr>
          <a:xfrm>
            <a:off x="2095560" y="3643200"/>
            <a:ext cx="9929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Жарылыс атмосфераға,гидросфераға,литосфераға әсер етіп ,адам өміріне балта шабылды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Picture 9" descr="C:\Users\77475\Downloads\Сем.jpg"/>
          <p:cNvPicPr/>
          <p:nvPr/>
        </p:nvPicPr>
        <p:blipFill>
          <a:blip r:embed="rId2"/>
          <a:stretch/>
        </p:blipFill>
        <p:spPr>
          <a:xfrm>
            <a:off x="2523960" y="4071960"/>
            <a:ext cx="8215560" cy="24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Айгерим Кабиденова</dc:creator>
  <dc:description/>
  <dc:language>ru-RU</dc:language>
  <cp:lastModifiedBy>Huawei</cp:lastModifiedBy>
  <dcterms:modified xsi:type="dcterms:W3CDTF">2024-10-31T20:37:35Z</dcterms:modified>
  <cp:revision>154</cp:revision>
  <dc:subject/>
  <dc:title>Презентация PowerPoint</dc:title>
</cp:coreProperties>
</file>