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12.gif" ContentType="image/gif"/>
  <Override PartName="/ppt/media/image4.png" ContentType="image/png"/>
  <Override PartName="/ppt/media/image5.png" ContentType="image/png"/>
  <Override PartName="/ppt/media/image7.png" ContentType="image/png"/>
  <Override PartName="/ppt/media/image6.png" ContentType="image/png"/>
  <Override PartName="/ppt/media/image3.jpeg" ContentType="image/jpeg"/>
  <Override PartName="/ppt/media/image8.png" ContentType="image/png"/>
  <Override PartName="/ppt/media/image9.jpeg" ContentType="image/jpeg"/>
  <Override PartName="/ppt/media/image10.png" ContentType="image/png"/>
  <Override PartName="/ppt/media/image2.png" ContentType="image/png"/>
  <Override PartName="/ppt/media/image13.gif" ContentType="image/gif"/>
  <Override PartName="/ppt/media/image11.png" ContentType="image/png"/>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Masters/_rels/slideMaster1.xml.rels" ContentType="application/vnd.openxmlformats-package.relationships+xml"/>
  <Override PartName="/ppt/slideMasters/slideMaster1.xml" ContentType="application/vnd.openxmlformats-officedocument.presentationml.slideMaster+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_rels/notesSlide2.xml.rels" ContentType="application/vnd.openxmlformats-package.relationships+xml"/>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ru-RU" sz="1800" strike="noStrike" u="none">
              <a:solidFill>
                <a:srgbClr val="000000"/>
              </a:solidFill>
              <a:uFillTx/>
              <a:latin typeface="Calibri"/>
            </a:endParaRPr>
          </a:p>
        </p:txBody>
      </p:sp>
      <p:sp>
        <p:nvSpPr>
          <p:cNvPr id="6" name="PlaceHolder 1"/>
          <p:cNvSpPr>
            <a:spLocks noGrp="1"/>
          </p:cNvSpPr>
          <p:nvPr>
            <p:ph type="hdr"/>
          </p:nvPr>
        </p:nvSpPr>
        <p:spPr>
          <a:xfrm>
            <a:off x="-360" y="0"/>
            <a:ext cx="297180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 name="PlaceHolder 2"/>
          <p:cNvSpPr>
            <a:spLocks noGrp="1"/>
          </p:cNvSpPr>
          <p:nvPr>
            <p:ph type="dt" idx="4"/>
          </p:nvPr>
        </p:nvSpPr>
        <p:spPr>
          <a:xfrm>
            <a:off x="3884400" y="0"/>
            <a:ext cx="297180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&lt;date/time&gt;</a:t>
            </a:r>
            <a:endParaRPr b="0" lang="ru-RU" sz="1200" strike="noStrike" u="none">
              <a:solidFill>
                <a:srgbClr val="000000"/>
              </a:solidFill>
              <a:uFillTx/>
              <a:latin typeface="Calibri"/>
            </a:endParaRPr>
          </a:p>
        </p:txBody>
      </p:sp>
      <p:sp>
        <p:nvSpPr>
          <p:cNvPr id="8" name="PlaceHolder 3"/>
          <p:cNvSpPr>
            <a:spLocks noGrp="1"/>
          </p:cNvSpPr>
          <p:nvPr>
            <p:ph type="sldImg"/>
          </p:nvPr>
        </p:nvSpPr>
        <p:spPr>
          <a:xfrm>
            <a:off x="380880" y="685440"/>
            <a:ext cx="6096240" cy="3429000"/>
          </a:xfrm>
          <a:prstGeom prst="rect">
            <a:avLst/>
          </a:prstGeom>
          <a:noFill/>
          <a:ln w="12600">
            <a:solidFill>
              <a:srgbClr val="000000"/>
            </a:solidFill>
            <a:miter/>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move the slide</a:t>
            </a:r>
            <a:endParaRPr b="0" lang="ru-RU" sz="4400" strike="noStrike" u="none">
              <a:solidFill>
                <a:srgbClr val="000000"/>
              </a:solidFill>
              <a:uFillTx/>
              <a:latin typeface="Calibri Light"/>
            </a:endParaRPr>
          </a:p>
        </p:txBody>
      </p:sp>
      <p:sp>
        <p:nvSpPr>
          <p:cNvPr id="9" name="PlaceHolder 4"/>
          <p:cNvSpPr>
            <a:spLocks noGrp="1"/>
          </p:cNvSpPr>
          <p:nvPr>
            <p:ph type="body"/>
          </p:nvPr>
        </p:nvSpPr>
        <p:spPr>
          <a:xfrm>
            <a:off x="685800" y="4343400"/>
            <a:ext cx="5486400" cy="411480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Click to edit the notes format</a:t>
            </a:r>
            <a:endParaRPr b="0" lang="ru-RU" sz="1200" strike="noStrike" u="none">
              <a:solidFill>
                <a:srgbClr val="000000"/>
              </a:solidFill>
              <a:uFillTx/>
              <a:latin typeface="Calibri"/>
            </a:endParaRPr>
          </a:p>
        </p:txBody>
      </p:sp>
      <p:sp>
        <p:nvSpPr>
          <p:cNvPr id="10" name="PlaceHolder 5"/>
          <p:cNvSpPr>
            <a:spLocks noGrp="1"/>
          </p:cNvSpPr>
          <p:nvPr>
            <p:ph type="ftr" idx="5"/>
          </p:nvPr>
        </p:nvSpPr>
        <p:spPr>
          <a:xfrm>
            <a:off x="-360" y="8685360"/>
            <a:ext cx="2971800" cy="4572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1" name="PlaceHolder 6"/>
          <p:cNvSpPr>
            <a:spLocks noGrp="1"/>
          </p:cNvSpPr>
          <p:nvPr>
            <p:ph type="sldNum" idx="6"/>
          </p:nvPr>
        </p:nvSpPr>
        <p:spPr>
          <a:xfrm>
            <a:off x="3884400" y="8685360"/>
            <a:ext cx="2971800" cy="45720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4471442-EA3F-4AAA-BF83-95D981B40D2F}"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sldImg"/>
          </p:nvPr>
        </p:nvSpPr>
        <p:spPr>
          <a:xfrm>
            <a:off x="380880" y="685800"/>
            <a:ext cx="6096240" cy="3429000"/>
          </a:xfrm>
          <a:prstGeom prst="rect">
            <a:avLst/>
          </a:prstGeom>
          <a:ln w="0">
            <a:noFill/>
          </a:ln>
        </p:spPr>
      </p:sp>
      <p:sp>
        <p:nvSpPr>
          <p:cNvPr id="80"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81"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C4E6924-EC1B-464C-9648-E0630F652F5E}"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38DB778C-9C0A-4329-91FF-5B8BB03E7937}"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5C15323-0CF2-4557-ABF8-46E70A7CF287}"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5.pn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pn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gif"/><Relationship Id="rId3" Type="http://schemas.openxmlformats.org/officeDocument/2006/relationships/image" Target="../media/image12.gif"/><Relationship Id="rId4" Type="http://schemas.openxmlformats.org/officeDocument/2006/relationships/image" Target="../media/image13.gif"/><Relationship Id="rId5" Type="http://schemas.openxmlformats.org/officeDocument/2006/relationships/image" Target="../media/image13.gif"/><Relationship Id="rId6" Type="http://schemas.openxmlformats.org/officeDocument/2006/relationships/image" Target="../media/image13.gif"/><Relationship Id="rId7" Type="http://schemas.openxmlformats.org/officeDocument/2006/relationships/image" Target="../media/image13.gif"/><Relationship Id="rId8"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6.png"/><Relationship Id="rId3" Type="http://schemas.openxmlformats.org/officeDocument/2006/relationships/oleObject" Target="../embeddings/oleObject2.bin"/><Relationship Id="rId4" Type="http://schemas.openxmlformats.org/officeDocument/2006/relationships/image" Target="../media/image7.png"/><Relationship Id="rId5" Type="http://schemas.openxmlformats.org/officeDocument/2006/relationships/oleObject" Target="../embeddings/oleObject3.bin"/><Relationship Id="rId6" Type="http://schemas.openxmlformats.org/officeDocument/2006/relationships/image" Target="../media/image8.png"/><Relationship Id="rId7"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 name="Прямоугольник 2"/>
          <p:cNvSpPr/>
          <p:nvPr/>
        </p:nvSpPr>
        <p:spPr>
          <a:xfrm>
            <a:off x="3193920" y="3218040"/>
            <a:ext cx="6096240" cy="36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cxnSp>
        <p:nvCxnSpPr>
          <p:cNvPr id="13" name="Google Shape;78;p1"/>
          <p:cNvCxnSpPr/>
          <p:nvPr/>
        </p:nvCxnSpPr>
        <p:spPr>
          <a:xfrm flipV="1">
            <a:off x="1785960" y="6075000"/>
            <a:ext cx="9300240" cy="69120"/>
          </a:xfrm>
          <a:prstGeom prst="straightConnector1">
            <a:avLst/>
          </a:prstGeom>
          <a:ln w="38160">
            <a:solidFill>
              <a:srgbClr val="00b050"/>
            </a:solidFill>
            <a:miter/>
          </a:ln>
        </p:spPr>
      </p:cxnSp>
      <p:cxnSp>
        <p:nvCxnSpPr>
          <p:cNvPr id="14" name="Google Shape;77;p1"/>
          <p:cNvCxnSpPr/>
          <p:nvPr/>
        </p:nvCxnSpPr>
        <p:spPr>
          <a:xfrm flipV="1">
            <a:off x="1785960" y="5935680"/>
            <a:ext cx="9300240" cy="76680"/>
          </a:xfrm>
          <a:prstGeom prst="straightConnector1">
            <a:avLst/>
          </a:prstGeom>
          <a:ln w="38160">
            <a:solidFill>
              <a:srgbClr val="090f78"/>
            </a:solidFill>
            <a:miter/>
          </a:ln>
        </p:spPr>
      </p:cxnSp>
      <p:sp>
        <p:nvSpPr>
          <p:cNvPr id="15" name="Прямоугольник 1"/>
          <p:cNvSpPr/>
          <p:nvPr/>
        </p:nvSpPr>
        <p:spPr>
          <a:xfrm>
            <a:off x="380880" y="2521080"/>
            <a:ext cx="11330280" cy="2898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2e75b6"/>
                </a:solidFill>
                <a:uFillTx/>
                <a:latin typeface="Times New Roman"/>
                <a:ea typeface="Times New Roman"/>
              </a:rPr>
              <a:t>Тұқымқуалаушылық және өзгергіштік заңдылықтары</a:t>
            </a: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800"/>
            </a:br>
            <a:r>
              <a:rPr b="1" lang="ru-RU" sz="3200" strike="noStrike" u="none">
                <a:solidFill>
                  <a:srgbClr val="2e75b6"/>
                </a:solidFill>
                <a:uFillTx/>
                <a:latin typeface="Times New Roman"/>
                <a:ea typeface="Times New Roman"/>
              </a:rPr>
              <a:t>       </a:t>
            </a: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200" strike="noStrike" u="none">
                <a:solidFill>
                  <a:srgbClr val="2e75b6"/>
                </a:solidFill>
                <a:uFillTx/>
                <a:latin typeface="Times New Roman"/>
                <a:ea typeface="Times New Roman"/>
              </a:rPr>
              <a:t>Та</a:t>
            </a:r>
            <a:r>
              <a:rPr b="1" lang="kk-KZ" sz="3200" strike="noStrike" u="none">
                <a:solidFill>
                  <a:srgbClr val="2e75b6"/>
                </a:solidFill>
                <a:uFillTx/>
                <a:latin typeface="Times New Roman"/>
                <a:ea typeface="Times New Roman"/>
              </a:rPr>
              <a:t>қырып: </a:t>
            </a:r>
            <a:r>
              <a:rPr b="0" lang="kk-KZ" sz="2800" strike="noStrike" u="none">
                <a:solidFill>
                  <a:srgbClr val="2e75b6"/>
                </a:solidFill>
                <a:uFillTx/>
                <a:latin typeface="Times New Roman"/>
                <a:ea typeface="Times New Roman"/>
              </a:rPr>
              <a:t>Қолдан сұрыптау</a:t>
            </a: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2e75b6"/>
                </a:solidFill>
                <a:uFillTx/>
                <a:latin typeface="Times New Roman"/>
                <a:ea typeface="Times New Roman"/>
              </a:rPr>
              <a:t>8</a:t>
            </a:r>
            <a:r>
              <a:rPr b="1" lang="kk-KZ" sz="1600" strike="noStrike" u="none">
                <a:solidFill>
                  <a:srgbClr val="2e75b6"/>
                </a:solidFill>
                <a:uFillTx/>
                <a:latin typeface="Times New Roman"/>
                <a:ea typeface="Times New Roman"/>
              </a:rPr>
              <a:t> сынып биология</a:t>
            </a:r>
            <a:endParaRPr b="0" lang="ru-RU" sz="16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Номер слайда 5"/>
          <p:cNvSpPr/>
          <p:nvPr/>
        </p:nvSpPr>
        <p:spPr>
          <a:xfrm>
            <a:off x="8610480" y="6356520"/>
            <a:ext cx="2743200" cy="365040"/>
          </a:xfrm>
          <a:prstGeom prst="rect">
            <a:avLst/>
          </a:prstGeom>
          <a:noFill/>
          <a:ln w="0">
            <a:noFill/>
          </a:ln>
        </p:spPr>
        <p:style>
          <a:lnRef idx="0"/>
          <a:fillRef idx="0"/>
          <a:effectRef idx="0"/>
          <a:fontRef idx="minor"/>
        </p:style>
        <p:txBody>
          <a:bodyPr lIns="90000" rIns="90000" tIns="46800" bIns="46800" anchor="ctr">
            <a:norm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54EF91F-C160-4134-BF87-63C2EA446DA4}" type="slidenum">
              <a:rPr b="0" lang="ru-RU" sz="1200" strike="noStrike" u="none">
                <a:solidFill>
                  <a:srgbClr val="898989"/>
                </a:solidFill>
                <a:uFillTx/>
                <a:latin typeface="Calibri"/>
                <a:ea typeface="Arial"/>
              </a:rPr>
              <a:t>&lt;number&gt;</a:t>
            </a:fld>
            <a:endParaRPr b="0" lang="ru-RU" sz="1200" strike="noStrike" u="none">
              <a:solidFill>
                <a:srgbClr val="000000"/>
              </a:solidFill>
              <a:uFillTx/>
              <a:latin typeface="Calibri"/>
            </a:endParaRPr>
          </a:p>
        </p:txBody>
      </p:sp>
      <p:sp>
        <p:nvSpPr>
          <p:cNvPr id="47" name="PlaceHolder 1"/>
          <p:cNvSpPr>
            <a:spLocks noGrp="1"/>
          </p:cNvSpPr>
          <p:nvPr>
            <p:ph/>
          </p:nvPr>
        </p:nvSpPr>
        <p:spPr>
          <a:xfrm>
            <a:off x="202680" y="1425600"/>
            <a:ext cx="5761080" cy="1851120"/>
          </a:xfrm>
          <a:prstGeom prst="rect">
            <a:avLst/>
          </a:prstGeom>
          <a:noFill/>
          <a:ln w="0">
            <a:noFill/>
          </a:ln>
        </p:spPr>
        <p:txBody>
          <a:bodyPr lIns="91440" rIns="91440" tIns="45720" bIns="45720" anchor="t">
            <a:normAutofit fontScale="85000" lnSpcReduction="9999"/>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600" strike="noStrike" u="none">
                <a:solidFill>
                  <a:srgbClr val="000000"/>
                </a:solidFill>
                <a:uFillTx/>
                <a:latin typeface="Times New Roman"/>
                <a:ea typeface="Times New Roman"/>
              </a:rPr>
              <a:t>Көбнесе айқас тозаңданатын дәнді дақылдарға қолданылады. Дәнді дақылдардың, мыслы, бидайдың дәндерін диаметрі әртүрлі елегіштерден өткізеді. Ірі дәндерді келесі жылы егу үшін алып қалған, ал ұсақтарынан ұн жасайды.</a:t>
            </a:r>
            <a:endParaRPr b="0" lang="ru-RU" sz="2600" strike="noStrike" u="none">
              <a:solidFill>
                <a:srgbClr val="000000"/>
              </a:solidFill>
              <a:uFillTx/>
              <a:latin typeface="Calibri"/>
            </a:endParaRPr>
          </a:p>
        </p:txBody>
      </p:sp>
      <p:sp>
        <p:nvSpPr>
          <p:cNvPr id="48" name="Прямоугольник 4"/>
          <p:cNvSpPr/>
          <p:nvPr/>
        </p:nvSpPr>
        <p:spPr>
          <a:xfrm>
            <a:off x="0" y="0"/>
            <a:ext cx="12192120" cy="12574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ffff"/>
                </a:solidFill>
                <a:uFillTx/>
                <a:latin typeface="Times New Roman"/>
                <a:ea typeface="Times New Roman"/>
              </a:rPr>
              <a:t>        </a:t>
            </a:r>
            <a:r>
              <a:rPr b="1" lang="kk-KZ" sz="3200" strike="noStrike" u="none">
                <a:solidFill>
                  <a:srgbClr val="ffffff"/>
                </a:solidFill>
                <a:uFillTx/>
                <a:latin typeface="Times New Roman"/>
                <a:ea typeface="Times New Roman"/>
              </a:rPr>
              <a:t>Жаппай  сұрыпталу                    Жеке сұрыпталу</a:t>
            </a:r>
            <a:endParaRPr b="0" lang="ru-RU" sz="3200" strike="noStrike" u="none">
              <a:solidFill>
                <a:srgbClr val="000000"/>
              </a:solidFill>
              <a:uFillTx/>
              <a:latin typeface="Calibri"/>
            </a:endParaRPr>
          </a:p>
        </p:txBody>
      </p:sp>
      <p:sp>
        <p:nvSpPr>
          <p:cNvPr id="49" name="Rectangle 3"/>
          <p:cNvSpPr/>
          <p:nvPr/>
        </p:nvSpPr>
        <p:spPr>
          <a:xfrm>
            <a:off x="6510240" y="1400040"/>
            <a:ext cx="5305680" cy="1096920"/>
          </a:xfrm>
          <a:prstGeom prst="rect">
            <a:avLst/>
          </a:prstGeom>
          <a:noFill/>
          <a:ln w="0">
            <a:noFill/>
          </a:ln>
        </p:spPr>
        <p:style>
          <a:lnRef idx="0"/>
          <a:fillRef idx="0"/>
          <a:effectRef idx="0"/>
          <a:fontRef idx="minor"/>
        </p:style>
        <p:txBody>
          <a:bodyPr lIns="90000" rIns="90000" tIns="46800" bIns="46800" anchor="t">
            <a:normAutofit fontScale="62500" lnSpcReduction="19999"/>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Бұл әдіспен адам үшін қажетті белгі-қасиеттері бар жеке-дараларды іріктеп, әрі қарай ұрпақ алынады. Бұл жеміс-жидектер мен ірі қара, жылқы және т.б жиі қолданылады</a:t>
            </a:r>
            <a:endParaRPr b="0" lang="ru-RU" sz="2800" strike="noStrike" u="none">
              <a:solidFill>
                <a:srgbClr val="000000"/>
              </a:solidFill>
              <a:uFillTx/>
              <a:latin typeface="Calibri"/>
            </a:endParaRPr>
          </a:p>
        </p:txBody>
      </p:sp>
      <p:pic>
        <p:nvPicPr>
          <p:cNvPr id="50" name="Рисунок 7" descr="oboik.ru_61361.jpg"/>
          <p:cNvPicPr/>
          <p:nvPr/>
        </p:nvPicPr>
        <p:blipFill>
          <a:blip r:embed="rId1"/>
          <a:stretch/>
        </p:blipFill>
        <p:spPr>
          <a:xfrm>
            <a:off x="6756480" y="3954600"/>
            <a:ext cx="4843440" cy="2733480"/>
          </a:xfrm>
          <a:prstGeom prst="rect">
            <a:avLst/>
          </a:prstGeom>
          <a:ln w="0">
            <a:noFill/>
          </a:ln>
        </p:spPr>
      </p:pic>
      <p:pic>
        <p:nvPicPr>
          <p:cNvPr id="51" name="Picture 2" descr=""/>
          <p:cNvPicPr/>
          <p:nvPr/>
        </p:nvPicPr>
        <p:blipFill>
          <a:blip r:embed="rId2"/>
          <a:srcRect l="0" t="0" r="0" b="11591"/>
          <a:stretch/>
        </p:blipFill>
        <p:spPr>
          <a:xfrm>
            <a:off x="1146240" y="4111560"/>
            <a:ext cx="3944880" cy="2616120"/>
          </a:xfrm>
          <a:prstGeom prst="rect">
            <a:avLst/>
          </a:prstGeom>
          <a:ln w="0">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 name="uc_b4_l001_07_01a (1).mp4" descr=""/>
          <p:cNvPicPr/>
          <p:nvPr/>
        </p:nvPicPr>
        <p:blipFill>
          <a:blip r:embed="rId1"/>
          <a:stretch/>
        </p:blipFill>
        <p:spPr>
          <a:xfrm>
            <a:off x="6076800" y="3414600"/>
            <a:ext cx="38160" cy="28800"/>
          </a:xfrm>
          <a:prstGeom prst="rect">
            <a:avLst/>
          </a:prstGeom>
          <a:ln w="0">
            <a:noFill/>
          </a:ln>
        </p:spPr>
      </p:pic>
      <p:sp>
        <p:nvSpPr>
          <p:cNvPr id="53" name="Прямоугольник 4"/>
          <p:cNvSpPr/>
          <p:nvPr/>
        </p:nvSpPr>
        <p:spPr>
          <a:xfrm>
            <a:off x="19080" y="0"/>
            <a:ext cx="12173040" cy="83196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Calibri"/>
              </a:rPr>
              <a:t>     </a:t>
            </a:r>
            <a:endParaRPr b="0" lang="ru-RU" sz="2400" strike="noStrike" u="none">
              <a:solidFill>
                <a:srgbClr val="000000"/>
              </a:solidFill>
              <a:uFillTx/>
              <a:latin typeface="Calibri"/>
            </a:endParaRPr>
          </a:p>
        </p:txBody>
      </p:sp>
      <p:sp>
        <p:nvSpPr>
          <p:cNvPr id="54" name="Прямоугольник 6"/>
          <p:cNvSpPr/>
          <p:nvPr/>
        </p:nvSpPr>
        <p:spPr>
          <a:xfrm>
            <a:off x="3164040" y="1073160"/>
            <a:ext cx="4028760" cy="584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55" name="TextBox 9"/>
          <p:cNvSpPr/>
          <p:nvPr/>
        </p:nvSpPr>
        <p:spPr>
          <a:xfrm>
            <a:off x="947880" y="20520"/>
            <a:ext cx="962172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1 –тапсырма. </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Берілген ұғымдарды кестедегі  тұжырымдамалармен сәйкестендіріңіз</a:t>
            </a:r>
            <a:endParaRPr b="0" lang="ru-RU" sz="2400" strike="noStrike" u="none">
              <a:solidFill>
                <a:srgbClr val="000000"/>
              </a:solidFill>
              <a:uFillTx/>
              <a:latin typeface="Calibri"/>
            </a:endParaRPr>
          </a:p>
        </p:txBody>
      </p:sp>
      <p:sp>
        <p:nvSpPr>
          <p:cNvPr id="56" name="TextBox 8"/>
          <p:cNvSpPr/>
          <p:nvPr/>
        </p:nvSpPr>
        <p:spPr>
          <a:xfrm>
            <a:off x="623880" y="5614920"/>
            <a:ext cx="10476000" cy="699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2060"/>
                </a:solidFill>
                <a:uFillTx/>
                <a:latin typeface="Times New Roman"/>
                <a:ea typeface="Times New Roman"/>
              </a:rPr>
              <a:t>Дескрипторлар:</a:t>
            </a:r>
            <a:r>
              <a:rPr b="0" lang="kk-KZ" sz="1800" strike="noStrike" u="none">
                <a:solidFill>
                  <a:srgbClr val="002060"/>
                </a:solidFill>
                <a:uFillTx/>
                <a:latin typeface="Times New Roman"/>
                <a:ea typeface="Times New Roman"/>
              </a:rPr>
              <a:t> </a:t>
            </a:r>
            <a:endParaRPr b="0" lang="ru-RU" sz="1800" strike="noStrike" u="none">
              <a:solidFill>
                <a:srgbClr val="000000"/>
              </a:solidFill>
              <a:uFillTx/>
              <a:latin typeface="Calibri"/>
            </a:endParaRPr>
          </a:p>
          <a:p>
            <a:pPr>
              <a:lnSpc>
                <a:spcPct val="100000"/>
              </a:lnSpc>
              <a:spcBef>
                <a:spcPts val="451"/>
              </a:spcBef>
              <a:buClr>
                <a:srgbClr val="00206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Times New Roman"/>
              </a:rPr>
              <a:t>Берілген ұғымдарды кестедегі  тұжырымдамалармен сәйкестендіреді</a:t>
            </a:r>
            <a:r>
              <a:rPr b="0" lang="ru-RU" sz="1800" strike="noStrike" u="none">
                <a:solidFill>
                  <a:srgbClr val="002060"/>
                </a:solidFill>
                <a:uFillTx/>
                <a:latin typeface="Times New Roman"/>
                <a:ea typeface="Times New Roman"/>
              </a:rPr>
              <a:t>.</a:t>
            </a:r>
            <a:endParaRPr b="0" lang="ru-RU" sz="1800" strike="noStrike" u="none">
              <a:solidFill>
                <a:srgbClr val="000000"/>
              </a:solidFill>
              <a:uFillTx/>
              <a:latin typeface="Calibri"/>
            </a:endParaRPr>
          </a:p>
        </p:txBody>
      </p:sp>
      <p:pic>
        <p:nvPicPr>
          <p:cNvPr id="57" name="Рисунок 1" descr=""/>
          <p:cNvPicPr/>
          <p:nvPr/>
        </p:nvPicPr>
        <p:blipFill>
          <a:blip r:embed="rId2"/>
          <a:stretch/>
        </p:blipFill>
        <p:spPr>
          <a:xfrm>
            <a:off x="316080" y="6500880"/>
            <a:ext cx="11559960" cy="714240"/>
          </a:xfrm>
          <a:prstGeom prst="rect">
            <a:avLst/>
          </a:prstGeom>
          <a:ln w="0">
            <a:noFill/>
          </a:ln>
        </p:spPr>
      </p:pic>
      <p:graphicFrame>
        <p:nvGraphicFramePr>
          <p:cNvPr id="58" name=""/>
          <p:cNvGraphicFramePr/>
          <p:nvPr/>
        </p:nvGraphicFramePr>
        <p:xfrm>
          <a:off x="504720" y="1989000"/>
          <a:ext cx="11300040" cy="3602160"/>
        </p:xfrm>
        <a:graphic>
          <a:graphicData uri="http://schemas.openxmlformats.org/drawingml/2006/table">
            <a:tbl>
              <a:tblPr/>
              <a:tblGrid>
                <a:gridCol w="389160"/>
                <a:gridCol w="1657080"/>
                <a:gridCol w="9253800"/>
              </a:tblGrid>
              <a:tr h="316080">
                <a:tc>
                  <a:txBody>
                    <a:bodyPr lIns="48960" rIns="4896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2060"/>
                          </a:solidFill>
                          <a:uFillTx/>
                          <a:latin typeface="Times New Roman"/>
                          <a:ea typeface="Calibri"/>
                        </a:rPr>
                        <a:t>№</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2060"/>
                          </a:solidFill>
                          <a:uFillTx/>
                          <a:latin typeface="Times New Roman"/>
                          <a:ea typeface="Calibri"/>
                        </a:rPr>
                        <a:t>Ұғымдар</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2060"/>
                          </a:solidFill>
                          <a:uFillTx/>
                          <a:latin typeface="Times New Roman"/>
                          <a:ea typeface="Calibri"/>
                        </a:rPr>
                        <a:t>Тұжырымдамалар</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15720">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1</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Жануарлар ең бағалы іріктемелері</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69960">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2</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Адамның қатысуымен жүретін сұрыптау. Нәтижесінде өсімдіктер мен жануарлардың адамға қажетті белгі-қасиеттері дамиды</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41160">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3</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Үй жануарларының жаңа қолтұқымдары мен өсімдіктердің жаңа іріктемелерін шығару әдістері туралы ғылым саласы</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16080">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4</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Өсімдіктердің жаңа іріктемелері</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66720">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5</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Нақты белгісі бар өсімдіктердің жаңа іріктемелері мен жануарлардың жаңа қолтұқымдарын алуды алдын ала мақсат етіп қойған сұрыптаудың түрі</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76440">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6</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Белгілі бір табиғи жағдайда тіршілік етуге бейімделген ағзалардың тіршілік үшін күресінің нәтижесі</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
        <p:nvSpPr>
          <p:cNvPr id="59" name="TextBox 11"/>
          <p:cNvSpPr/>
          <p:nvPr/>
        </p:nvSpPr>
        <p:spPr>
          <a:xfrm>
            <a:off x="695160" y="1077840"/>
            <a:ext cx="1070136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2060"/>
                </a:solidFill>
                <a:uFillTx/>
                <a:latin typeface="Times New Roman"/>
                <a:ea typeface="Times New Roman"/>
              </a:rPr>
              <a:t>Селекция.  Әдістемелік сұрыптау.  Қолтұқым. Табиғи сұрыпталу.  Сорт. Қолдан сұрыптау</a:t>
            </a: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 name="uc_b4_l001_07_01a (1).mp4" descr=""/>
          <p:cNvPicPr/>
          <p:nvPr/>
        </p:nvPicPr>
        <p:blipFill>
          <a:blip r:embed="rId1"/>
          <a:stretch/>
        </p:blipFill>
        <p:spPr>
          <a:xfrm>
            <a:off x="6076800" y="3414600"/>
            <a:ext cx="38160" cy="28800"/>
          </a:xfrm>
          <a:prstGeom prst="rect">
            <a:avLst/>
          </a:prstGeom>
          <a:ln w="0">
            <a:noFill/>
          </a:ln>
        </p:spPr>
      </p:pic>
      <p:sp>
        <p:nvSpPr>
          <p:cNvPr id="61" name="Прямоугольник 4"/>
          <p:cNvSpPr/>
          <p:nvPr/>
        </p:nvSpPr>
        <p:spPr>
          <a:xfrm>
            <a:off x="19080" y="0"/>
            <a:ext cx="12173040" cy="83196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Calibri"/>
              </a:rPr>
              <a:t>     </a:t>
            </a:r>
            <a:endParaRPr b="0" lang="ru-RU" sz="2400" strike="noStrike" u="none">
              <a:solidFill>
                <a:srgbClr val="000000"/>
              </a:solidFill>
              <a:uFillTx/>
              <a:latin typeface="Calibri"/>
            </a:endParaRPr>
          </a:p>
        </p:txBody>
      </p:sp>
      <p:sp>
        <p:nvSpPr>
          <p:cNvPr id="62" name="Прямоугольник 6"/>
          <p:cNvSpPr/>
          <p:nvPr/>
        </p:nvSpPr>
        <p:spPr>
          <a:xfrm>
            <a:off x="3164040" y="1073160"/>
            <a:ext cx="4028760" cy="584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3" name="TextBox 9"/>
          <p:cNvSpPr/>
          <p:nvPr/>
        </p:nvSpPr>
        <p:spPr>
          <a:xfrm>
            <a:off x="947880" y="20520"/>
            <a:ext cx="962172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1 –тапсырма. </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Дұрыс жауап</a:t>
            </a:r>
            <a:endParaRPr b="0" lang="ru-RU" sz="2400" strike="noStrike" u="none">
              <a:solidFill>
                <a:srgbClr val="000000"/>
              </a:solidFill>
              <a:uFillTx/>
              <a:latin typeface="Calibri"/>
            </a:endParaRPr>
          </a:p>
        </p:txBody>
      </p:sp>
      <p:sp>
        <p:nvSpPr>
          <p:cNvPr id="64" name="TextBox 8"/>
          <p:cNvSpPr/>
          <p:nvPr/>
        </p:nvSpPr>
        <p:spPr>
          <a:xfrm>
            <a:off x="623880" y="5614920"/>
            <a:ext cx="10476000" cy="699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2060"/>
                </a:solidFill>
                <a:uFillTx/>
                <a:latin typeface="Times New Roman"/>
                <a:ea typeface="Times New Roman"/>
              </a:rPr>
              <a:t>Дескрипторлар:</a:t>
            </a:r>
            <a:r>
              <a:rPr b="0" lang="kk-KZ" sz="1800" strike="noStrike" u="none">
                <a:solidFill>
                  <a:srgbClr val="002060"/>
                </a:solidFill>
                <a:uFillTx/>
                <a:latin typeface="Times New Roman"/>
                <a:ea typeface="Times New Roman"/>
              </a:rPr>
              <a:t> </a:t>
            </a:r>
            <a:endParaRPr b="0" lang="ru-RU" sz="1800" strike="noStrike" u="none">
              <a:solidFill>
                <a:srgbClr val="000000"/>
              </a:solidFill>
              <a:uFillTx/>
              <a:latin typeface="Calibri"/>
            </a:endParaRPr>
          </a:p>
          <a:p>
            <a:pPr>
              <a:lnSpc>
                <a:spcPct val="100000"/>
              </a:lnSpc>
              <a:spcBef>
                <a:spcPts val="451"/>
              </a:spcBef>
              <a:buClr>
                <a:srgbClr val="00206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Times New Roman"/>
              </a:rPr>
              <a:t>Берілген ұғымдарды кестедегі  тұжырымдамалармен сәйкестендіреді</a:t>
            </a:r>
            <a:r>
              <a:rPr b="0" lang="ru-RU" sz="1800" strike="noStrike" u="none">
                <a:solidFill>
                  <a:srgbClr val="002060"/>
                </a:solidFill>
                <a:uFillTx/>
                <a:latin typeface="Times New Roman"/>
                <a:ea typeface="Times New Roman"/>
              </a:rPr>
              <a:t>.</a:t>
            </a:r>
            <a:endParaRPr b="0" lang="ru-RU" sz="1800" strike="noStrike" u="none">
              <a:solidFill>
                <a:srgbClr val="000000"/>
              </a:solidFill>
              <a:uFillTx/>
              <a:latin typeface="Calibri"/>
            </a:endParaRPr>
          </a:p>
        </p:txBody>
      </p:sp>
      <p:pic>
        <p:nvPicPr>
          <p:cNvPr id="65" name="Рисунок 1" descr=""/>
          <p:cNvPicPr/>
          <p:nvPr/>
        </p:nvPicPr>
        <p:blipFill>
          <a:blip r:embed="rId2"/>
          <a:stretch/>
        </p:blipFill>
        <p:spPr>
          <a:xfrm>
            <a:off x="316080" y="6500880"/>
            <a:ext cx="11559960" cy="714240"/>
          </a:xfrm>
          <a:prstGeom prst="rect">
            <a:avLst/>
          </a:prstGeom>
          <a:ln w="0">
            <a:noFill/>
          </a:ln>
        </p:spPr>
      </p:pic>
      <p:graphicFrame>
        <p:nvGraphicFramePr>
          <p:cNvPr id="66" name=""/>
          <p:cNvGraphicFramePr/>
          <p:nvPr/>
        </p:nvGraphicFramePr>
        <p:xfrm>
          <a:off x="504720" y="1989000"/>
          <a:ext cx="11300040" cy="3602160"/>
        </p:xfrm>
        <a:graphic>
          <a:graphicData uri="http://schemas.openxmlformats.org/drawingml/2006/table">
            <a:tbl>
              <a:tblPr/>
              <a:tblGrid>
                <a:gridCol w="389160"/>
                <a:gridCol w="1657080"/>
                <a:gridCol w="9253800"/>
              </a:tblGrid>
              <a:tr h="316080">
                <a:tc>
                  <a:txBody>
                    <a:bodyPr lIns="48960" rIns="4896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2060"/>
                          </a:solidFill>
                          <a:uFillTx/>
                          <a:latin typeface="Times New Roman"/>
                          <a:ea typeface="Calibri"/>
                        </a:rPr>
                        <a:t>№</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2060"/>
                          </a:solidFill>
                          <a:uFillTx/>
                          <a:latin typeface="Times New Roman"/>
                          <a:ea typeface="Calibri"/>
                        </a:rPr>
                        <a:t>Ұғымдар</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2060"/>
                          </a:solidFill>
                          <a:uFillTx/>
                          <a:latin typeface="Times New Roman"/>
                          <a:ea typeface="Calibri"/>
                        </a:rPr>
                        <a:t>Тұжырымдамалар</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15720">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1</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2060"/>
                          </a:solidFill>
                          <a:uFillTx/>
                          <a:latin typeface="Times New Roman"/>
                          <a:ea typeface="Times New Roman"/>
                        </a:rPr>
                        <a:t>Қолтұқым.</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Жануарлар ең бағалы іріктемелері</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69960">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2</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2060"/>
                          </a:solidFill>
                          <a:uFillTx/>
                          <a:latin typeface="Times New Roman"/>
                          <a:ea typeface="Times New Roman"/>
                        </a:rPr>
                        <a:t>Қолдан сұрыптау</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Адамның қатысуымен жүретін сұрыптау. Нәтижесінде өсімдіктер мен жануарлардың адамға қажетті белгі-қасиеттері дамиды</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41160">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3</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2060"/>
                          </a:solidFill>
                          <a:uFillTx/>
                          <a:latin typeface="Times New Roman"/>
                          <a:ea typeface="Times New Roman"/>
                        </a:rPr>
                        <a:t>Сорт.</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Үй жануарларының жаңа қолтұқымдары мен өсімдіктердің жаңа іріктемелерін шығару әдістері туралы ғылым саласы</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16080">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4</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2060"/>
                          </a:solidFill>
                          <a:uFillTx/>
                          <a:latin typeface="Times New Roman"/>
                          <a:ea typeface="Times New Roman"/>
                        </a:rPr>
                        <a:t>Сорт.</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Өсімдіктердің жаңа іріктемелері</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66720">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5</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2060"/>
                          </a:solidFill>
                          <a:uFillTx/>
                          <a:latin typeface="Times New Roman"/>
                          <a:ea typeface="Times New Roman"/>
                        </a:rPr>
                        <a:t>Әдістемелік сұрыптау</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Нақты белгісі бар өсімдіктердің жаңа іріктемелері мен жануарлардың жаңа қолтұқымдарын алуды алдын ала мақсат етіп қойған сұрыптаудың түрі</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76440">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6</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2060"/>
                          </a:solidFill>
                          <a:uFillTx/>
                          <a:latin typeface="Times New Roman"/>
                          <a:ea typeface="Times New Roman"/>
                        </a:rPr>
                        <a:t>Табиғи сұрыпталу</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48960" rIns="489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Белгілі бір табиғи жағдайда тіршілік етуге бейімделген ағзалардың тіршілік үшін күресінің нәтижесі</a:t>
                      </a:r>
                      <a:endParaRPr b="0" lang="ru-RU" sz="1800" strike="noStrike" u="none">
                        <a:solidFill>
                          <a:srgbClr val="000000"/>
                        </a:solidFill>
                        <a:uFillTx/>
                        <a:latin typeface="Calibri"/>
                      </a:endParaRPr>
                    </a:p>
                  </a:txBody>
                  <a:tcPr anchor="t" marL="48960" marR="489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
        <p:nvSpPr>
          <p:cNvPr id="67" name="TextBox 11"/>
          <p:cNvSpPr/>
          <p:nvPr/>
        </p:nvSpPr>
        <p:spPr>
          <a:xfrm>
            <a:off x="695160" y="1077840"/>
            <a:ext cx="1070136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2060"/>
                </a:solidFill>
                <a:uFillTx/>
                <a:latin typeface="Times New Roman"/>
                <a:ea typeface="Times New Roman"/>
              </a:rPr>
              <a:t>Селекция.  Әдістемелік сұрыптау.  Қолтұқым. Табиғи сұрыпталу.  Сорт. Қолдан сұрыптау</a:t>
            </a: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Прямоугольник 3"/>
          <p:cNvSpPr/>
          <p:nvPr/>
        </p:nvSpPr>
        <p:spPr>
          <a:xfrm>
            <a:off x="0" y="0"/>
            <a:ext cx="12192120" cy="110952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  </a:t>
            </a: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     </a:t>
            </a:r>
            <a:r>
              <a:rPr b="0" lang="kk-KZ" sz="3100" strike="noStrike" u="none">
                <a:solidFill>
                  <a:srgbClr val="ffffff"/>
                </a:solidFill>
                <a:uFillTx/>
                <a:latin typeface="Times New Roman"/>
                <a:ea typeface="Times New Roman"/>
              </a:rPr>
              <a:t>2-тапсырма. Төменде берілген сұрақтарға жауап жазыңыздар</a:t>
            </a:r>
            <a:br>
              <a:rPr sz="3100"/>
            </a:br>
            <a:endParaRPr b="0" lang="ru-RU" sz="3100" strike="noStrike" u="none">
              <a:solidFill>
                <a:srgbClr val="000000"/>
              </a:solidFill>
              <a:uFillTx/>
              <a:latin typeface="Calibri"/>
            </a:endParaRPr>
          </a:p>
        </p:txBody>
      </p:sp>
      <p:pic>
        <p:nvPicPr>
          <p:cNvPr id="69" name="Рисунок 1" descr=""/>
          <p:cNvPicPr/>
          <p:nvPr/>
        </p:nvPicPr>
        <p:blipFill>
          <a:blip r:embed="rId1"/>
          <a:stretch/>
        </p:blipFill>
        <p:spPr>
          <a:xfrm>
            <a:off x="290520" y="6453360"/>
            <a:ext cx="11558520" cy="712440"/>
          </a:xfrm>
          <a:prstGeom prst="rect">
            <a:avLst/>
          </a:prstGeom>
          <a:ln w="0">
            <a:noFill/>
          </a:ln>
        </p:spPr>
      </p:pic>
      <p:sp>
        <p:nvSpPr>
          <p:cNvPr id="70" name="TextBox 6"/>
          <p:cNvSpPr/>
          <p:nvPr/>
        </p:nvSpPr>
        <p:spPr>
          <a:xfrm>
            <a:off x="349200" y="4624560"/>
            <a:ext cx="11372760" cy="1069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ea typeface="Times New Roman"/>
              </a:rPr>
              <a:t>Дескриптор:</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2060"/>
                </a:solidFill>
                <a:uFillTx/>
                <a:latin typeface="Times New Roman"/>
                <a:ea typeface="Times New Roman"/>
              </a:rPr>
              <a:t>Тапсырмада берілген сұрақтар бойынша жауаптар  жазады</a:t>
            </a:r>
            <a:endParaRPr b="0" lang="ru-RU" sz="3200" strike="noStrike" u="none">
              <a:solidFill>
                <a:srgbClr val="000000"/>
              </a:solidFill>
              <a:uFillTx/>
              <a:latin typeface="Calibri"/>
            </a:endParaRPr>
          </a:p>
        </p:txBody>
      </p:sp>
      <p:sp>
        <p:nvSpPr>
          <p:cNvPr id="71" name="Rectangle 3"/>
          <p:cNvSpPr/>
          <p:nvPr/>
        </p:nvSpPr>
        <p:spPr>
          <a:xfrm>
            <a:off x="723960" y="1425600"/>
            <a:ext cx="10917000" cy="1851120"/>
          </a:xfrm>
          <a:prstGeom prst="rect">
            <a:avLst/>
          </a:prstGeom>
          <a:noFill/>
          <a:ln w="0">
            <a:noFill/>
          </a:ln>
        </p:spPr>
        <p:style>
          <a:lnRef idx="0"/>
          <a:fillRef idx="0"/>
          <a:effectRef idx="0"/>
          <a:fontRef idx="minor"/>
        </p:style>
        <p:txBody>
          <a:bodyPr lIns="90000" rIns="90000" tIns="46800" bIns="46800" anchor="t">
            <a:noAutofit/>
          </a:bodyPr>
          <a:p>
            <a:pPr marL="514440" indent="-514440">
              <a:lnSpc>
                <a:spcPct val="90000"/>
              </a:lnSpc>
              <a:spcBef>
                <a:spcPts val="1001"/>
              </a:spcBef>
              <a:buClr>
                <a:srgbClr val="3e537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3e5370"/>
                </a:solidFill>
                <a:uFillTx/>
                <a:latin typeface="Times New Roman"/>
                <a:ea typeface="Times New Roman"/>
              </a:rPr>
              <a:t>Селекция дегеніміз не?</a:t>
            </a:r>
            <a:endParaRPr b="0" lang="ru-RU" sz="3200" strike="noStrike" u="none">
              <a:solidFill>
                <a:srgbClr val="000000"/>
              </a:solidFill>
              <a:uFillTx/>
              <a:latin typeface="Calibri"/>
            </a:endParaRPr>
          </a:p>
          <a:p>
            <a:pPr marL="514440" indent="-514440">
              <a:lnSpc>
                <a:spcPct val="90000"/>
              </a:lnSpc>
              <a:spcBef>
                <a:spcPts val="1001"/>
              </a:spcBef>
              <a:buClr>
                <a:srgbClr val="3e537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3e5370"/>
                </a:solidFill>
                <a:uFillTx/>
                <a:latin typeface="Times New Roman"/>
                <a:ea typeface="Times New Roman"/>
              </a:rPr>
              <a:t>Қолдан сұрыптаудың түрлерін сипаттаңыз?</a:t>
            </a:r>
            <a:endParaRPr b="0" lang="ru-RU" sz="3200" strike="noStrike" u="none">
              <a:solidFill>
                <a:srgbClr val="000000"/>
              </a:solidFill>
              <a:uFillTx/>
              <a:latin typeface="Calibri"/>
            </a:endParaRPr>
          </a:p>
          <a:p>
            <a:pPr marL="514440" indent="-514440">
              <a:lnSpc>
                <a:spcPct val="90000"/>
              </a:lnSpc>
              <a:spcBef>
                <a:spcPts val="1001"/>
              </a:spcBef>
              <a:buClr>
                <a:srgbClr val="3e537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3e5370"/>
                </a:solidFill>
                <a:uFillTx/>
                <a:latin typeface="Times New Roman"/>
                <a:ea typeface="Times New Roman"/>
              </a:rPr>
              <a:t>Модификациялық өзгергіштіктің рөлін сипаттаңдар.</a:t>
            </a:r>
            <a:endParaRPr b="0" lang="ru-RU" sz="3200" strike="noStrike" u="none">
              <a:solidFill>
                <a:srgbClr val="000000"/>
              </a:solidFill>
              <a:uFillTx/>
              <a:latin typeface="Calibri"/>
            </a:endParaRPr>
          </a:p>
          <a:p>
            <a:pPr marL="514440" indent="-514440">
              <a:lnSpc>
                <a:spcPct val="90000"/>
              </a:lnSpc>
              <a:spcBef>
                <a:spcPts val="1001"/>
              </a:spcBef>
              <a:buClr>
                <a:srgbClr val="3e537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3e5370"/>
                </a:solidFill>
                <a:uFillTx/>
                <a:latin typeface="Times New Roman"/>
                <a:ea typeface="Times New Roman"/>
              </a:rPr>
              <a:t>Табиғи сұрыпталу дегеніміз не?</a:t>
            </a:r>
            <a:endParaRPr b="0" lang="ru-RU" sz="3200" strike="noStrike" u="none">
              <a:solidFill>
                <a:srgbClr val="000000"/>
              </a:solidFill>
              <a:uFillTx/>
              <a:latin typeface="Calibri"/>
            </a:endParaRPr>
          </a:p>
          <a:p>
            <a:pPr marL="514440" indent="-514440">
              <a:lnSpc>
                <a:spcPct val="90000"/>
              </a:lnSpc>
              <a:spcBef>
                <a:spcPts val="1001"/>
              </a:spcBef>
              <a:buClr>
                <a:srgbClr val="3e537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3e5370"/>
                </a:solidFill>
                <a:uFillTx/>
                <a:latin typeface="Times New Roman"/>
                <a:ea typeface="Times New Roman"/>
              </a:rPr>
              <a:t>Жеке және жаппай сұрыптауды түсіндіріңдер</a:t>
            </a:r>
            <a:endParaRPr b="0" lang="ru-RU" sz="32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2" name="Picture 2" descr="C:\Users\User\Desktop\Женискул-----\798+98+.gif"/>
          <p:cNvPicPr/>
          <p:nvPr/>
        </p:nvPicPr>
        <p:blipFill>
          <a:blip r:embed="rId1"/>
          <a:stretch/>
        </p:blipFill>
        <p:spPr>
          <a:xfrm rot="20928600">
            <a:off x="382680" y="1172880"/>
            <a:ext cx="11707560" cy="3825720"/>
          </a:xfrm>
          <a:prstGeom prst="rect">
            <a:avLst/>
          </a:prstGeom>
          <a:ln w="0">
            <a:noFill/>
          </a:ln>
        </p:spPr>
      </p:pic>
      <p:pic>
        <p:nvPicPr>
          <p:cNvPr id="73" name="Picture 3" descr="D:\Д_Г_К_Р_Б\Жазулар баспагерге-0095\007. Баспагер жазулары\0007. Баспагер гГг КкК\007. М Баспагер М\Досжан- КАЗ ГК 95\Жас биологтан\Жас биолог журналыны слайдка анимациялары\Биологиялык\шапалак.gif"/>
          <p:cNvPicPr/>
          <p:nvPr/>
        </p:nvPicPr>
        <p:blipFill>
          <a:blip r:embed="rId2"/>
          <a:stretch/>
        </p:blipFill>
        <p:spPr>
          <a:xfrm>
            <a:off x="8381880" y="4314960"/>
            <a:ext cx="3524400" cy="2543040"/>
          </a:xfrm>
          <a:prstGeom prst="rect">
            <a:avLst/>
          </a:prstGeom>
          <a:ln w="0">
            <a:noFill/>
          </a:ln>
        </p:spPr>
      </p:pic>
      <p:pic>
        <p:nvPicPr>
          <p:cNvPr id="74" name="Picture 3" descr="D:\Д_Г_К_Р_Б\Жазулар баспагерге-0095\007. Баспагер жазулары\0007. Баспагер гГг КкК\007. М Баспагер М\Досжан- КАЗ ГК 95\Жас биологтан\Жас биолог журналыны слайдка анимациялары\Биологиялык\шапалак.gif"/>
          <p:cNvPicPr/>
          <p:nvPr/>
        </p:nvPicPr>
        <p:blipFill>
          <a:blip r:embed="rId3"/>
          <a:stretch/>
        </p:blipFill>
        <p:spPr>
          <a:xfrm flipH="1">
            <a:off x="1143000" y="4357800"/>
            <a:ext cx="3465360" cy="2500200"/>
          </a:xfrm>
          <a:prstGeom prst="rect">
            <a:avLst/>
          </a:prstGeom>
          <a:ln w="0">
            <a:noFill/>
          </a:ln>
        </p:spPr>
      </p:pic>
      <p:pic>
        <p:nvPicPr>
          <p:cNvPr id="75" name="Picture 4" descr="D:\Д_Г_К_Р_Б\Жазулар баспагерге-0095\007. Баспагер жазулары\0007. Баспагер гГг КкК\007. М Баспагер М\Досжан- КАЗ ГК 95\Жас биологтан\Жас биолог журналыны слайдка анимациялары\Биологиялык\шщзшщ.gif"/>
          <p:cNvPicPr/>
          <p:nvPr/>
        </p:nvPicPr>
        <p:blipFill>
          <a:blip r:embed="rId4"/>
          <a:stretch/>
        </p:blipFill>
        <p:spPr>
          <a:xfrm>
            <a:off x="952560" y="142920"/>
            <a:ext cx="2666880" cy="2000160"/>
          </a:xfrm>
          <a:prstGeom prst="rect">
            <a:avLst/>
          </a:prstGeom>
          <a:ln w="0">
            <a:noFill/>
          </a:ln>
        </p:spPr>
      </p:pic>
      <p:pic>
        <p:nvPicPr>
          <p:cNvPr id="76" name="Picture 4" descr="D:\Д_Г_К_Р_Б\Жазулар баспагерге-0095\007. Баспагер жазулары\0007. Баспагер гГг КкК\007. М Баспагер М\Досжан- КАЗ ГК 95\Жас биологтан\Жас биолог журналыны слайдка анимациялары\Биологиялык\шщзшщ.gif"/>
          <p:cNvPicPr/>
          <p:nvPr/>
        </p:nvPicPr>
        <p:blipFill>
          <a:blip r:embed="rId5"/>
          <a:stretch/>
        </p:blipFill>
        <p:spPr>
          <a:xfrm rot="10800000">
            <a:off x="3333240" y="-360"/>
            <a:ext cx="3333960" cy="2500200"/>
          </a:xfrm>
          <a:prstGeom prst="rect">
            <a:avLst/>
          </a:prstGeom>
          <a:ln w="0">
            <a:noFill/>
          </a:ln>
        </p:spPr>
      </p:pic>
      <p:pic>
        <p:nvPicPr>
          <p:cNvPr id="77" name="Picture 4" descr="D:\Д_Г_К_Р_Б\Жазулар баспагерге-0095\007. Баспагер жазулары\0007. Баспагер гГг КкК\007. М Баспагер М\Досжан- КАЗ ГК 95\Жас биологтан\Жас биолог журналыны слайдка анимациялары\Биологиялык\шщзшщ.gif"/>
          <p:cNvPicPr/>
          <p:nvPr/>
        </p:nvPicPr>
        <p:blipFill>
          <a:blip r:embed="rId6"/>
          <a:stretch/>
        </p:blipFill>
        <p:spPr>
          <a:xfrm>
            <a:off x="6000840" y="0"/>
            <a:ext cx="2666880" cy="2000160"/>
          </a:xfrm>
          <a:prstGeom prst="rect">
            <a:avLst/>
          </a:prstGeom>
          <a:ln w="0">
            <a:noFill/>
          </a:ln>
        </p:spPr>
      </p:pic>
      <p:pic>
        <p:nvPicPr>
          <p:cNvPr id="78" name="Picture 4" descr="D:\Д_Г_К_Р_Б\Жазулар баспагерге-0095\007. Баспагер жазулары\0007. Баспагер гГг КкК\007. М Баспагер М\Досжан- КАЗ ГК 95\Жас биологтан\Жас биолог журналыны слайдка анимациялары\Биологиялык\шщзшщ.gif"/>
          <p:cNvPicPr/>
          <p:nvPr/>
        </p:nvPicPr>
        <p:blipFill>
          <a:blip r:embed="rId7"/>
          <a:stretch/>
        </p:blipFill>
        <p:spPr>
          <a:xfrm>
            <a:off x="8763120" y="0"/>
            <a:ext cx="2666880" cy="2000160"/>
          </a:xfrm>
          <a:prstGeom prst="rect">
            <a:avLst/>
          </a:prstGeom>
          <a:ln w="0">
            <a:noFill/>
          </a:ln>
        </p:spPr>
      </p:pic>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childTnLst>
                  <p:par>
                    <p:cTn id="9" nodeType="clickEffect" fill="hold">
                      <p:stCondLst>
                        <p:cond delay="0"/>
                      </p:stCondLst>
                      <p:childTnLst>
                        <p:par>
                          <p:cTn id="10" nodeType="withEffect" fill="hold">
                            <p:stCondLst>
                              <p:cond delay="0"/>
                            </p:stCondLst>
                            <p:childTnLst>
                              <p:par>
                                <p:cTn id="11" nodeType="afterEffect" fill="hold" presetClass="entr" presetID="30">
                                  <p:stCondLst>
                                    <p:cond delay="0"/>
                                  </p:stCondLst>
                                  <p:childTnLst>
                                    <p:set>
                                      <p:cBhvr>
                                        <p:cTn id="12" dur="1" fill="hold">
                                          <p:stCondLst>
                                            <p:cond delay="0"/>
                                          </p:stCondLst>
                                        </p:cTn>
                                        <p:tgtEl>
                                          <p:spTgt spid="72"/>
                                        </p:tgtEl>
                                        <p:attrNameLst>
                                          <p:attrName>style.visibility</p:attrName>
                                        </p:attrNameLst>
                                      </p:cBhvr>
                                      <p:to>
                                        <p:strVal val="visible"/>
                                      </p:to>
                                    </p:set>
                                    <p:animEffect filter="fade" transition="in">
                                      <p:cBhvr additive="repl">
                                        <p:cTn id="13" dur="800"/>
                                        <p:tgtEl>
                                          <p:spTgt spid="72"/>
                                        </p:tgtEl>
                                      </p:cBhvr>
                                    </p:animEffect>
                                    <p:anim calcmode="lin" valueType="num">
                                      <p:cBhvr additive="repl">
                                        <p:cTn id="14" dur="800" fill="hold"/>
                                        <p:tgtEl>
                                          <p:spTgt spid="72"/>
                                        </p:tgtEl>
                                        <p:attrNameLst>
                                          <p:attrName>r</p:attrName>
                                        </p:attrNameLst>
                                      </p:cBhvr>
                                      <p:tavLst>
                                        <p:tav tm="0">
                                          <p:val>
                                            <p:strVal val="-90"/>
                                          </p:val>
                                        </p:tav>
                                        <p:tav tm="100000">
                                          <p:val>
                                            <p:strVal val="0"/>
                                          </p:val>
                                        </p:tav>
                                      </p:tavLst>
                                    </p:anim>
                                    <p:anim calcmode="lin" valueType="num">
                                      <p:cBhvr additive="repl">
                                        <p:cTn id="15" dur="800" fill="hold"/>
                                        <p:tgtEl>
                                          <p:spTgt spid="72"/>
                                        </p:tgtEl>
                                        <p:attrNameLst>
                                          <p:attrName>ppt_x</p:attrName>
                                        </p:attrNameLst>
                                      </p:cBhvr>
                                      <p:tavLst>
                                        <p:tav tm="0">
                                          <p:val>
                                            <p:strVal val="#ppt_x+0.4"/>
                                          </p:val>
                                        </p:tav>
                                        <p:tav tm="100000">
                                          <p:val>
                                            <p:strVal val="#ppt_x-0.05"/>
                                          </p:val>
                                        </p:tav>
                                      </p:tavLst>
                                    </p:anim>
                                    <p:anim calcmode="lin" valueType="num">
                                      <p:cBhvr additive="repl">
                                        <p:cTn id="16" dur="800" fill="hold"/>
                                        <p:tgtEl>
                                          <p:spTgt spid="72"/>
                                        </p:tgtEl>
                                        <p:attrNameLst>
                                          <p:attrName>ppt_y</p:attrName>
                                        </p:attrNameLst>
                                      </p:cBhvr>
                                      <p:tavLst>
                                        <p:tav tm="0">
                                          <p:val>
                                            <p:strVal val="#ppt_y-0.4"/>
                                          </p:val>
                                        </p:tav>
                                        <p:tav tm="100000">
                                          <p:val>
                                            <p:strVal val="#ppt_y+0.1"/>
                                          </p:val>
                                        </p:tav>
                                      </p:tavLst>
                                    </p:anim>
                                    <p:anim calcmode="lin" valueType="num">
                                      <p:cBhvr additive="repl">
                                        <p:cTn id="17" dur="200" fill="hold">
                                          <p:stCondLst>
                                            <p:cond delay="800"/>
                                          </p:stCondLst>
                                        </p:cTn>
                                        <p:tgtEl>
                                          <p:spTgt spid="72"/>
                                        </p:tgtEl>
                                        <p:attrNameLst>
                                          <p:attrName>ppt_x</p:attrName>
                                        </p:attrNameLst>
                                      </p:cBhvr>
                                      <p:tavLst>
                                        <p:tav tm="0">
                                          <p:val>
                                            <p:strVal val="#ppt_x-0.05"/>
                                          </p:val>
                                        </p:tav>
                                        <p:tav tm="100000">
                                          <p:val>
                                            <p:strVal val="#ppt_x"/>
                                          </p:val>
                                        </p:tav>
                                      </p:tavLst>
                                    </p:anim>
                                    <p:anim calcmode="lin" valueType="num">
                                      <p:cBhvr additive="repl">
                                        <p:cTn id="18" dur="200" fill="hold">
                                          <p:stCondLst>
                                            <p:cond delay="800"/>
                                          </p:stCondLst>
                                        </p:cTn>
                                        <p:tgtEl>
                                          <p:spTgt spid="72"/>
                                        </p:tgtEl>
                                        <p:attrNameLst>
                                          <p:attrName>ppt_y</p:attrName>
                                        </p:attrNameLst>
                                      </p:cBhvr>
                                      <p:tavLst>
                                        <p:tav tm="0">
                                          <p:val>
                                            <p:strVal val="#ppt_y+0.1"/>
                                          </p:val>
                                        </p:tav>
                                        <p:tav tm="100000">
                                          <p:val>
                                            <p:strVal val="#ppt_y"/>
                                          </p:val>
                                        </p:tav>
                                      </p:tavLst>
                                    </p:anim>
                                  </p:childTnLst>
                                </p:cTn>
                              </p:par>
                            </p:childTnLst>
                          </p:cTn>
                        </p:par>
                        <p:par>
                          <p:cTn id="19" nodeType="afterEffect" fill="hold">
                            <p:stCondLst>
                              <p:cond delay="1000"/>
                            </p:stCondLst>
                            <p:childTnLst>
                              <p:par>
                                <p:cTn id="20" nodeType="afterEffect" fill="hold" presetClass="emph" presetID="8">
                                  <p:stCondLst>
                                    <p:cond delay="0"/>
                                  </p:stCondLst>
                                  <p:childTnLst>
                                    <p:animRot by="21600000">
                                      <p:cBhvr>
                                        <p:cTn id="21" dur="3000" fill="hold"/>
                                        <p:tgtEl>
                                          <p:spTgt spid="72"/>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 name=""/>
          <p:cNvSpPr txBox="1"/>
          <p:nvPr/>
        </p:nvSpPr>
        <p:spPr>
          <a:xfrm>
            <a:off x="875880" y="2114640"/>
            <a:ext cx="10566360" cy="4062240"/>
          </a:xfrm>
          <a:prstGeom prst="rect">
            <a:avLst/>
          </a:prstGeom>
          <a:noFill/>
          <a:ln w="0">
            <a:noFill/>
          </a:ln>
        </p:spPr>
        <p:txBody>
          <a:bodyPr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200" strike="noStrike" u="none">
                <a:solidFill>
                  <a:srgbClr val="002060"/>
                </a:solidFill>
                <a:uFillTx/>
                <a:latin typeface="Times New Roman"/>
                <a:ea typeface="Times New Roman"/>
              </a:rPr>
              <a:t>Бағалау критерийлері:</a:t>
            </a:r>
            <a:r>
              <a:rPr b="1" lang="kk-KZ" sz="3200" strike="noStrike" u="none">
                <a:solidFill>
                  <a:srgbClr val="002060"/>
                </a:solidFill>
                <a:uFillTx/>
                <a:latin typeface="Times New Roman"/>
                <a:ea typeface="Times New Roman"/>
              </a:rPr>
              <a:t> </a:t>
            </a:r>
            <a:endParaRPr b="0" lang="ru-RU" sz="3200" strike="noStrike" u="none">
              <a:solidFill>
                <a:srgbClr val="000000"/>
              </a:solidFill>
              <a:uFillTx/>
              <a:latin typeface="Calibri"/>
            </a:endParaRPr>
          </a:p>
          <a:p>
            <a:pPr>
              <a:lnSpc>
                <a:spcPct val="90000"/>
              </a:lnSpc>
              <a:spcBef>
                <a:spcPts val="1001"/>
              </a:spcBef>
              <a:buClr>
                <a:srgbClr val="00206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2060"/>
                </a:solidFill>
                <a:uFillTx/>
                <a:latin typeface="Times New Roman"/>
                <a:ea typeface="Times New Roman"/>
              </a:rPr>
              <a:t>Ағзалар селекциясы үшін қолдан сұрыптаудың                             маңызын сипаттайды</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15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17" name="Прямоугольник 3"/>
          <p:cNvSpPr/>
          <p:nvPr/>
        </p:nvSpPr>
        <p:spPr>
          <a:xfrm>
            <a:off x="0" y="152280"/>
            <a:ext cx="12192120" cy="7686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ea typeface="Times New Roman"/>
              </a:rPr>
              <a:t>Оқу мақсаты:</a:t>
            </a: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2060"/>
                </a:solidFill>
                <a:uFillTx/>
                <a:latin typeface="Times New Roman"/>
                <a:ea typeface="Times New Roman"/>
              </a:rPr>
              <a:t> </a:t>
            </a:r>
            <a:r>
              <a:rPr b="0" lang="kk-KZ" sz="2400" strike="noStrike" u="none">
                <a:solidFill>
                  <a:srgbClr val="002060"/>
                </a:solidFill>
                <a:uFillTx/>
                <a:latin typeface="Calibri"/>
              </a:rPr>
              <a:t>               </a:t>
            </a:r>
            <a:r>
              <a:rPr b="0" lang="kk-KZ" sz="3200" strike="noStrike" u="none">
                <a:solidFill>
                  <a:srgbClr val="002060"/>
                </a:solidFill>
                <a:uFillTx/>
                <a:latin typeface="Times New Roman"/>
                <a:ea typeface="Times New Roman"/>
              </a:rPr>
              <a:t>8.2.4.2  Ағзалар селекциясы үшін қолдан сұрыптаудың                             </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2060"/>
                </a:solidFill>
                <a:uFillTx/>
                <a:latin typeface="Times New Roman"/>
                <a:ea typeface="Times New Roman"/>
              </a:rPr>
              <a:t>                      </a:t>
            </a:r>
            <a:r>
              <a:rPr b="0" lang="kk-KZ" sz="3200" strike="noStrike" u="none">
                <a:solidFill>
                  <a:srgbClr val="002060"/>
                </a:solidFill>
                <a:uFillTx/>
                <a:latin typeface="Times New Roman"/>
                <a:ea typeface="Times New Roman"/>
              </a:rPr>
              <a:t>маңызын сипаттау</a:t>
            </a:r>
            <a:endParaRPr b="0" lang="ru-RU" sz="3200" strike="noStrike" u="none">
              <a:solidFill>
                <a:srgbClr val="000000"/>
              </a:solidFill>
              <a:uFillTx/>
              <a:latin typeface="Calibri"/>
            </a:endParaRPr>
          </a:p>
        </p:txBody>
      </p:sp>
      <p:pic>
        <p:nvPicPr>
          <p:cNvPr id="18" name="Рисунок 1" descr=""/>
          <p:cNvPicPr/>
          <p:nvPr/>
        </p:nvPicPr>
        <p:blipFill>
          <a:blip r:embed="rId1"/>
          <a:stretch/>
        </p:blipFill>
        <p:spPr>
          <a:xfrm>
            <a:off x="316080" y="5979960"/>
            <a:ext cx="11559960" cy="7146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 name="Picture 2" descr=""/>
          <p:cNvPicPr/>
          <p:nvPr/>
        </p:nvPicPr>
        <p:blipFill>
          <a:blip r:embed="rId1"/>
          <a:stretch/>
        </p:blipFill>
        <p:spPr>
          <a:xfrm>
            <a:off x="0" y="-3240"/>
            <a:ext cx="12192120" cy="68612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 name="Номер слайда 5"/>
          <p:cNvSpPr/>
          <p:nvPr/>
        </p:nvSpPr>
        <p:spPr>
          <a:xfrm>
            <a:off x="8610480" y="6356520"/>
            <a:ext cx="2743200" cy="365040"/>
          </a:xfrm>
          <a:prstGeom prst="rect">
            <a:avLst/>
          </a:prstGeom>
          <a:noFill/>
          <a:ln w="0">
            <a:noFill/>
          </a:ln>
        </p:spPr>
        <p:style>
          <a:lnRef idx="0"/>
          <a:fillRef idx="0"/>
          <a:effectRef idx="0"/>
          <a:fontRef idx="minor"/>
        </p:style>
        <p:txBody>
          <a:bodyPr lIns="90000" rIns="90000" tIns="46800" bIns="46800" anchor="ctr">
            <a:norm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421A581-C78C-4F69-BA04-06B73B51D250}" type="slidenum">
              <a:rPr b="0" lang="ru-RU" sz="1200" strike="noStrike" u="none">
                <a:solidFill>
                  <a:srgbClr val="898989"/>
                </a:solidFill>
                <a:uFillTx/>
                <a:latin typeface="Calibri"/>
                <a:ea typeface="Arial"/>
              </a:rPr>
              <a:t>&lt;number&gt;</a:t>
            </a:fld>
            <a:endParaRPr b="0" lang="ru-RU" sz="1200" strike="noStrike" u="none">
              <a:solidFill>
                <a:srgbClr val="000000"/>
              </a:solidFill>
              <a:uFillTx/>
              <a:latin typeface="Calibri"/>
            </a:endParaRPr>
          </a:p>
        </p:txBody>
      </p:sp>
      <p:sp>
        <p:nvSpPr>
          <p:cNvPr id="21" name="PlaceHolder 1"/>
          <p:cNvSpPr>
            <a:spLocks noGrp="1"/>
          </p:cNvSpPr>
          <p:nvPr>
            <p:ph/>
          </p:nvPr>
        </p:nvSpPr>
        <p:spPr>
          <a:xfrm>
            <a:off x="202680" y="1425600"/>
            <a:ext cx="5761080" cy="1851120"/>
          </a:xfrm>
          <a:prstGeom prst="rect">
            <a:avLst/>
          </a:prstGeom>
          <a:noFill/>
          <a:ln w="0">
            <a:noFill/>
          </a:ln>
        </p:spPr>
        <p:txBody>
          <a:bodyPr lIns="91440" rIns="91440" tIns="45720" bIns="45720" anchor="t">
            <a:normAutofit fontScale="70000" lnSpcReduction="19999"/>
          </a:bodyPr>
          <a:p>
            <a:pPr marL="228600" indent="-228600">
              <a:lnSpc>
                <a:spcPct val="90000"/>
              </a:lnSpc>
              <a:spcBef>
                <a:spcPts val="1001"/>
              </a:spcBef>
              <a:buClr>
                <a:srgbClr val="3e537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600" strike="noStrike" u="none">
                <a:solidFill>
                  <a:srgbClr val="3e5370"/>
                </a:solidFill>
                <a:uFillTx/>
                <a:latin typeface="Times New Roman"/>
                <a:ea typeface="Times New Roman"/>
              </a:rPr>
              <a:t>Белгілі бір табиғи жағдайда тіршілік етуге бейімделген ағзалардың тіршілік үшін күресінің нәтижесі. Табиғи сұрыпталу нәтижесінде өзіне пайдалы көптеген бейімделушілік ерекшеліктері бар азалардың белгілі бір түрлері мен даралары тірі қалып, көбейе алады.</a:t>
            </a:r>
            <a:endParaRPr b="0" lang="ru-RU" sz="2600" strike="noStrike" u="none">
              <a:solidFill>
                <a:srgbClr val="000000"/>
              </a:solidFill>
              <a:uFillTx/>
              <a:latin typeface="Calibri"/>
            </a:endParaRPr>
          </a:p>
          <a:p>
            <a:pPr marL="228600" indent="-228600">
              <a:lnSpc>
                <a:spcPct val="90000"/>
              </a:lnSpc>
              <a:spcBef>
                <a:spcPts val="10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600" strike="noStrike" u="none">
                <a:solidFill>
                  <a:srgbClr val="3e5370"/>
                </a:solidFill>
                <a:uFillTx/>
                <a:latin typeface="Times New Roman"/>
                <a:ea typeface="Times New Roman"/>
              </a:rPr>
              <a:t>Ч. Дарвиннің пікірінше, эволюцияның басты қозғаушы күші- табиғи сұрыпталу. </a:t>
            </a:r>
            <a:endParaRPr b="0" lang="ru-RU" sz="2600" strike="noStrike" u="none">
              <a:solidFill>
                <a:srgbClr val="000000"/>
              </a:solidFill>
              <a:uFillTx/>
              <a:latin typeface="Calibri"/>
            </a:endParaRPr>
          </a:p>
        </p:txBody>
      </p:sp>
      <p:sp>
        <p:nvSpPr>
          <p:cNvPr id="22" name="Прямоугольник 4"/>
          <p:cNvSpPr/>
          <p:nvPr/>
        </p:nvSpPr>
        <p:spPr>
          <a:xfrm>
            <a:off x="0" y="0"/>
            <a:ext cx="12192120" cy="12574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ffff"/>
                </a:solidFill>
                <a:uFillTx/>
                <a:latin typeface="Times New Roman"/>
                <a:ea typeface="Times New Roman"/>
              </a:rPr>
              <a:t>        </a:t>
            </a:r>
            <a:r>
              <a:rPr b="1" lang="kk-KZ" sz="3200" strike="noStrike" u="none">
                <a:solidFill>
                  <a:srgbClr val="ffffff"/>
                </a:solidFill>
                <a:uFillTx/>
                <a:latin typeface="Times New Roman"/>
                <a:ea typeface="Times New Roman"/>
              </a:rPr>
              <a:t>Табиғи сұрыпталу                    Қолдан сұрыпталу</a:t>
            </a:r>
            <a:endParaRPr b="0" lang="ru-RU" sz="3200" strike="noStrike" u="none">
              <a:solidFill>
                <a:srgbClr val="000000"/>
              </a:solidFill>
              <a:uFillTx/>
              <a:latin typeface="Calibri"/>
            </a:endParaRPr>
          </a:p>
        </p:txBody>
      </p:sp>
      <p:sp>
        <p:nvSpPr>
          <p:cNvPr id="23" name="Rectangle 3"/>
          <p:cNvSpPr/>
          <p:nvPr/>
        </p:nvSpPr>
        <p:spPr>
          <a:xfrm>
            <a:off x="6510240" y="1482840"/>
            <a:ext cx="5305680" cy="1096920"/>
          </a:xfrm>
          <a:prstGeom prst="rect">
            <a:avLst/>
          </a:prstGeom>
          <a:noFill/>
          <a:ln w="0">
            <a:noFill/>
          </a:ln>
        </p:spPr>
        <p:style>
          <a:lnRef idx="0"/>
          <a:fillRef idx="0"/>
          <a:effectRef idx="0"/>
          <a:fontRef idx="minor"/>
        </p:style>
        <p:txBody>
          <a:bodyPr lIns="90000" rIns="90000" tIns="46800" bIns="46800" anchor="t">
            <a:noAutofit/>
          </a:bodyPr>
          <a:p>
            <a:pPr marL="228600" indent="-228600">
              <a:lnSpc>
                <a:spcPct val="90000"/>
              </a:lnSpc>
              <a:spcBef>
                <a:spcPts val="1001"/>
              </a:spcBef>
              <a:buClr>
                <a:srgbClr val="3e537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3e5370"/>
                </a:solidFill>
                <a:uFillTx/>
                <a:latin typeface="Times New Roman"/>
                <a:ea typeface="Times New Roman"/>
              </a:rPr>
              <a:t>Нәтижесінде  өсімдіктер мен жануарлардың адамға қажетті белгі-қасиеттері дамиды. Қолдан сұрыптау табиғатта емес, адамның қатысуымен жүреді.</a:t>
            </a:r>
            <a:endParaRPr b="0" lang="ru-RU" sz="2800" strike="noStrike" u="none">
              <a:solidFill>
                <a:srgbClr val="000000"/>
              </a:solidFill>
              <a:uFillTx/>
              <a:latin typeface="Calibri"/>
            </a:endParaRPr>
          </a:p>
        </p:txBody>
      </p:sp>
      <p:pic>
        <p:nvPicPr>
          <p:cNvPr id="24" name="Рисунок 8" descr="http://droug.ru/upload/iblock/4f7/4f783f4434e090a796268992bf9fc5dd.jpg"/>
          <p:cNvPicPr/>
          <p:nvPr/>
        </p:nvPicPr>
        <p:blipFill>
          <a:blip r:embed="rId1"/>
          <a:stretch/>
        </p:blipFill>
        <p:spPr>
          <a:xfrm>
            <a:off x="5786280" y="3889440"/>
            <a:ext cx="6046920" cy="2674800"/>
          </a:xfrm>
          <a:prstGeom prst="rect">
            <a:avLst/>
          </a:prstGeom>
          <a:ln w="0">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 name="Номер слайда 5"/>
          <p:cNvSpPr/>
          <p:nvPr/>
        </p:nvSpPr>
        <p:spPr>
          <a:xfrm>
            <a:off x="8610480" y="6356520"/>
            <a:ext cx="2743200" cy="365040"/>
          </a:xfrm>
          <a:prstGeom prst="rect">
            <a:avLst/>
          </a:prstGeom>
          <a:noFill/>
          <a:ln w="0">
            <a:noFill/>
          </a:ln>
        </p:spPr>
        <p:style>
          <a:lnRef idx="0"/>
          <a:fillRef idx="0"/>
          <a:effectRef idx="0"/>
          <a:fontRef idx="minor"/>
        </p:style>
        <p:txBody>
          <a:bodyPr lIns="90000" rIns="90000" tIns="46800" bIns="46800" anchor="ctr">
            <a:norm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D87F71A-7CC0-478E-A285-9C2512F2AA79}" type="slidenum">
              <a:rPr b="0" lang="ru-RU" sz="1200" strike="noStrike" u="none">
                <a:solidFill>
                  <a:srgbClr val="898989"/>
                </a:solidFill>
                <a:uFillTx/>
                <a:latin typeface="Calibri"/>
                <a:ea typeface="Arial"/>
              </a:rPr>
              <a:t>&lt;number&gt;</a:t>
            </a:fld>
            <a:endParaRPr b="0" lang="ru-RU" sz="1200" strike="noStrike" u="none">
              <a:solidFill>
                <a:srgbClr val="000000"/>
              </a:solidFill>
              <a:uFillTx/>
              <a:latin typeface="Calibri"/>
            </a:endParaRPr>
          </a:p>
        </p:txBody>
      </p:sp>
      <p:sp>
        <p:nvSpPr>
          <p:cNvPr id="26" name="PlaceHolder 1"/>
          <p:cNvSpPr>
            <a:spLocks noGrp="1"/>
          </p:cNvSpPr>
          <p:nvPr>
            <p:ph/>
          </p:nvPr>
        </p:nvSpPr>
        <p:spPr>
          <a:xfrm>
            <a:off x="463680" y="1425600"/>
            <a:ext cx="10959840" cy="1851120"/>
          </a:xfrm>
          <a:prstGeom prst="rect">
            <a:avLst/>
          </a:prstGeom>
          <a:noFill/>
          <a:ln w="0">
            <a:noFill/>
          </a:ln>
        </p:spPr>
        <p:txBody>
          <a:bodyPr lIns="91440" rIns="91440" tIns="45720" bIns="45720" anchor="t">
            <a:normAutofit fontScale="70000" lnSpcReduction="19999"/>
          </a:bodyPr>
          <a:p>
            <a:pPr marL="228600" indent="-228600">
              <a:lnSpc>
                <a:spcPct val="90000"/>
              </a:lnSpc>
              <a:spcBef>
                <a:spcPts val="1001"/>
              </a:spcBef>
              <a:buClr>
                <a:srgbClr val="00206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002060"/>
                </a:solidFill>
                <a:uFillTx/>
                <a:latin typeface="Times New Roman"/>
                <a:ea typeface="Times New Roman"/>
              </a:rPr>
              <a:t>Селекция (латынша, </a:t>
            </a:r>
            <a:r>
              <a:rPr b="0" lang="en-US" sz="3600" strike="noStrike" u="none">
                <a:solidFill>
                  <a:srgbClr val="002060"/>
                </a:solidFill>
                <a:uFillTx/>
                <a:latin typeface="Times New Roman"/>
                <a:ea typeface="Times New Roman"/>
              </a:rPr>
              <a:t>selection – </a:t>
            </a:r>
            <a:r>
              <a:rPr b="0" lang="ru-RU" sz="3600" strike="noStrike" u="none">
                <a:solidFill>
                  <a:srgbClr val="002060"/>
                </a:solidFill>
                <a:uFillTx/>
                <a:latin typeface="Times New Roman"/>
                <a:ea typeface="Times New Roman"/>
              </a:rPr>
              <a:t>таңдау, іріктеу) – өсімдіктер іріктемелерін, жануарлардың қолтұқымдарын және микроорганизмдердің штаммдарын адамға қажетті белгілерімен құру әдістері туралы ғылым.</a:t>
            </a:r>
            <a:endParaRPr b="0" lang="ru-RU" sz="3600" strike="noStrike" u="none">
              <a:solidFill>
                <a:srgbClr val="000000"/>
              </a:solidFill>
              <a:uFillTx/>
              <a:latin typeface="Calibri"/>
            </a:endParaRPr>
          </a:p>
          <a:p>
            <a:pPr marL="228600" indent="-228600">
              <a:lnSpc>
                <a:spcPct val="90000"/>
              </a:lnSpc>
              <a:spcBef>
                <a:spcPts val="1001"/>
              </a:spcBef>
              <a:buClr>
                <a:srgbClr val="00206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002060"/>
                </a:solidFill>
                <a:uFillTx/>
                <a:latin typeface="Times New Roman"/>
                <a:ea typeface="Times New Roman"/>
              </a:rPr>
              <a:t>Селекция – бұл эволюциялық процесс, онда адам, негізігі әрекет факторы болып табылады</a:t>
            </a:r>
            <a:r>
              <a:rPr b="0" lang="kk-KZ" sz="3600" strike="noStrike" u="none">
                <a:solidFill>
                  <a:srgbClr val="002060"/>
                </a:solidFill>
                <a:uFillTx/>
                <a:latin typeface="Times New Roman"/>
                <a:ea typeface="Times New Roman"/>
              </a:rPr>
              <a:t>. Н.И. Вавилв: “Селекция-адам қолымен жасалатын эволюция”- деп айтқан.</a:t>
            </a:r>
            <a:endParaRPr b="0" lang="ru-RU" sz="3600" strike="noStrike" u="none">
              <a:solidFill>
                <a:srgbClr val="000000"/>
              </a:solidFill>
              <a:uFillTx/>
              <a:latin typeface="Calibri"/>
            </a:endParaRPr>
          </a:p>
        </p:txBody>
      </p:sp>
      <p:sp>
        <p:nvSpPr>
          <p:cNvPr id="27" name="Прямоугольник 4"/>
          <p:cNvSpPr/>
          <p:nvPr/>
        </p:nvSpPr>
        <p:spPr>
          <a:xfrm>
            <a:off x="0" y="0"/>
            <a:ext cx="12192120" cy="9000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ffff"/>
                </a:solidFill>
                <a:uFillTx/>
                <a:latin typeface="Times New Roman"/>
                <a:ea typeface="Times New Roman"/>
              </a:rPr>
              <a:t>                                       </a:t>
            </a:r>
            <a:r>
              <a:rPr b="1" lang="ru-RU" sz="3200" strike="noStrike" u="none">
                <a:solidFill>
                  <a:srgbClr val="ffffff"/>
                </a:solidFill>
                <a:uFillTx/>
                <a:latin typeface="Times New Roman"/>
                <a:ea typeface="Times New Roman"/>
              </a:rPr>
              <a:t>Селекция дегеніміз не? </a:t>
            </a:r>
            <a:endParaRPr b="0" lang="ru-RU" sz="3200" strike="noStrike" u="none">
              <a:solidFill>
                <a:srgbClr val="000000"/>
              </a:solidFill>
              <a:uFillTx/>
              <a:latin typeface="Calibri"/>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 name="Прямоугольник 4"/>
          <p:cNvSpPr/>
          <p:nvPr/>
        </p:nvSpPr>
        <p:spPr>
          <a:xfrm>
            <a:off x="0" y="0"/>
            <a:ext cx="12192120" cy="68256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ffff"/>
                </a:solidFill>
                <a:uFillTx/>
                <a:latin typeface="Times New Roman"/>
                <a:ea typeface="Times New Roman"/>
              </a:rPr>
              <a:t>Селекция</a:t>
            </a:r>
            <a:endParaRPr b="0" lang="ru-RU" sz="3200" strike="noStrike" u="none">
              <a:solidFill>
                <a:srgbClr val="000000"/>
              </a:solidFill>
              <a:uFillTx/>
              <a:latin typeface="Calibri"/>
            </a:endParaRPr>
          </a:p>
        </p:txBody>
      </p:sp>
      <p:pic>
        <p:nvPicPr>
          <p:cNvPr id="29" name="4914_kaz_01.mp4" descr=""/>
          <p:cNvPicPr/>
          <p:nvPr/>
        </p:nvPicPr>
        <p:blipFill>
          <a:blip r:embed="rId1"/>
          <a:stretch/>
        </p:blipFill>
        <p:spPr>
          <a:xfrm>
            <a:off x="477720" y="789120"/>
            <a:ext cx="11231640" cy="5715000"/>
          </a:xfrm>
          <a:prstGeom prst="rect">
            <a:avLst/>
          </a:prstGeom>
          <a:ln w="0">
            <a:noFill/>
          </a:ln>
        </p:spPr>
      </p:pic>
    </p:spTree>
  </p:cSld>
  <mc:AlternateContent>
    <mc:Choice Requires="p14">
      <p:transition spd="slow" p14:dur="2000"/>
    </mc:Choice>
    <mc:Fallback>
      <p:transition spd="slow"/>
    </mc:Fallback>
  </mc:AlternateContent>
  <p:timing>
    <p:tnLst>
      <p:par>
        <p:cTn id="1" dur="indefinite" restart="never" nodeType="tmRoot">
          <p:childTnLst>
            <p:seq>
              <p:cTn id="2" restart="whenNotActive" nodeType="interactiveSeq" fill="hold">
                <p:stCondLst>
                  <p:cond evt="onClick">
                    <p:tgtEl>
                      <p:spTgt spid="29"/>
                    </p:tgtEl>
                  </p:cond>
                </p:stCondLst>
                <p:childTnLst>
                  <p:par>
                    <p:cTn id="3" nodeType="clickEffect" fill="hold">
                      <p:stCondLst>
                        <p:cond evt="onClick">
                          <p:tgtEl>
                            <p:spTgt spid="29"/>
                          </p:tgtEl>
                        </p:cond>
                      </p:stCondLst>
                      <p:childTnLst>
                        <p:par>
                          <p:cTn id="4" nodeType="withEffect" fill="hold">
                            <p:stCondLst>
                              <p:cond delay="0"/>
                            </p:stCondLst>
                            <p:childTnLst>
                              <p:par>
                                <p:cTn id="5" nodeType="clickEffect" fill="hold" presetClass="mediacall" presetID="2">
                                  <p:stCondLst>
                                    <p:cond delay="0"/>
                                  </p:stCondLst>
                                  <p:childTnLst>
                                    <p:cmd type="call" cmd="togglePause">
                                      <p:cBhvr>
                                        <p:cTn id="6" dur="1" fill="hold"/>
                                        <p:tgtEl>
                                          <p:spTgt spid="29"/>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 name=""/>
          <p:cNvSpPr txBox="1"/>
          <p:nvPr/>
        </p:nvSpPr>
        <p:spPr>
          <a:xfrm>
            <a:off x="490680" y="1000080"/>
            <a:ext cx="10696320" cy="2316240"/>
          </a:xfrm>
          <a:prstGeom prst="rect">
            <a:avLst/>
          </a:prstGeom>
          <a:noFill/>
          <a:ln w="0">
            <a:noFill/>
          </a:ln>
        </p:spPr>
        <p:txBody>
          <a:bodyPr anchor="t">
            <a:normAutofit lnSpcReduction="9999"/>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Қолтұқым-жануарлар ең бағалы іріктемелері</a:t>
            </a:r>
            <a:endParaRPr b="0" lang="ru-RU" sz="2800" strike="noStrike" u="none">
              <a:solidFill>
                <a:srgbClr val="000000"/>
              </a:solidFill>
              <a:uFillTx/>
              <a:latin typeface="Calibri"/>
            </a:endParaRPr>
          </a:p>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Сорт- өсімдіктердің жаңа іріктемелері</a:t>
            </a:r>
            <a:endParaRPr b="0" lang="ru-RU" sz="2800" strike="noStrike" u="none">
              <a:solidFill>
                <a:srgbClr val="000000"/>
              </a:solidFill>
              <a:uFillTx/>
              <a:latin typeface="Calibri"/>
            </a:endParaRPr>
          </a:p>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Штам-микроағзалар іріктемелері</a:t>
            </a:r>
            <a:endParaRPr b="0" lang="ru-RU" sz="2800" strike="noStrike" u="none">
              <a:solidFill>
                <a:srgbClr val="000000"/>
              </a:solidFill>
              <a:uFillTx/>
              <a:latin typeface="Calibri"/>
            </a:endParaRPr>
          </a:p>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Адамның белгілі бір мақсатқа сай өсімдік іріктемелері мен жануарлардың қолтұқымдарын шығарып алуы.</a:t>
            </a:r>
            <a:endParaRPr b="0" lang="ru-RU" sz="2800" strike="noStrike" u="none">
              <a:solidFill>
                <a:srgbClr val="000000"/>
              </a:solidFill>
              <a:uFillTx/>
              <a:latin typeface="Calibri"/>
            </a:endParaRPr>
          </a:p>
        </p:txBody>
      </p:sp>
      <p:pic>
        <p:nvPicPr>
          <p:cNvPr id="31" name="Picture 2" descr=""/>
          <p:cNvPicPr/>
          <p:nvPr/>
        </p:nvPicPr>
        <p:blipFill>
          <a:blip r:embed="rId1"/>
          <a:srcRect l="0" t="0" r="0" b="11591"/>
          <a:stretch/>
        </p:blipFill>
        <p:spPr>
          <a:xfrm>
            <a:off x="4943520" y="3284640"/>
            <a:ext cx="5824440" cy="2896920"/>
          </a:xfrm>
          <a:prstGeom prst="rect">
            <a:avLst/>
          </a:prstGeom>
          <a:ln w="0">
            <a:noFill/>
          </a:ln>
        </p:spPr>
      </p:pic>
      <p:sp>
        <p:nvSpPr>
          <p:cNvPr id="32" name="TextBox 4"/>
          <p:cNvSpPr/>
          <p:nvPr/>
        </p:nvSpPr>
        <p:spPr>
          <a:xfrm>
            <a:off x="3519360" y="6237360"/>
            <a:ext cx="647892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Табиғи жүгері      аралық формалар    заманауи жүгері іріктемесі</a:t>
            </a:r>
            <a:endParaRPr b="0" lang="ru-RU" sz="1800" strike="noStrike" u="none">
              <a:solidFill>
                <a:srgbClr val="000000"/>
              </a:solidFill>
              <a:uFillTx/>
              <a:latin typeface="Calibri"/>
            </a:endParaRPr>
          </a:p>
        </p:txBody>
      </p:sp>
      <p:sp>
        <p:nvSpPr>
          <p:cNvPr id="33" name="Прямоугольник 5"/>
          <p:cNvSpPr/>
          <p:nvPr/>
        </p:nvSpPr>
        <p:spPr>
          <a:xfrm>
            <a:off x="0" y="0"/>
            <a:ext cx="12192120" cy="76824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ffffff"/>
                </a:solidFill>
                <a:uFillTx/>
                <a:latin typeface="Times New Roman"/>
                <a:ea typeface="Times New Roman"/>
              </a:rPr>
              <a:t>Қолдан сұрыптау </a:t>
            </a:r>
            <a:endParaRPr b="0" lang="ru-RU" sz="3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2060"/>
                </a:solidFill>
                <a:uFillTx/>
                <a:latin typeface="Times New Roman"/>
                <a:ea typeface="Times New Roman"/>
              </a:rPr>
              <a:t> </a:t>
            </a:r>
            <a:r>
              <a:rPr b="0" lang="kk-KZ" sz="2400" strike="noStrike" u="none">
                <a:solidFill>
                  <a:srgbClr val="002060"/>
                </a:solidFill>
                <a:uFillTx/>
                <a:latin typeface="Calibri"/>
              </a:rPr>
              <a:t>               </a:t>
            </a:r>
            <a:endParaRPr b="0" lang="ru-RU" sz="24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 name=""/>
          <p:cNvSpPr txBox="1"/>
          <p:nvPr/>
        </p:nvSpPr>
        <p:spPr>
          <a:xfrm>
            <a:off x="387360" y="1169640"/>
            <a:ext cx="10515600" cy="4351320"/>
          </a:xfrm>
          <a:prstGeom prst="rect">
            <a:avLst/>
          </a:prstGeom>
          <a:noFill/>
          <a:ln w="0">
            <a:noFill/>
          </a:ln>
        </p:spPr>
        <p:txBody>
          <a:bodyPr anchor="t">
            <a:normAutofit/>
          </a:bodyPr>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Times New Roman"/>
                <a:ea typeface="Times New Roman"/>
              </a:rPr>
              <a:t> </a:t>
            </a:r>
            <a:r>
              <a:rPr b="0" lang="en-CA" sz="3200" strike="noStrike" u="none">
                <a:solidFill>
                  <a:srgbClr val="002060"/>
                </a:solidFill>
                <a:uFillTx/>
                <a:latin typeface="Times New Roman"/>
                <a:ea typeface="Times New Roman"/>
              </a:rPr>
              <a:t>1.</a:t>
            </a:r>
            <a:r>
              <a:rPr b="0" lang="kk-KZ" sz="3200" strike="noStrike" u="none">
                <a:solidFill>
                  <a:srgbClr val="002060"/>
                </a:solidFill>
                <a:uFillTx/>
                <a:latin typeface="Times New Roman"/>
                <a:ea typeface="Times New Roman"/>
              </a:rPr>
              <a:t> Нақты мақсатқа сай келетін </a:t>
            </a:r>
            <a:r>
              <a:rPr b="1" lang="kk-KZ" sz="3200" strike="noStrike" u="none">
                <a:solidFill>
                  <a:srgbClr val="002060"/>
                </a:solidFill>
                <a:uFillTx/>
                <a:latin typeface="Times New Roman"/>
                <a:ea typeface="Times New Roman"/>
              </a:rPr>
              <a:t>белгілерді</a:t>
            </a:r>
            <a:r>
              <a:rPr b="0" lang="kk-KZ" sz="3200" strike="noStrike" u="none">
                <a:solidFill>
                  <a:srgbClr val="002060"/>
                </a:solidFill>
                <a:uFillTx/>
                <a:latin typeface="Times New Roman"/>
                <a:ea typeface="Times New Roman"/>
              </a:rPr>
              <a:t> </a:t>
            </a:r>
            <a:r>
              <a:rPr b="1" lang="kk-KZ" sz="3200" strike="noStrike" u="none">
                <a:solidFill>
                  <a:srgbClr val="002060"/>
                </a:solidFill>
                <a:uFillTx/>
                <a:latin typeface="Times New Roman"/>
                <a:ea typeface="Times New Roman"/>
              </a:rPr>
              <a:t>іріктеу</a:t>
            </a:r>
            <a:endParaRPr b="0" lang="ru-RU" sz="32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2060"/>
                </a:solidFill>
                <a:uFillTx/>
                <a:latin typeface="Times New Roman"/>
                <a:ea typeface="Times New Roman"/>
              </a:rPr>
              <a:t>2. </a:t>
            </a:r>
            <a:r>
              <a:rPr b="0" lang="kk-KZ" sz="3200" strike="noStrike" u="none">
                <a:solidFill>
                  <a:srgbClr val="002060"/>
                </a:solidFill>
                <a:uFillTx/>
                <a:latin typeface="Times New Roman"/>
                <a:ea typeface="Times New Roman"/>
              </a:rPr>
              <a:t>Дараларды белгілерге сай будандастыру</a:t>
            </a:r>
            <a:endParaRPr b="0" lang="ru-RU" sz="32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2060"/>
                </a:solidFill>
                <a:uFillTx/>
                <a:latin typeface="Times New Roman"/>
                <a:ea typeface="Times New Roman"/>
              </a:rPr>
              <a:t>3. </a:t>
            </a:r>
            <a:r>
              <a:rPr b="1" lang="kk-KZ" sz="3200" strike="noStrike" u="none">
                <a:solidFill>
                  <a:srgbClr val="002060"/>
                </a:solidFill>
                <a:uFillTx/>
                <a:latin typeface="Times New Roman"/>
                <a:ea typeface="Times New Roman"/>
              </a:rPr>
              <a:t>Мақсатқа</a:t>
            </a:r>
            <a:r>
              <a:rPr b="0" lang="kk-KZ" sz="3200" strike="noStrike" u="none">
                <a:solidFill>
                  <a:srgbClr val="002060"/>
                </a:solidFill>
                <a:uFillTx/>
                <a:latin typeface="Times New Roman"/>
                <a:ea typeface="Times New Roman"/>
              </a:rPr>
              <a:t> </a:t>
            </a:r>
            <a:r>
              <a:rPr b="1" lang="kk-KZ" sz="3200" strike="noStrike" u="none">
                <a:solidFill>
                  <a:srgbClr val="002060"/>
                </a:solidFill>
                <a:uFillTx/>
                <a:latin typeface="Times New Roman"/>
                <a:ea typeface="Times New Roman"/>
              </a:rPr>
              <a:t>сай</a:t>
            </a:r>
            <a:r>
              <a:rPr b="0" lang="kk-KZ" sz="3200" strike="noStrike" u="none">
                <a:solidFill>
                  <a:srgbClr val="002060"/>
                </a:solidFill>
                <a:uFillTx/>
                <a:latin typeface="Times New Roman"/>
                <a:ea typeface="Times New Roman"/>
              </a:rPr>
              <a:t> белгілерге ие </a:t>
            </a:r>
            <a:r>
              <a:rPr b="1" lang="kk-KZ" sz="3200" strike="noStrike" u="none">
                <a:solidFill>
                  <a:srgbClr val="002060"/>
                </a:solidFill>
                <a:uFillTx/>
                <a:latin typeface="Times New Roman"/>
                <a:ea typeface="Times New Roman"/>
              </a:rPr>
              <a:t>ұрпақты</a:t>
            </a:r>
            <a:r>
              <a:rPr b="0" lang="kk-KZ" sz="3200" strike="noStrike" u="none">
                <a:solidFill>
                  <a:srgbClr val="002060"/>
                </a:solidFill>
                <a:uFillTx/>
                <a:latin typeface="Times New Roman"/>
                <a:ea typeface="Times New Roman"/>
              </a:rPr>
              <a:t> іріктеп алып, </a:t>
            </a:r>
            <a:r>
              <a:rPr b="1" lang="kk-KZ" sz="3200" strike="noStrike" u="none">
                <a:solidFill>
                  <a:srgbClr val="002060"/>
                </a:solidFill>
                <a:uFillTx/>
                <a:latin typeface="Times New Roman"/>
                <a:ea typeface="Times New Roman"/>
              </a:rPr>
              <a:t>өсіру</a:t>
            </a:r>
            <a:endParaRPr b="0" lang="ru-RU" sz="32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2060"/>
                </a:solidFill>
                <a:uFillTx/>
                <a:latin typeface="Times New Roman"/>
                <a:ea typeface="Times New Roman"/>
              </a:rPr>
              <a:t>4. </a:t>
            </a:r>
            <a:r>
              <a:rPr b="0" lang="kk-KZ" sz="3200" strike="noStrike" u="none">
                <a:solidFill>
                  <a:srgbClr val="002060"/>
                </a:solidFill>
                <a:uFillTx/>
                <a:latin typeface="Times New Roman"/>
                <a:ea typeface="Times New Roman"/>
              </a:rPr>
              <a:t>Бірнеше</a:t>
            </a:r>
            <a:r>
              <a:rPr b="0" lang="kk-KZ" sz="3200" strike="noStrike" u="sng">
                <a:solidFill>
                  <a:srgbClr val="002060"/>
                </a:solidFill>
                <a:uFillTx/>
                <a:latin typeface="Times New Roman"/>
                <a:ea typeface="Times New Roman"/>
              </a:rPr>
              <a:t> </a:t>
            </a:r>
            <a:r>
              <a:rPr b="0" lang="kk-KZ" sz="3200" strike="noStrike" u="none">
                <a:solidFill>
                  <a:srgbClr val="002060"/>
                </a:solidFill>
                <a:uFillTx/>
                <a:latin typeface="Times New Roman"/>
                <a:ea typeface="Times New Roman"/>
              </a:rPr>
              <a:t>ұрпаққа</a:t>
            </a:r>
            <a:r>
              <a:rPr b="0" lang="kk-KZ" sz="3200" strike="noStrike" u="sng">
                <a:solidFill>
                  <a:srgbClr val="002060"/>
                </a:solidFill>
                <a:uFillTx/>
                <a:latin typeface="Times New Roman"/>
                <a:ea typeface="Times New Roman"/>
              </a:rPr>
              <a:t> </a:t>
            </a:r>
            <a:r>
              <a:rPr b="0" lang="kk-KZ" sz="3200" strike="noStrike" u="none">
                <a:solidFill>
                  <a:srgbClr val="002060"/>
                </a:solidFill>
                <a:uFillTx/>
                <a:latin typeface="Times New Roman"/>
                <a:ea typeface="Times New Roman"/>
              </a:rPr>
              <a:t>осы</a:t>
            </a:r>
            <a:r>
              <a:rPr b="0" lang="kk-KZ" sz="3200" strike="noStrike" u="sng">
                <a:solidFill>
                  <a:srgbClr val="002060"/>
                </a:solidFill>
                <a:uFillTx/>
                <a:latin typeface="Times New Roman"/>
                <a:ea typeface="Times New Roman"/>
              </a:rPr>
              <a:t> </a:t>
            </a:r>
            <a:r>
              <a:rPr b="1" lang="kk-KZ" sz="3200" strike="noStrike" u="sng">
                <a:solidFill>
                  <a:srgbClr val="002060"/>
                </a:solidFill>
                <a:uFillTx/>
                <a:latin typeface="Times New Roman"/>
                <a:ea typeface="Times New Roman"/>
              </a:rPr>
              <a:t>іріктеуді жалғастыру </a:t>
            </a:r>
            <a:r>
              <a:rPr b="0" lang="kk-KZ" sz="3200" strike="noStrike" u="none">
                <a:solidFill>
                  <a:srgbClr val="002060"/>
                </a:solidFill>
                <a:uFillTx/>
                <a:latin typeface="Times New Roman"/>
                <a:ea typeface="Times New Roman"/>
              </a:rPr>
              <a:t>арқылы</a:t>
            </a:r>
            <a:r>
              <a:rPr b="1" lang="kk-KZ" sz="3200" strike="noStrike" u="sng">
                <a:solidFill>
                  <a:srgbClr val="002060"/>
                </a:solidFill>
                <a:uFillTx/>
                <a:latin typeface="Times New Roman"/>
                <a:ea typeface="Times New Roman"/>
              </a:rPr>
              <a:t> сапаны арттыру</a:t>
            </a:r>
            <a:endParaRPr b="0" lang="ru-RU" sz="3200" strike="noStrike" u="none">
              <a:solidFill>
                <a:srgbClr val="000000"/>
              </a:solidFill>
              <a:uFillTx/>
              <a:latin typeface="Calibri"/>
            </a:endParaRPr>
          </a:p>
        </p:txBody>
      </p:sp>
      <p:sp>
        <p:nvSpPr>
          <p:cNvPr id="35" name="Прямоугольник 3"/>
          <p:cNvSpPr/>
          <p:nvPr/>
        </p:nvSpPr>
        <p:spPr>
          <a:xfrm>
            <a:off x="0" y="0"/>
            <a:ext cx="12192120" cy="9000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ffff"/>
                </a:solidFill>
                <a:uFillTx/>
                <a:latin typeface="Times New Roman"/>
                <a:ea typeface="Times New Roman"/>
              </a:rPr>
              <a:t>                                       </a:t>
            </a:r>
            <a:r>
              <a:rPr b="0" lang="kk-KZ" sz="3200" strike="noStrike" u="none">
                <a:solidFill>
                  <a:srgbClr val="ffffff"/>
                </a:solidFill>
                <a:uFillTx/>
                <a:latin typeface="Times New Roman"/>
                <a:ea typeface="Times New Roman"/>
              </a:rPr>
              <a:t>Қолдан сұррыптаудың кезеңдері</a:t>
            </a:r>
            <a:endParaRPr b="0" lang="ru-RU" sz="32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 name="PlaceHolder 1"/>
          <p:cNvSpPr>
            <a:spLocks noGrp="1"/>
          </p:cNvSpPr>
          <p:nvPr>
            <p:ph type="title"/>
          </p:nvPr>
        </p:nvSpPr>
        <p:spPr>
          <a:xfrm>
            <a:off x="550800" y="732960"/>
            <a:ext cx="4935600" cy="932040"/>
          </a:xfrm>
          <a:prstGeom prst="rect">
            <a:avLst/>
          </a:prstGeom>
          <a:solidFill>
            <a:srgbClr val="ffffff"/>
          </a:solidFill>
          <a:ln w="12600">
            <a:solidFill>
              <a:srgbClr val="a5a5a5"/>
            </a:solidFill>
            <a:miter/>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2060"/>
                </a:solidFill>
                <a:uFillTx/>
                <a:latin typeface="Times New Roman"/>
                <a:ea typeface="Times New Roman"/>
              </a:rPr>
              <a:t>Селекционерлер </a:t>
            </a:r>
            <a:endParaRPr b="0" lang="ru-RU" sz="3200" strike="noStrike" u="none">
              <a:solidFill>
                <a:srgbClr val="000000"/>
              </a:solidFill>
              <a:uFillTx/>
              <a:latin typeface="Calibri Light"/>
            </a:endParaRPr>
          </a:p>
        </p:txBody>
      </p:sp>
      <p:sp>
        <p:nvSpPr>
          <p:cNvPr id="37" name="Rectangle 2"/>
          <p:cNvSpPr/>
          <p:nvPr/>
        </p:nvSpPr>
        <p:spPr>
          <a:xfrm>
            <a:off x="911160" y="2452680"/>
            <a:ext cx="184320" cy="368280"/>
          </a:xfrm>
          <a:prstGeom prst="rect">
            <a:avLst/>
          </a:prstGeom>
          <a:noFill/>
          <a:ln w="0">
            <a:noFill/>
          </a:ln>
        </p:spPr>
        <p:style>
          <a:lnRef idx="0"/>
          <a:fillRef idx="0"/>
          <a:effectRef idx="0"/>
          <a:fontRef idx="minor"/>
        </p:style>
        <p:txBody>
          <a:bodyPr wrap="none"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aphicFrame>
        <p:nvGraphicFramePr>
          <p:cNvPr id="38" name="Object 2"/>
          <p:cNvGraphicFramePr/>
          <p:nvPr/>
        </p:nvGraphicFramePr>
        <p:xfrm>
          <a:off x="833400" y="1862280"/>
          <a:ext cx="4186440" cy="3119400"/>
        </p:xfrm>
        <a:graphic>
          <a:graphicData uri="http://schemas.openxmlformats.org/presentationml/2006/ole">
            <p:oleObj r:id="rId1" spid="">
              <p:embed/>
              <p:pic>
                <p:nvPicPr>
                  <p:cNvPr id="39" name="Object 2" descr=""/>
                  <p:cNvPicPr/>
                  <p:nvPr/>
                </p:nvPicPr>
                <p:blipFill>
                  <a:blip r:embed="rId2"/>
                  <a:stretch/>
                </p:blipFill>
                <p:spPr>
                  <a:xfrm>
                    <a:off x="833400" y="1862280"/>
                    <a:ext cx="4186440" cy="3119400"/>
                  </a:xfrm>
                  <a:prstGeom prst="rect">
                    <a:avLst/>
                  </a:prstGeom>
                  <a:ln w="0">
                    <a:noFill/>
                  </a:ln>
                </p:spPr>
              </p:pic>
            </p:oleObj>
          </a:graphicData>
        </a:graphic>
      </p:graphicFrame>
      <p:sp>
        <p:nvSpPr>
          <p:cNvPr id="40" name="Rectangle 4"/>
          <p:cNvSpPr/>
          <p:nvPr/>
        </p:nvSpPr>
        <p:spPr>
          <a:xfrm flipV="1">
            <a:off x="3887640" y="3724920"/>
            <a:ext cx="13879800" cy="36972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aphicFrame>
        <p:nvGraphicFramePr>
          <p:cNvPr id="41" name="Object 3"/>
          <p:cNvGraphicFramePr/>
          <p:nvPr/>
        </p:nvGraphicFramePr>
        <p:xfrm>
          <a:off x="4952880" y="2898720"/>
          <a:ext cx="4410360" cy="3229200"/>
        </p:xfrm>
        <a:graphic>
          <a:graphicData uri="http://schemas.openxmlformats.org/presentationml/2006/ole">
            <p:oleObj r:id="rId3" spid="">
              <p:embed/>
              <p:pic>
                <p:nvPicPr>
                  <p:cNvPr id="42" name="Object 3" descr=""/>
                  <p:cNvPicPr/>
                  <p:nvPr/>
                </p:nvPicPr>
                <p:blipFill>
                  <a:blip r:embed="rId4"/>
                  <a:stretch/>
                </p:blipFill>
                <p:spPr>
                  <a:xfrm>
                    <a:off x="4952880" y="2898720"/>
                    <a:ext cx="4410360" cy="3229200"/>
                  </a:xfrm>
                  <a:prstGeom prst="rect">
                    <a:avLst/>
                  </a:prstGeom>
                  <a:ln w="0">
                    <a:noFill/>
                  </a:ln>
                </p:spPr>
              </p:pic>
            </p:oleObj>
          </a:graphicData>
        </a:graphic>
      </p:graphicFrame>
      <p:sp>
        <p:nvSpPr>
          <p:cNvPr id="43" name="Rectangle 6"/>
          <p:cNvSpPr/>
          <p:nvPr/>
        </p:nvSpPr>
        <p:spPr>
          <a:xfrm>
            <a:off x="7624800" y="2021040"/>
            <a:ext cx="183960" cy="368280"/>
          </a:xfrm>
          <a:prstGeom prst="rect">
            <a:avLst/>
          </a:prstGeom>
          <a:noFill/>
          <a:ln w="0">
            <a:noFill/>
          </a:ln>
        </p:spPr>
        <p:style>
          <a:lnRef idx="0"/>
          <a:fillRef idx="0"/>
          <a:effectRef idx="0"/>
          <a:fontRef idx="minor"/>
        </p:style>
        <p:txBody>
          <a:bodyPr wrap="none"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aphicFrame>
        <p:nvGraphicFramePr>
          <p:cNvPr id="44" name="Object 4"/>
          <p:cNvGraphicFramePr/>
          <p:nvPr/>
        </p:nvGraphicFramePr>
        <p:xfrm>
          <a:off x="6854760" y="384120"/>
          <a:ext cx="4541760" cy="2700360"/>
        </p:xfrm>
        <a:graphic>
          <a:graphicData uri="http://schemas.openxmlformats.org/presentationml/2006/ole">
            <p:oleObj r:id="rId5" spid="">
              <p:embed/>
              <p:pic>
                <p:nvPicPr>
                  <p:cNvPr id="45" name="Object 4" descr=""/>
                  <p:cNvPicPr/>
                  <p:nvPr/>
                </p:nvPicPr>
                <p:blipFill>
                  <a:blip r:embed="rId6"/>
                  <a:stretch/>
                </p:blipFill>
                <p:spPr>
                  <a:xfrm>
                    <a:off x="6854760" y="384120"/>
                    <a:ext cx="4541760" cy="2700360"/>
                  </a:xfrm>
                  <a:prstGeom prst="rect">
                    <a:avLst/>
                  </a:prstGeom>
                  <a:ln w="0">
                    <a:noFill/>
                  </a:ln>
                </p:spPr>
              </p:pic>
            </p:oleObj>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11154</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2020-03-31T19:00:45Z</dcterms:created>
  <dc:creator>Admin</dc:creator>
  <dc:description/>
  <dc:language>ru-RU</dc:language>
  <cp:lastModifiedBy>Huawei</cp:lastModifiedBy>
  <dcterms:modified xsi:type="dcterms:W3CDTF">2024-10-31T20:32:17Z</dcterms:modified>
  <cp:revision>766</cp:revision>
  <dc:subject/>
  <dc:title>Презентация PowerPoint</dc:title>
</cp:coreProperties>
</file>