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E04B9-02A8-4A5C-8DE3-5B9EE3B98BAC}" v="2638" dt="2020-12-09T12:05:32.556"/>
    <p1510:client id="{C6E3664C-4E8B-4EEC-994A-84FE450B68D0}" v="53" dt="2020-12-09T06:37:23.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na549@gmail.com" userId="118f24c6d35a9190" providerId="LiveId" clId="{B79E8663-0975-4DF5-BA88-1B11781D65D3}"/>
    <pc:docChg chg="modSld">
      <pc:chgData name="dalina549@gmail.com" userId="118f24c6d35a9190" providerId="LiveId" clId="{B79E8663-0975-4DF5-BA88-1B11781D65D3}" dt="2020-12-09T19:36:11.206" v="0" actId="1076"/>
      <pc:docMkLst>
        <pc:docMk/>
      </pc:docMkLst>
      <pc:sldChg chg="modSp mod">
        <pc:chgData name="dalina549@gmail.com" userId="118f24c6d35a9190" providerId="LiveId" clId="{B79E8663-0975-4DF5-BA88-1B11781D65D3}" dt="2020-12-09T19:36:11.206" v="0" actId="1076"/>
        <pc:sldMkLst>
          <pc:docMk/>
          <pc:sldMk cId="3510601999" sldId="262"/>
        </pc:sldMkLst>
        <pc:spChg chg="mod">
          <ac:chgData name="dalina549@gmail.com" userId="118f24c6d35a9190" providerId="LiveId" clId="{B79E8663-0975-4DF5-BA88-1B11781D65D3}" dt="2020-12-09T19:36:11.206" v="0" actId="1076"/>
          <ac:spMkLst>
            <pc:docMk/>
            <pc:sldMk cId="3510601999" sldId="262"/>
            <ac:spMk id="2" creationId="{03D2168F-25E3-4FCF-9BE4-1DCC6F243F5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70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647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501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741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664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5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113939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722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06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29770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308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954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766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30700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910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67270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3">
            <a:extLst>
              <a:ext uri="{FF2B5EF4-FFF2-40B4-BE49-F238E27FC236}">
                <a16:creationId xmlns:a16="http://schemas.microsoft.com/office/drawing/2014/main" id="{F71E8117-DDD4-4026-8FCA-7AE514AA4FF8}"/>
              </a:ext>
            </a:extLst>
          </p:cNvPr>
          <p:cNvPicPr>
            <a:picLocks noChangeAspect="1"/>
          </p:cNvPicPr>
          <p:nvPr/>
        </p:nvPicPr>
        <p:blipFill rotWithShape="1">
          <a:blip r:embed="rId2">
            <a:duotone>
              <a:prstClr val="black"/>
              <a:prstClr val="white"/>
            </a:duotone>
          </a:blip>
          <a:srcRect l="26626" t="9090" r="10865" b="9"/>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Заголовок 1">
            <a:extLst>
              <a:ext uri="{FF2B5EF4-FFF2-40B4-BE49-F238E27FC236}">
                <a16:creationId xmlns:a16="http://schemas.microsoft.com/office/drawing/2014/main" id="{E47C900A-AE54-4753-A153-3170F1DB139C}"/>
              </a:ext>
            </a:extLst>
          </p:cNvPr>
          <p:cNvSpPr>
            <a:spLocks noGrp="1"/>
          </p:cNvSpPr>
          <p:nvPr>
            <p:ph type="title"/>
          </p:nvPr>
        </p:nvSpPr>
        <p:spPr>
          <a:xfrm>
            <a:off x="668866" y="559479"/>
            <a:ext cx="5885515" cy="4964655"/>
          </a:xfrm>
        </p:spPr>
        <p:txBody>
          <a:bodyPr vert="horz" lIns="91440" tIns="45720" rIns="91440" bIns="45720" rtlCol="0" anchor="b">
            <a:normAutofit/>
          </a:bodyPr>
          <a:lstStyle/>
          <a:p>
            <a:pPr algn="ctr">
              <a:lnSpc>
                <a:spcPct val="90000"/>
              </a:lnSpc>
            </a:pPr>
            <a:r>
              <a:rPr lang="en-US" sz="4000" b="1" dirty="0">
                <a:latin typeface="Times New Roman"/>
                <a:ea typeface="STXingkai"/>
                <a:cs typeface="Times New Roman"/>
              </a:rPr>
              <a:t>Unit 5.  Reading for pleasure </a:t>
            </a:r>
            <a:br>
              <a:rPr lang="en-US" sz="4000" b="1" dirty="0">
                <a:latin typeface="Times New Roman"/>
                <a:ea typeface="STXingkai"/>
                <a:cs typeface="Times New Roman"/>
              </a:rPr>
            </a:br>
            <a:r>
              <a:rPr lang="en-US" sz="4000" b="1" dirty="0">
                <a:latin typeface="Times New Roman"/>
                <a:ea typeface="STXingkai"/>
                <a:cs typeface="Times New Roman"/>
              </a:rPr>
              <a:t> </a:t>
            </a:r>
            <a:br>
              <a:rPr lang="en-US" sz="4000" b="1" dirty="0">
                <a:latin typeface="Times New Roman"/>
                <a:ea typeface="STXingkai"/>
                <a:cs typeface="Times New Roman"/>
              </a:rPr>
            </a:br>
            <a:r>
              <a:rPr lang="en-US" sz="4000" b="1" dirty="0">
                <a:latin typeface="Times New Roman"/>
                <a:ea typeface="STXingkai"/>
                <a:cs typeface="Times New Roman"/>
              </a:rPr>
              <a:t> Theme of the lesson: A story summary. War Horse </a:t>
            </a:r>
            <a:br>
              <a:rPr lang="en-US" sz="4000" b="1" dirty="0">
                <a:latin typeface="Times New Roman"/>
                <a:ea typeface="STXingkai"/>
                <a:cs typeface="Times New Roman"/>
              </a:rPr>
            </a:br>
            <a:r>
              <a:rPr lang="en-US" sz="4000" b="1">
                <a:latin typeface="Times New Roman"/>
                <a:ea typeface="STXingkai"/>
                <a:cs typeface="Times New Roman"/>
              </a:rPr>
              <a:t/>
            </a:r>
            <a:br>
              <a:rPr lang="en-US" sz="4000" b="1">
                <a:latin typeface="Times New Roman"/>
                <a:ea typeface="STXingkai"/>
                <a:cs typeface="Times New Roman"/>
              </a:rPr>
            </a:br>
            <a:endParaRPr lang="en-US" sz="4000" b="1" dirty="0">
              <a:latin typeface="Times New Roman"/>
              <a:ea typeface="STXingkai"/>
              <a:cs typeface="Times New Roman"/>
            </a:endParaRP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773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E8DE2B-61C1-46D5-BEB8-521321C182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012C92A-B902-4B69-BDCF-CCA3021FCB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BDBC14-42A0-4182-BFBA-0751F6350C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6E2CEA-A5BB-4CF7-B907-AE4DBF6748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BA4F16A-21DC-462A-AD37-0A93C8B79E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B75EBDD-038D-4572-A372-1149382957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21029ED5-F105-4DD2-99C8-1E4422817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621E68-BF28-4A1C-B1A2-4E55E139E7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BE8BBE4D-F0DF-49B9-B75A-99DAC53ACA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8B5BB34-3801-4E70-A981-FE007635E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D58A8C6-1294-4CD9-89BC-F1E981A52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32F2ED6-6143-46C4-A641-72D42732B6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5C9652B3-A450-4ED6-8FBF-F536BA60B4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6">
            <a:extLst>
              <a:ext uri="{FF2B5EF4-FFF2-40B4-BE49-F238E27FC236}">
                <a16:creationId xmlns:a16="http://schemas.microsoft.com/office/drawing/2014/main" id="{F161CD22-1F9B-4573-B3DC-8955C7F08487}"/>
              </a:ext>
            </a:extLst>
          </p:cNvPr>
          <p:cNvPicPr>
            <a:picLocks noGrp="1" noChangeAspect="1"/>
          </p:cNvPicPr>
          <p:nvPr>
            <p:ph idx="1"/>
          </p:nvPr>
        </p:nvPicPr>
        <p:blipFill rotWithShape="1">
          <a:blip r:embed="rId2"/>
          <a:srcRect t="12172" r="1" b="18901"/>
          <a:stretch/>
        </p:blipFill>
        <p:spPr>
          <a:xfrm>
            <a:off x="568452" y="571500"/>
            <a:ext cx="11055096" cy="5715000"/>
          </a:xfrm>
          <a:prstGeom prst="rect">
            <a:avLst/>
          </a:prstGeom>
        </p:spPr>
      </p:pic>
    </p:spTree>
    <p:extLst>
      <p:ext uri="{BB962C8B-B14F-4D97-AF65-F5344CB8AC3E}">
        <p14:creationId xmlns:p14="http://schemas.microsoft.com/office/powerpoint/2010/main" val="170551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3AC61E-35C7-4646-8DD1-BD1BDC79206C}"/>
              </a:ext>
            </a:extLst>
          </p:cNvPr>
          <p:cNvSpPr>
            <a:spLocks noGrp="1"/>
          </p:cNvSpPr>
          <p:nvPr>
            <p:ph type="title"/>
          </p:nvPr>
        </p:nvSpPr>
        <p:spPr/>
        <p:txBody>
          <a:bodyPr>
            <a:normAutofit/>
          </a:bodyPr>
          <a:lstStyle/>
          <a:p>
            <a:r>
              <a:rPr lang="ru-RU" sz="5400" b="1">
                <a:latin typeface="Times New Roman"/>
                <a:cs typeface="Times New Roman"/>
              </a:rPr>
              <a:t>Learning objectives:</a:t>
            </a:r>
          </a:p>
        </p:txBody>
      </p:sp>
      <p:sp>
        <p:nvSpPr>
          <p:cNvPr id="3" name="Объект 2">
            <a:extLst>
              <a:ext uri="{FF2B5EF4-FFF2-40B4-BE49-F238E27FC236}">
                <a16:creationId xmlns:a16="http://schemas.microsoft.com/office/drawing/2014/main" id="{E04A8AB3-E35F-4C59-8023-9F263C4F5EEA}"/>
              </a:ext>
            </a:extLst>
          </p:cNvPr>
          <p:cNvSpPr>
            <a:spLocks noGrp="1"/>
          </p:cNvSpPr>
          <p:nvPr>
            <p:ph idx="1"/>
          </p:nvPr>
        </p:nvSpPr>
        <p:spPr/>
        <p:txBody>
          <a:bodyPr vert="horz" lIns="91440" tIns="45720" rIns="91440" bIns="45720" rtlCol="0" anchor="t">
            <a:normAutofit/>
          </a:bodyPr>
          <a:lstStyle/>
          <a:p>
            <a:pPr marL="0" indent="0">
              <a:buNone/>
            </a:pPr>
            <a:r>
              <a:rPr lang="ru-RU" sz="3600" dirty="0">
                <a:latin typeface="Times New Roman"/>
                <a:cs typeface="Times New Roman"/>
              </a:rPr>
              <a:t>1.  </a:t>
            </a:r>
            <a:r>
              <a:rPr lang="ru-RU" sz="3600" dirty="0" err="1">
                <a:latin typeface="Times New Roman"/>
                <a:cs typeface="Times New Roman"/>
              </a:rPr>
              <a:t>Read</a:t>
            </a:r>
            <a:r>
              <a:rPr lang="ru-RU" sz="3600" dirty="0">
                <a:latin typeface="Times New Roman"/>
                <a:cs typeface="Times New Roman"/>
              </a:rPr>
              <a:t> </a:t>
            </a:r>
            <a:r>
              <a:rPr lang="ru-RU" sz="3600" dirty="0" err="1">
                <a:latin typeface="Times New Roman"/>
                <a:cs typeface="Times New Roman"/>
              </a:rPr>
              <a:t>the</a:t>
            </a:r>
            <a:r>
              <a:rPr lang="ru-RU" sz="3600" dirty="0">
                <a:latin typeface="Times New Roman"/>
                <a:cs typeface="Times New Roman"/>
              </a:rPr>
              <a:t> </a:t>
            </a:r>
            <a:r>
              <a:rPr lang="ru-RU" sz="3600" dirty="0" err="1">
                <a:latin typeface="Times New Roman"/>
                <a:cs typeface="Times New Roman"/>
              </a:rPr>
              <a:t>summary</a:t>
            </a:r>
            <a:r>
              <a:rPr lang="ru-RU" sz="3600" dirty="0">
                <a:latin typeface="Times New Roman"/>
                <a:cs typeface="Times New Roman"/>
              </a:rPr>
              <a:t> </a:t>
            </a:r>
            <a:r>
              <a:rPr lang="ru-RU" sz="3600" dirty="0" err="1">
                <a:latin typeface="Times New Roman"/>
                <a:cs typeface="Times New Roman"/>
              </a:rPr>
              <a:t>text</a:t>
            </a:r>
            <a:r>
              <a:rPr lang="ru-RU" sz="3600" dirty="0">
                <a:latin typeface="Times New Roman"/>
                <a:cs typeface="Times New Roman"/>
              </a:rPr>
              <a:t> </a:t>
            </a:r>
            <a:r>
              <a:rPr lang="ru-RU" sz="3600" dirty="0" err="1">
                <a:latin typeface="Times New Roman"/>
                <a:cs typeface="Times New Roman"/>
              </a:rPr>
              <a:t>War</a:t>
            </a:r>
            <a:r>
              <a:rPr lang="ru-RU" sz="3600" dirty="0">
                <a:latin typeface="Times New Roman"/>
                <a:cs typeface="Times New Roman"/>
              </a:rPr>
              <a:t> </a:t>
            </a:r>
            <a:r>
              <a:rPr lang="ru-RU" sz="3600" dirty="0" err="1">
                <a:latin typeface="Times New Roman"/>
                <a:cs typeface="Times New Roman"/>
              </a:rPr>
              <a:t>Horse</a:t>
            </a:r>
            <a:endParaRPr lang="ru-RU" sz="3600" dirty="0">
              <a:latin typeface="Times New Roman"/>
              <a:cs typeface="Times New Roman"/>
            </a:endParaRPr>
          </a:p>
          <a:p>
            <a:pPr marL="0" indent="0">
              <a:buNone/>
            </a:pPr>
            <a:r>
              <a:rPr lang="ru-RU" sz="3600" dirty="0">
                <a:latin typeface="Times New Roman"/>
                <a:cs typeface="Times New Roman"/>
              </a:rPr>
              <a:t>2.  </a:t>
            </a:r>
            <a:r>
              <a:rPr lang="ru-RU" sz="3600" dirty="0" err="1">
                <a:latin typeface="Times New Roman"/>
                <a:cs typeface="Times New Roman"/>
              </a:rPr>
              <a:t>Understand</a:t>
            </a:r>
            <a:r>
              <a:rPr lang="ru-RU" sz="3600" dirty="0">
                <a:latin typeface="Times New Roman"/>
                <a:cs typeface="Times New Roman"/>
              </a:rPr>
              <a:t> </a:t>
            </a:r>
            <a:r>
              <a:rPr lang="ru-RU" sz="3600" dirty="0" err="1">
                <a:latin typeface="Times New Roman"/>
                <a:cs typeface="Times New Roman"/>
              </a:rPr>
              <a:t>story</a:t>
            </a:r>
            <a:r>
              <a:rPr lang="ru-RU" sz="3600" dirty="0">
                <a:latin typeface="Times New Roman"/>
                <a:cs typeface="Times New Roman"/>
              </a:rPr>
              <a:t> </a:t>
            </a:r>
            <a:r>
              <a:rPr lang="ru-RU" sz="3600" dirty="0" err="1">
                <a:latin typeface="Times New Roman"/>
                <a:cs typeface="Times New Roman"/>
              </a:rPr>
              <a:t>summaries</a:t>
            </a:r>
            <a:r>
              <a:rPr lang="ru-RU" sz="3600" dirty="0">
                <a:latin typeface="Times New Roman"/>
                <a:cs typeface="Times New Roman"/>
              </a:rPr>
              <a:t> </a:t>
            </a:r>
          </a:p>
          <a:p>
            <a:pPr marL="0" indent="0">
              <a:buNone/>
            </a:pPr>
            <a:r>
              <a:rPr lang="ru-RU" sz="3600" dirty="0">
                <a:latin typeface="Times New Roman"/>
                <a:cs typeface="Times New Roman"/>
              </a:rPr>
              <a:t>3.  </a:t>
            </a:r>
            <a:r>
              <a:rPr lang="ru-RU" sz="3600" dirty="0" err="1">
                <a:latin typeface="Times New Roman"/>
                <a:cs typeface="Times New Roman"/>
              </a:rPr>
              <a:t>Write</a:t>
            </a:r>
            <a:r>
              <a:rPr lang="ru-RU" sz="3600" dirty="0">
                <a:latin typeface="Times New Roman"/>
                <a:cs typeface="Times New Roman"/>
              </a:rPr>
              <a:t> a </a:t>
            </a:r>
            <a:r>
              <a:rPr lang="ru-RU" sz="3600" dirty="0" err="1">
                <a:latin typeface="Times New Roman"/>
                <a:cs typeface="Times New Roman"/>
              </a:rPr>
              <a:t>story</a:t>
            </a:r>
            <a:r>
              <a:rPr lang="ru-RU" sz="3600" dirty="0">
                <a:latin typeface="Times New Roman"/>
                <a:cs typeface="Times New Roman"/>
              </a:rPr>
              <a:t> </a:t>
            </a:r>
            <a:r>
              <a:rPr lang="ru-RU" sz="3600" dirty="0" err="1">
                <a:latin typeface="Times New Roman"/>
                <a:cs typeface="Times New Roman"/>
              </a:rPr>
              <a:t>summary</a:t>
            </a:r>
            <a:r>
              <a:rPr lang="ru-RU" sz="3600" dirty="0">
                <a:latin typeface="Times New Roman"/>
                <a:cs typeface="Times New Roman"/>
              </a:rPr>
              <a:t> </a:t>
            </a:r>
          </a:p>
          <a:p>
            <a:pPr marL="0" indent="0">
              <a:buNone/>
            </a:pPr>
            <a:endParaRPr lang="ru-RU" dirty="0"/>
          </a:p>
        </p:txBody>
      </p:sp>
    </p:spTree>
    <p:extLst>
      <p:ext uri="{BB962C8B-B14F-4D97-AF65-F5344CB8AC3E}">
        <p14:creationId xmlns:p14="http://schemas.microsoft.com/office/powerpoint/2010/main" val="225332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2CAFFC10-3C2C-47BE-B1A5-68C59D7A08FB}"/>
              </a:ext>
            </a:extLst>
          </p:cNvPr>
          <p:cNvSpPr>
            <a:spLocks noGrp="1"/>
          </p:cNvSpPr>
          <p:nvPr>
            <p:ph type="title"/>
          </p:nvPr>
        </p:nvSpPr>
        <p:spPr>
          <a:xfrm>
            <a:off x="764255" y="728662"/>
            <a:ext cx="5620270" cy="2203917"/>
          </a:xfrm>
        </p:spPr>
        <p:txBody>
          <a:bodyPr anchor="ctr">
            <a:normAutofit/>
          </a:bodyPr>
          <a:lstStyle/>
          <a:p>
            <a:r>
              <a:rPr lang="ru-RU">
                <a:solidFill>
                  <a:srgbClr val="FFFFFF"/>
                </a:solidFill>
                <a:latin typeface="Times New Roman"/>
                <a:cs typeface="Times New Roman"/>
              </a:rPr>
              <a:t>hjghhjb</a:t>
            </a:r>
          </a:p>
        </p:txBody>
      </p:sp>
      <p:pic>
        <p:nvPicPr>
          <p:cNvPr id="4" name="Рисунок 4" descr="Изображение выглядит как книга, текст, фотография, смотрит&#10;&#10;Автоматически созданное описание">
            <a:extLst>
              <a:ext uri="{FF2B5EF4-FFF2-40B4-BE49-F238E27FC236}">
                <a16:creationId xmlns:a16="http://schemas.microsoft.com/office/drawing/2014/main" id="{581CB31E-5AFF-483E-91B3-CABCD114BC24}"/>
              </a:ext>
            </a:extLst>
          </p:cNvPr>
          <p:cNvPicPr>
            <a:picLocks noChangeAspect="1"/>
          </p:cNvPicPr>
          <p:nvPr/>
        </p:nvPicPr>
        <p:blipFill>
          <a:blip r:embed="rId2"/>
          <a:stretch>
            <a:fillRect/>
          </a:stretch>
        </p:blipFill>
        <p:spPr>
          <a:xfrm>
            <a:off x="7104760" y="156369"/>
            <a:ext cx="4746783" cy="6586537"/>
          </a:xfrm>
          <a:prstGeom prst="rect">
            <a:avLst/>
          </a:prstGeom>
        </p:spPr>
      </p:pic>
      <p:sp>
        <p:nvSpPr>
          <p:cNvPr id="5" name="TextBox 4">
            <a:extLst>
              <a:ext uri="{FF2B5EF4-FFF2-40B4-BE49-F238E27FC236}">
                <a16:creationId xmlns:a16="http://schemas.microsoft.com/office/drawing/2014/main" id="{21519EA6-EA20-4333-A467-A0C6765CDE1E}"/>
              </a:ext>
            </a:extLst>
          </p:cNvPr>
          <p:cNvSpPr txBox="1"/>
          <p:nvPr/>
        </p:nvSpPr>
        <p:spPr>
          <a:xfrm>
            <a:off x="497682" y="973932"/>
            <a:ext cx="496966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4000" b="1" dirty="0">
                <a:latin typeface="Times New Roman"/>
                <a:cs typeface="Times New Roman"/>
              </a:rPr>
              <a:t>Open this link and watch the video a story summary about ''</a:t>
            </a:r>
            <a:r>
              <a:rPr lang="ru-RU" sz="4000" b="1" dirty="0" err="1">
                <a:latin typeface="Times New Roman"/>
                <a:cs typeface="Times New Roman"/>
              </a:rPr>
              <a:t>War</a:t>
            </a:r>
            <a:r>
              <a:rPr lang="ru-RU" sz="4000" b="1" dirty="0">
                <a:latin typeface="Times New Roman"/>
                <a:cs typeface="Times New Roman"/>
              </a:rPr>
              <a:t> </a:t>
            </a:r>
            <a:r>
              <a:rPr lang="ru-RU" sz="4000" b="1" dirty="0" err="1">
                <a:latin typeface="Times New Roman"/>
                <a:cs typeface="Times New Roman"/>
              </a:rPr>
              <a:t>Horse</a:t>
            </a:r>
            <a:r>
              <a:rPr lang="ru-RU" sz="4000" b="1" dirty="0">
                <a:latin typeface="Times New Roman"/>
                <a:cs typeface="Times New Roman"/>
              </a:rPr>
              <a:t>''  </a:t>
            </a:r>
            <a:r>
              <a:rPr lang="ru-RU" sz="4000" b="1" dirty="0" err="1">
                <a:latin typeface="Times New Roman"/>
                <a:cs typeface="Times New Roman"/>
              </a:rPr>
              <a:t>by</a:t>
            </a:r>
            <a:r>
              <a:rPr lang="ru-RU" sz="4000" b="1" dirty="0">
                <a:latin typeface="Times New Roman"/>
                <a:cs typeface="Times New Roman"/>
              </a:rPr>
              <a:t> </a:t>
            </a:r>
            <a:r>
              <a:rPr lang="ru-RU" sz="4000" b="1" dirty="0" err="1">
                <a:latin typeface="Times New Roman"/>
                <a:cs typeface="Times New Roman"/>
              </a:rPr>
              <a:t>Michael</a:t>
            </a:r>
            <a:r>
              <a:rPr lang="ru-RU" sz="4000" b="1" dirty="0">
                <a:latin typeface="Times New Roman"/>
                <a:cs typeface="Times New Roman"/>
              </a:rPr>
              <a:t> </a:t>
            </a:r>
            <a:r>
              <a:rPr lang="ru-RU" sz="4000" b="1" dirty="0" err="1">
                <a:latin typeface="Times New Roman"/>
                <a:cs typeface="Times New Roman"/>
              </a:rPr>
              <a:t>Morpurgo</a:t>
            </a:r>
            <a:endParaRPr lang="ru-RU" sz="4000" b="1" dirty="0">
              <a:latin typeface="Times New Roman"/>
              <a:cs typeface="Times New Roman"/>
            </a:endParaRPr>
          </a:p>
          <a:p>
            <a:r>
              <a:rPr lang="ru-RU" sz="4000" dirty="0">
                <a:ea typeface="+mn-lt"/>
                <a:cs typeface="+mn-lt"/>
              </a:rPr>
              <a:t>https://youtu.be/hbyj-6GjDAM</a:t>
            </a:r>
            <a:endParaRPr lang="ru-RU" dirty="0"/>
          </a:p>
        </p:txBody>
      </p:sp>
    </p:spTree>
    <p:extLst>
      <p:ext uri="{BB962C8B-B14F-4D97-AF65-F5344CB8AC3E}">
        <p14:creationId xmlns:p14="http://schemas.microsoft.com/office/powerpoint/2010/main" val="377467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154CDCE2-DAAA-4376-8A26-CC82E829C789}"/>
              </a:ext>
            </a:extLst>
          </p:cNvPr>
          <p:cNvPicPr>
            <a:picLocks noChangeAspect="1"/>
          </p:cNvPicPr>
          <p:nvPr/>
        </p:nvPicPr>
        <p:blipFill rotWithShape="1">
          <a:blip r:embed="rId2">
            <a:duotone>
              <a:prstClr val="black"/>
              <a:prstClr val="white"/>
            </a:duotone>
          </a:blip>
          <a:srcRect t="2957" r="35336" b="613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Заголовок 1">
            <a:extLst>
              <a:ext uri="{FF2B5EF4-FFF2-40B4-BE49-F238E27FC236}">
                <a16:creationId xmlns:a16="http://schemas.microsoft.com/office/drawing/2014/main" id="{2BEA35AB-909D-4928-8CF7-1FCDC238B300}"/>
              </a:ext>
            </a:extLst>
          </p:cNvPr>
          <p:cNvSpPr>
            <a:spLocks noGrp="1"/>
          </p:cNvSpPr>
          <p:nvPr>
            <p:ph type="title"/>
          </p:nvPr>
        </p:nvSpPr>
        <p:spPr>
          <a:xfrm>
            <a:off x="692678" y="2905010"/>
            <a:ext cx="5123515" cy="2369093"/>
          </a:xfrm>
        </p:spPr>
        <p:txBody>
          <a:bodyPr vert="horz" lIns="91440" tIns="45720" rIns="91440" bIns="45720" rtlCol="0" anchor="b">
            <a:normAutofit fontScale="90000"/>
          </a:bodyPr>
          <a:lstStyle/>
          <a:p>
            <a:pPr algn="ctr"/>
            <a:r>
              <a:rPr lang="en-US" sz="5300" b="1" dirty="0">
                <a:latin typeface="Times New Roman"/>
                <a:cs typeface="Times New Roman"/>
              </a:rPr>
              <a:t>Task 1. Read the summary about ''War horse''. </a:t>
            </a:r>
            <a:r>
              <a:rPr lang="en-US" sz="5300" b="1" dirty="0">
                <a:latin typeface="Times New Roman"/>
              </a:rPr>
              <a:t/>
            </a:r>
            <a:br>
              <a:rPr lang="en-US" sz="5300" b="1" dirty="0">
                <a:latin typeface="Times New Roman"/>
              </a:rPr>
            </a:br>
            <a:r>
              <a:rPr lang="en-US" sz="5300" b="1" dirty="0">
                <a:latin typeface="Times New Roman"/>
                <a:cs typeface="Times New Roman"/>
              </a:rPr>
              <a:t>Students book page 59.</a:t>
            </a:r>
            <a:r>
              <a:rPr lang="en-US" sz="4800" b="1" dirty="0"/>
              <a:t> </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163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5" name="Straight Connector 94">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103">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4">
            <a:extLst>
              <a:ext uri="{FF2B5EF4-FFF2-40B4-BE49-F238E27FC236}">
                <a16:creationId xmlns:a16="http://schemas.microsoft.com/office/drawing/2014/main" id="{F7E71AC0-5E28-4BCF-BD99-A015E5B460FE}"/>
              </a:ext>
            </a:extLst>
          </p:cNvPr>
          <p:cNvPicPr>
            <a:picLocks noChangeAspect="1"/>
          </p:cNvPicPr>
          <p:nvPr/>
        </p:nvPicPr>
        <p:blipFill rotWithShape="1">
          <a:blip r:embed="rId2"/>
          <a:srcRect l="21618" r="4110" b="3677"/>
          <a:stretch/>
        </p:blipFill>
        <p:spPr>
          <a:xfrm>
            <a:off x="8829947" y="-1"/>
            <a:ext cx="3362053"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Заголовок 1">
            <a:extLst>
              <a:ext uri="{FF2B5EF4-FFF2-40B4-BE49-F238E27FC236}">
                <a16:creationId xmlns:a16="http://schemas.microsoft.com/office/drawing/2014/main" id="{529D266A-A4FF-4B75-92F7-545CCC770AFC}"/>
              </a:ext>
            </a:extLst>
          </p:cNvPr>
          <p:cNvSpPr>
            <a:spLocks noGrp="1"/>
          </p:cNvSpPr>
          <p:nvPr>
            <p:ph type="title"/>
          </p:nvPr>
        </p:nvSpPr>
        <p:spPr>
          <a:xfrm>
            <a:off x="668867" y="595197"/>
            <a:ext cx="7779126" cy="5595687"/>
          </a:xfrm>
        </p:spPr>
        <p:txBody>
          <a:bodyPr vert="horz" lIns="91440" tIns="45720" rIns="91440" bIns="45720" rtlCol="0" anchor="b">
            <a:normAutofit/>
          </a:bodyPr>
          <a:lstStyle/>
          <a:p>
            <a:pPr>
              <a:lnSpc>
                <a:spcPct val="90000"/>
              </a:lnSpc>
            </a:pPr>
            <a:r>
              <a:rPr lang="en-US" sz="3100" b="1" dirty="0">
                <a:latin typeface="Times New Roman"/>
                <a:cs typeface="Times New Roman"/>
              </a:rPr>
              <a:t>Task 2. Read the summary again about ''War horse'' and answer the questions. </a:t>
            </a:r>
            <a:r>
              <a:rPr lang="en-US" sz="2600" dirty="0"/>
              <a:t> </a:t>
            </a:r>
            <a:br>
              <a:rPr lang="en-US" sz="2600" dirty="0"/>
            </a:br>
            <a:r>
              <a:rPr lang="en-US" sz="2600" dirty="0"/>
              <a:t/>
            </a:r>
            <a:br>
              <a:rPr lang="en-US" sz="2600" dirty="0"/>
            </a:br>
            <a:r>
              <a:rPr lang="en-US" sz="2800" dirty="0">
                <a:latin typeface="Times New Roman"/>
                <a:cs typeface="Times New Roman"/>
              </a:rPr>
              <a:t>1. Who wrote the story?</a:t>
            </a:r>
            <a:r>
              <a:rPr lang="en-US" sz="2800" dirty="0">
                <a:latin typeface="Times New Roman"/>
              </a:rPr>
              <a:t/>
            </a:r>
            <a:br>
              <a:rPr lang="en-US" sz="2800" dirty="0">
                <a:latin typeface="Times New Roman"/>
              </a:rPr>
            </a:br>
            <a:r>
              <a:rPr lang="en-US" sz="2800" dirty="0">
                <a:latin typeface="Times New Roman"/>
                <a:cs typeface="Times New Roman"/>
              </a:rPr>
              <a:t>2. What type of story is it?</a:t>
            </a:r>
            <a:r>
              <a:rPr lang="en-US" sz="2800" dirty="0">
                <a:latin typeface="Times New Roman"/>
              </a:rPr>
              <a:t/>
            </a:r>
            <a:br>
              <a:rPr lang="en-US" sz="2800" dirty="0">
                <a:latin typeface="Times New Roman"/>
              </a:rPr>
            </a:br>
            <a:r>
              <a:rPr lang="en-US" sz="2800" dirty="0">
                <a:latin typeface="Times New Roman"/>
                <a:cs typeface="Times New Roman"/>
              </a:rPr>
              <a:t>3. When and where does it take place?</a:t>
            </a:r>
            <a:r>
              <a:rPr lang="en-US" sz="2800" dirty="0">
                <a:latin typeface="Times New Roman"/>
              </a:rPr>
              <a:t/>
            </a:r>
            <a:br>
              <a:rPr lang="en-US" sz="2800" dirty="0">
                <a:latin typeface="Times New Roman"/>
              </a:rPr>
            </a:br>
            <a:r>
              <a:rPr lang="en-US" sz="2800" dirty="0">
                <a:latin typeface="Times New Roman"/>
                <a:cs typeface="Times New Roman"/>
              </a:rPr>
              <a:t>4. Who are the main characters?</a:t>
            </a:r>
            <a:r>
              <a:rPr lang="en-US" sz="2800" dirty="0">
                <a:latin typeface="Times New Roman"/>
              </a:rPr>
              <a:t/>
            </a:r>
            <a:br>
              <a:rPr lang="en-US" sz="2800" dirty="0">
                <a:latin typeface="Times New Roman"/>
              </a:rPr>
            </a:br>
            <a:r>
              <a:rPr lang="en-US" sz="2800" dirty="0">
                <a:latin typeface="Times New Roman"/>
                <a:cs typeface="Times New Roman"/>
              </a:rPr>
              <a:t>5. How does the story begin?</a:t>
            </a:r>
            <a:r>
              <a:rPr lang="en-US" sz="2800" dirty="0">
                <a:latin typeface="Times New Roman"/>
              </a:rPr>
              <a:t/>
            </a:r>
            <a:br>
              <a:rPr lang="en-US" sz="2800" dirty="0">
                <a:latin typeface="Times New Roman"/>
              </a:rPr>
            </a:br>
            <a:r>
              <a:rPr lang="en-US" sz="2800" dirty="0">
                <a:latin typeface="Times New Roman"/>
                <a:cs typeface="Times New Roman"/>
              </a:rPr>
              <a:t>6. What are the main events in the story?</a:t>
            </a:r>
            <a:r>
              <a:rPr lang="en-US" sz="2800" dirty="0">
                <a:latin typeface="Times New Roman"/>
              </a:rPr>
              <a:t/>
            </a:r>
            <a:br>
              <a:rPr lang="en-US" sz="2800" dirty="0">
                <a:latin typeface="Times New Roman"/>
              </a:rPr>
            </a:br>
            <a:r>
              <a:rPr lang="en-US" sz="2800" dirty="0">
                <a:latin typeface="Times New Roman"/>
                <a:cs typeface="Times New Roman"/>
              </a:rPr>
              <a:t>7. How does it end?</a:t>
            </a:r>
            <a:br>
              <a:rPr lang="en-US" sz="2800" dirty="0">
                <a:latin typeface="Times New Roman"/>
                <a:cs typeface="Times New Roman"/>
              </a:rPr>
            </a:br>
            <a:r>
              <a:rPr lang="en-US" sz="2600" dirty="0"/>
              <a:t/>
            </a:r>
            <a:br>
              <a:rPr lang="en-US" sz="2600" dirty="0"/>
            </a:br>
            <a:r>
              <a:rPr lang="en-US" sz="2600" dirty="0"/>
              <a:t/>
            </a:r>
            <a:br>
              <a:rPr lang="en-US" sz="2600" dirty="0"/>
            </a:br>
            <a:endParaRPr lang="en-US" sz="2600" dirty="0"/>
          </a:p>
        </p:txBody>
      </p:sp>
      <p:cxnSp>
        <p:nvCxnSpPr>
          <p:cNvPr id="106" name="Straight Connector 105">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600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EBAE3B20-B004-4318-A96C-5C2A8FF870A9}"/>
              </a:ext>
            </a:extLst>
          </p:cNvPr>
          <p:cNvPicPr>
            <a:picLocks noChangeAspect="1"/>
          </p:cNvPicPr>
          <p:nvPr/>
        </p:nvPicPr>
        <p:blipFill rotWithShape="1">
          <a:blip r:embed="rId2"/>
          <a:srcRect l="22992" t="9091" r="9798"/>
          <a:stretch/>
        </p:blipFill>
        <p:spPr>
          <a:xfrm>
            <a:off x="6377259" y="-1"/>
            <a:ext cx="5814741"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Заголовок 1">
            <a:extLst>
              <a:ext uri="{FF2B5EF4-FFF2-40B4-BE49-F238E27FC236}">
                <a16:creationId xmlns:a16="http://schemas.microsoft.com/office/drawing/2014/main" id="{03D2168F-25E3-4FCF-9BE4-1DCC6F243F53}"/>
              </a:ext>
            </a:extLst>
          </p:cNvPr>
          <p:cNvSpPr>
            <a:spLocks noGrp="1"/>
          </p:cNvSpPr>
          <p:nvPr>
            <p:ph type="title"/>
          </p:nvPr>
        </p:nvSpPr>
        <p:spPr>
          <a:xfrm>
            <a:off x="897133" y="660922"/>
            <a:ext cx="5790783" cy="4774155"/>
          </a:xfrm>
        </p:spPr>
        <p:txBody>
          <a:bodyPr vert="horz" lIns="91440" tIns="45720" rIns="91440" bIns="45720" rtlCol="0" anchor="b">
            <a:normAutofit/>
          </a:bodyPr>
          <a:lstStyle/>
          <a:p>
            <a:r>
              <a:rPr lang="en-US" sz="4800" b="1" dirty="0">
                <a:latin typeface="Times New Roman"/>
                <a:cs typeface="Times New Roman"/>
              </a:rPr>
              <a:t>Task 3. Look at the Useful language box. Find similar phrases in the text on this page and write your copybook. </a:t>
            </a:r>
            <a:endParaRPr lang="ru-RU" b="1" dirty="0">
              <a:latin typeface="Times New Roman"/>
              <a:cs typeface="Times New Roman"/>
            </a:endParaRPr>
          </a:p>
        </p:txBody>
      </p:sp>
      <p:cxnSp>
        <p:nvCxnSpPr>
          <p:cNvPr id="36" name="Straight Connector 35">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060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869210C1-F1F3-4626-9133-0808CF6C58B8}"/>
              </a:ext>
            </a:extLst>
          </p:cNvPr>
          <p:cNvPicPr>
            <a:picLocks noChangeAspect="1"/>
          </p:cNvPicPr>
          <p:nvPr/>
        </p:nvPicPr>
        <p:blipFill rotWithShape="1">
          <a:blip r:embed="rId2"/>
          <a:srcRect l="22193" r="5368" b="5568"/>
          <a:stretch/>
        </p:blipFill>
        <p:spPr>
          <a:xfrm>
            <a:off x="8020322" y="-1"/>
            <a:ext cx="4171678"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Заголовок 1">
            <a:extLst>
              <a:ext uri="{FF2B5EF4-FFF2-40B4-BE49-F238E27FC236}">
                <a16:creationId xmlns:a16="http://schemas.microsoft.com/office/drawing/2014/main" id="{D8C7B001-B20E-465C-AD57-A23458E5B7AE}"/>
              </a:ext>
            </a:extLst>
          </p:cNvPr>
          <p:cNvSpPr>
            <a:spLocks noGrp="1"/>
          </p:cNvSpPr>
          <p:nvPr>
            <p:ph type="title"/>
          </p:nvPr>
        </p:nvSpPr>
        <p:spPr>
          <a:xfrm>
            <a:off x="668867" y="506359"/>
            <a:ext cx="7851295" cy="4444076"/>
          </a:xfrm>
        </p:spPr>
        <p:txBody>
          <a:bodyPr vert="horz" lIns="91440" tIns="45720" rIns="91440" bIns="45720" rtlCol="0" anchor="b">
            <a:normAutofit fontScale="90000"/>
          </a:bodyPr>
          <a:lstStyle/>
          <a:p>
            <a:r>
              <a:rPr lang="en-US" sz="4800" b="1" dirty="0">
                <a:latin typeface="Times New Roman"/>
                <a:cs typeface="Times New Roman"/>
              </a:rPr>
              <a:t>Task 4.  Complete the sentences  with information about your </a:t>
            </a:r>
            <a:r>
              <a:rPr lang="en-US" sz="4800" b="1" dirty="0" err="1">
                <a:latin typeface="Times New Roman"/>
                <a:cs typeface="Times New Roman"/>
              </a:rPr>
              <a:t>favourite</a:t>
            </a:r>
            <a:r>
              <a:rPr lang="en-US" sz="4800" b="1" dirty="0">
                <a:latin typeface="Times New Roman"/>
                <a:cs typeface="Times New Roman"/>
              </a:rPr>
              <a:t> book. </a:t>
            </a:r>
            <a:br>
              <a:rPr lang="en-US" sz="4800" b="1" dirty="0">
                <a:latin typeface="Times New Roman"/>
                <a:cs typeface="Times New Roman"/>
              </a:rPr>
            </a:br>
            <a:r>
              <a:rPr lang="en-US" sz="4800" b="1" dirty="0">
                <a:latin typeface="Times New Roman"/>
                <a:cs typeface="Times New Roman"/>
              </a:rPr>
              <a:t>For example: </a:t>
            </a:r>
            <a:br>
              <a:rPr lang="en-US" sz="4800" b="1" dirty="0">
                <a:latin typeface="Times New Roman"/>
                <a:cs typeface="Times New Roman"/>
              </a:rPr>
            </a:br>
            <a:r>
              <a:rPr lang="en-US" sz="4800" i="1" dirty="0">
                <a:latin typeface="Times New Roman"/>
                <a:cs typeface="Times New Roman"/>
              </a:rPr>
              <a:t>My </a:t>
            </a:r>
            <a:r>
              <a:rPr lang="en-US" sz="4800" i="1" dirty="0" err="1">
                <a:latin typeface="Times New Roman"/>
                <a:cs typeface="Times New Roman"/>
              </a:rPr>
              <a:t>favourite</a:t>
            </a:r>
            <a:r>
              <a:rPr lang="en-US" sz="4800" i="1" dirty="0">
                <a:latin typeface="Times New Roman"/>
                <a:cs typeface="Times New Roman"/>
              </a:rPr>
              <a:t> book is a … story about … It was written by … </a:t>
            </a:r>
            <a:endParaRPr lang="ru-RU" i="1" dirty="0">
              <a:latin typeface="Times New Roman"/>
              <a:cs typeface="Times New Roman"/>
            </a:endParaRP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9184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DDE8DE2B-61C1-46D5-BEB8-521321C182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E012C92A-B902-4B69-BDCF-CCA3021FCB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2BDBC14-42A0-4182-BFBA-0751F6350C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1D6E2CEA-A5BB-4CF7-B907-AE4DBF6748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9BA4F16A-21DC-462A-AD37-0A93C8B79E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FB75EBDD-038D-4572-A372-1149382957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6" name="Rectangle 65">
            <a:extLst>
              <a:ext uri="{FF2B5EF4-FFF2-40B4-BE49-F238E27FC236}">
                <a16:creationId xmlns:a16="http://schemas.microsoft.com/office/drawing/2014/main" id="{21029ED5-F105-4DD2-99C8-1E4422817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2D621E68-BF28-4A1C-B1A2-4E55E139E7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BE8BBE4D-F0DF-49B9-B75A-99DAC53ACA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08B5BB34-3801-4E70-A981-FE007635E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58A8C6-1294-4CD9-89BC-F1E981A52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F32F2ED6-6143-46C4-A641-72D42732B6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9" name="Rectangle 78">
            <a:extLst>
              <a:ext uri="{FF2B5EF4-FFF2-40B4-BE49-F238E27FC236}">
                <a16:creationId xmlns:a16="http://schemas.microsoft.com/office/drawing/2014/main" id="{5C9652B3-A450-4ED6-8FBF-F536BA60B4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7" descr="Изображение выглядит как текст&#10;&#10;Автоматически созданное описание">
            <a:extLst>
              <a:ext uri="{FF2B5EF4-FFF2-40B4-BE49-F238E27FC236}">
                <a16:creationId xmlns:a16="http://schemas.microsoft.com/office/drawing/2014/main" id="{BDE8FF48-8068-4D4E-ADE8-5F5AC7F959E5}"/>
              </a:ext>
            </a:extLst>
          </p:cNvPr>
          <p:cNvPicPr>
            <a:picLocks noGrp="1" noChangeAspect="1"/>
          </p:cNvPicPr>
          <p:nvPr>
            <p:ph idx="1"/>
          </p:nvPr>
        </p:nvPicPr>
        <p:blipFill rotWithShape="1">
          <a:blip r:embed="rId2"/>
          <a:srcRect r="1" b="31073"/>
          <a:stretch/>
        </p:blipFill>
        <p:spPr>
          <a:xfrm>
            <a:off x="568452" y="571500"/>
            <a:ext cx="11055096" cy="5715000"/>
          </a:xfrm>
          <a:prstGeom prst="rect">
            <a:avLst/>
          </a:prstGeom>
        </p:spPr>
      </p:pic>
    </p:spTree>
    <p:extLst>
      <p:ext uri="{BB962C8B-B14F-4D97-AF65-F5344CB8AC3E}">
        <p14:creationId xmlns:p14="http://schemas.microsoft.com/office/powerpoint/2010/main" val="424863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33935CB5-CD01-4F34-ADAD-D165E52FD87D}"/>
              </a:ext>
            </a:extLst>
          </p:cNvPr>
          <p:cNvPicPr>
            <a:picLocks noChangeAspect="1"/>
          </p:cNvPicPr>
          <p:nvPr/>
        </p:nvPicPr>
        <p:blipFill rotWithShape="1">
          <a:blip r:embed="rId2">
            <a:duotone>
              <a:prstClr val="black"/>
              <a:prstClr val="white"/>
            </a:duotone>
          </a:blip>
          <a:srcRect l="10281" t="4117" r="24319" b="6"/>
          <a:stretch/>
        </p:blipFill>
        <p:spPr>
          <a:xfrm>
            <a:off x="8242977" y="11905"/>
            <a:ext cx="3469597"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Заголовок 1">
            <a:extLst>
              <a:ext uri="{FF2B5EF4-FFF2-40B4-BE49-F238E27FC236}">
                <a16:creationId xmlns:a16="http://schemas.microsoft.com/office/drawing/2014/main" id="{C3CAA8AB-8464-4380-BB90-FC982A578E85}"/>
              </a:ext>
            </a:extLst>
          </p:cNvPr>
          <p:cNvSpPr>
            <a:spLocks noGrp="1"/>
          </p:cNvSpPr>
          <p:nvPr>
            <p:ph type="title"/>
          </p:nvPr>
        </p:nvSpPr>
        <p:spPr>
          <a:xfrm>
            <a:off x="1204647" y="4679040"/>
            <a:ext cx="7433326" cy="2535781"/>
          </a:xfrm>
        </p:spPr>
        <p:txBody>
          <a:bodyPr vert="horz" lIns="91440" tIns="45720" rIns="91440" bIns="45720" rtlCol="0" anchor="b">
            <a:noAutofit/>
          </a:bodyPr>
          <a:lstStyle/>
          <a:p>
            <a:pPr algn="ctr"/>
            <a:r>
              <a:rPr lang="en-US" sz="7200" b="1" dirty="0">
                <a:latin typeface="Times New Roman"/>
                <a:cs typeface="Times New Roman"/>
              </a:rPr>
              <a:t>Homework</a:t>
            </a:r>
            <a:br>
              <a:rPr lang="en-US" sz="7200" b="1" dirty="0">
                <a:latin typeface="Times New Roman"/>
                <a:cs typeface="Times New Roman"/>
              </a:rPr>
            </a:br>
            <a:r>
              <a:rPr lang="en-US" sz="4800" b="1" i="1" dirty="0">
                <a:latin typeface="Times New Roman"/>
                <a:cs typeface="Times New Roman"/>
              </a:rPr>
              <a:t>Do some research and find a science-fiction </a:t>
            </a:r>
            <a:r>
              <a:rPr lang="en-US" sz="4800" b="1" i="1">
                <a:latin typeface="Times New Roman"/>
                <a:cs typeface="Times New Roman"/>
              </a:rPr>
              <a:t>book that you would like to read.</a:t>
            </a:r>
            <a:r>
              <a:rPr lang="en-US" sz="4800" b="1" i="1" dirty="0">
                <a:latin typeface="Times New Roman"/>
                <a:cs typeface="Times New Roman"/>
              </a:rPr>
              <a:t/>
            </a:r>
            <a:br>
              <a:rPr lang="en-US" sz="4800" b="1" i="1" dirty="0">
                <a:latin typeface="Times New Roman"/>
                <a:cs typeface="Times New Roman"/>
              </a:rPr>
            </a:br>
            <a:r>
              <a:rPr lang="en-US" sz="7200" b="1" dirty="0">
                <a:latin typeface="Times New Roman"/>
                <a:cs typeface="Times New Roman"/>
              </a:rPr>
              <a:t/>
            </a:r>
            <a:br>
              <a:rPr lang="en-US" sz="7200" b="1" dirty="0">
                <a:latin typeface="Times New Roman"/>
                <a:cs typeface="Times New Roman"/>
              </a:rPr>
            </a:br>
            <a:r>
              <a:rPr lang="en-US" sz="7200" b="1" dirty="0">
                <a:latin typeface="Times New Roman"/>
                <a:cs typeface="Times New Roman"/>
              </a:rPr>
              <a:t/>
            </a:r>
            <a:br>
              <a:rPr lang="en-US" sz="7200" b="1" dirty="0">
                <a:latin typeface="Times New Roman"/>
                <a:cs typeface="Times New Roman"/>
              </a:rPr>
            </a:br>
            <a:r>
              <a:rPr lang="en-US" sz="4800" dirty="0"/>
              <a:t> </a:t>
            </a:r>
            <a:endParaRPr lang="ru-RU" sz="4800"/>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73599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127</TotalTime>
  <Words>78</Words>
  <Application>Microsoft Office PowerPoint</Application>
  <PresentationFormat>Широкоэкранный</PresentationFormat>
  <Paragraphs>13</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STXingkai</vt:lpstr>
      <vt:lpstr>Times New Roman</vt:lpstr>
      <vt:lpstr>Trebuchet MS</vt:lpstr>
      <vt:lpstr>Wingdings 3</vt:lpstr>
      <vt:lpstr>Facet</vt:lpstr>
      <vt:lpstr>Unit 5.  Reading for pleasure     Theme of the lesson: A story summary. War Horse   </vt:lpstr>
      <vt:lpstr>Learning objectives:</vt:lpstr>
      <vt:lpstr>hjghhjb</vt:lpstr>
      <vt:lpstr>Task 1. Read the summary about ''War horse''.  Students book page 59. </vt:lpstr>
      <vt:lpstr>Task 2. Read the summary again about ''War horse'' and answer the questions.    1. Who wrote the story? 2. What type of story is it? 3. When and where does it take place? 4. Who are the main characters? 5. How does the story begin? 6. What are the main events in the story? 7. How does it end?   </vt:lpstr>
      <vt:lpstr>Task 3. Look at the Useful language box. Find similar phrases in the text on this page and write your copybook. </vt:lpstr>
      <vt:lpstr>Task 4.  Complete the sentences  with information about your favourite book.  For example:  My favourite book is a … story about … It was written by … </vt:lpstr>
      <vt:lpstr>Презентация PowerPoint</vt:lpstr>
      <vt:lpstr>Homework Do some research and find a science-fiction book that you would like to read.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Данагул</cp:lastModifiedBy>
  <cp:revision>482</cp:revision>
  <dcterms:created xsi:type="dcterms:W3CDTF">2020-12-09T06:20:49Z</dcterms:created>
  <dcterms:modified xsi:type="dcterms:W3CDTF">2024-12-16T13:48:08Z</dcterms:modified>
</cp:coreProperties>
</file>