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72" r:id="rId9"/>
    <p:sldId id="273" r:id="rId10"/>
    <p:sldId id="274" r:id="rId11"/>
    <p:sldId id="270" r:id="rId12"/>
    <p:sldId id="271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Средний стиль 3 - акцент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A488322-F2BA-4B5B-9748-0D474271808F}" styleName="Средний стиль 3 - акцент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EB344D84-9AFB-497E-A393-DC336BA19D2E}" styleName="Средний стиль 3 - акцент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2833802-FEF1-4C79-8D5D-14CF1EAF98D9}" styleName="Светлый стиль 2 - акцент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912C8C85-51F0-491E-9774-3900AFEF0FD7}" styleName="Светлый стиль 2 - акцент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69012ECD-51FC-41F1-AA8D-1B2483CD663E}" styleName="Светлый стиль 2 -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5A111915-BE36-4E01-A7E5-04B1672EAD32}" styleName="Светлый стиль 2 - акцент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50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04CC23A-915A-49FA-8A9C-96C64D35CE01}" type="doc">
      <dgm:prSet loTypeId="urn:microsoft.com/office/officeart/2005/8/layout/cycle7" loCatId="cycle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ru-RU"/>
        </a:p>
      </dgm:t>
    </dgm:pt>
    <dgm:pt modelId="{AEC91A06-142A-4314-9131-E2ED50B1EF56}">
      <dgm:prSet phldrT="[Текст]"/>
      <dgm:spPr/>
      <dgm:t>
        <a:bodyPr/>
        <a:lstStyle/>
        <a:p>
          <a:r>
            <a:rPr lang="ru-RU" dirty="0" err="1" smtClean="0"/>
            <a:t>Қауіпті</a:t>
          </a:r>
          <a:r>
            <a:rPr lang="ru-RU" dirty="0" smtClean="0"/>
            <a:t> </a:t>
          </a:r>
          <a:r>
            <a:rPr lang="ru-RU" dirty="0" err="1" smtClean="0"/>
            <a:t>гидрологиялық</a:t>
          </a:r>
          <a:r>
            <a:rPr lang="ru-RU" dirty="0" smtClean="0"/>
            <a:t> </a:t>
          </a:r>
          <a:r>
            <a:rPr lang="ru-RU" dirty="0" err="1" smtClean="0"/>
            <a:t>құбылыстардың</a:t>
          </a:r>
          <a:r>
            <a:rPr lang="ru-RU" dirty="0" smtClean="0"/>
            <a:t> </a:t>
          </a:r>
          <a:r>
            <a:rPr lang="ru-RU" dirty="0" err="1" smtClean="0"/>
            <a:t>жіктелімі</a:t>
          </a:r>
          <a:endParaRPr lang="ru-RU" dirty="0"/>
        </a:p>
      </dgm:t>
    </dgm:pt>
    <dgm:pt modelId="{01DE354F-FCD3-40E9-8745-14238B759D93}" type="parTrans" cxnId="{DA6D7A73-FB60-40CB-AF84-BA0B5376C289}">
      <dgm:prSet/>
      <dgm:spPr/>
      <dgm:t>
        <a:bodyPr/>
        <a:lstStyle/>
        <a:p>
          <a:endParaRPr lang="ru-RU"/>
        </a:p>
      </dgm:t>
    </dgm:pt>
    <dgm:pt modelId="{71BA42D9-71EC-49CD-A9EB-39416A1D2B6C}" type="sibTrans" cxnId="{DA6D7A73-FB60-40CB-AF84-BA0B5376C289}">
      <dgm:prSet/>
      <dgm:spPr/>
      <dgm:t>
        <a:bodyPr/>
        <a:lstStyle/>
        <a:p>
          <a:endParaRPr lang="ru-RU"/>
        </a:p>
      </dgm:t>
    </dgm:pt>
    <dgm:pt modelId="{9354C05C-9BE8-44E8-A4D4-D6B28ABEFB1F}">
      <dgm:prSet phldrT="[Текст]" custT="1"/>
      <dgm:spPr/>
      <dgm:t>
        <a:bodyPr/>
        <a:lstStyle/>
        <a:p>
          <a:r>
            <a:rPr lang="kk-KZ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Құрлық суларының гидрологиялық режиміне қатысы бар төтенше жағдайлар</a:t>
          </a:r>
          <a:endParaRPr lang="ru-RU" sz="2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F93656D-635F-4DF4-ACD0-FAFE1779FA60}" type="parTrans" cxnId="{CDD147FD-B3DC-4253-9C06-D1D1E471E56E}">
      <dgm:prSet/>
      <dgm:spPr/>
      <dgm:t>
        <a:bodyPr/>
        <a:lstStyle/>
        <a:p>
          <a:endParaRPr lang="ru-RU"/>
        </a:p>
      </dgm:t>
    </dgm:pt>
    <dgm:pt modelId="{E6BE753F-241D-4984-89CE-3DCD69118CF5}" type="sibTrans" cxnId="{CDD147FD-B3DC-4253-9C06-D1D1E471E56E}">
      <dgm:prSet/>
      <dgm:spPr/>
      <dgm:t>
        <a:bodyPr/>
        <a:lstStyle/>
        <a:p>
          <a:endParaRPr lang="ru-RU"/>
        </a:p>
      </dgm:t>
    </dgm:pt>
    <dgm:pt modelId="{BDD78786-C70B-4139-B248-15A952937F2D}">
      <dgm:prSet phldrT="[Текст]" custT="1"/>
      <dgm:spPr/>
      <dgm:t>
        <a:bodyPr/>
        <a:lstStyle/>
        <a:p>
          <a:r>
            <a:rPr lang="kk-KZ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Гидросфера жағдайының өзгеруімен байланысты орын алатын төтенше жағдайлар</a:t>
          </a:r>
          <a:endParaRPr lang="ru-RU" sz="2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A66D4EF-F2F2-424E-8F6D-8808C81283BA}" type="parTrans" cxnId="{B660BB29-8388-4F1A-BEAE-E1770E07819D}">
      <dgm:prSet/>
      <dgm:spPr/>
      <dgm:t>
        <a:bodyPr/>
        <a:lstStyle/>
        <a:p>
          <a:endParaRPr lang="ru-RU"/>
        </a:p>
      </dgm:t>
    </dgm:pt>
    <dgm:pt modelId="{994038A0-76DE-4F82-AA69-651FB77D8CC3}" type="sibTrans" cxnId="{B660BB29-8388-4F1A-BEAE-E1770E07819D}">
      <dgm:prSet/>
      <dgm:spPr/>
      <dgm:t>
        <a:bodyPr/>
        <a:lstStyle/>
        <a:p>
          <a:endParaRPr lang="ru-RU"/>
        </a:p>
      </dgm:t>
    </dgm:pt>
    <dgm:pt modelId="{14CC7D4C-33B9-4BBD-9BA9-B0297D871B7E}" type="pres">
      <dgm:prSet presAssocID="{D04CC23A-915A-49FA-8A9C-96C64D35CE01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6ED8AA9-1F65-431D-AFC2-C56F5E9C9B8E}" type="pres">
      <dgm:prSet presAssocID="{AEC91A06-142A-4314-9131-E2ED50B1EF56}" presName="node" presStyleLbl="node1" presStyleIdx="0" presStyleCnt="3" custScaleX="225834" custScaleY="106501" custRadScaleRad="97155" custRadScaleInc="85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512DB40-8486-427D-AAE5-874392EDE52B}" type="pres">
      <dgm:prSet presAssocID="{71BA42D9-71EC-49CD-A9EB-39416A1D2B6C}" presName="sibTrans" presStyleLbl="sibTrans2D1" presStyleIdx="0" presStyleCnt="3"/>
      <dgm:spPr/>
      <dgm:t>
        <a:bodyPr/>
        <a:lstStyle/>
        <a:p>
          <a:endParaRPr lang="ru-RU"/>
        </a:p>
      </dgm:t>
    </dgm:pt>
    <dgm:pt modelId="{99FB0F22-197A-4516-8882-2ABCD3FBCDC1}" type="pres">
      <dgm:prSet presAssocID="{71BA42D9-71EC-49CD-A9EB-39416A1D2B6C}" presName="connectorText" presStyleLbl="sibTrans2D1" presStyleIdx="0" presStyleCnt="3"/>
      <dgm:spPr/>
      <dgm:t>
        <a:bodyPr/>
        <a:lstStyle/>
        <a:p>
          <a:endParaRPr lang="ru-RU"/>
        </a:p>
      </dgm:t>
    </dgm:pt>
    <dgm:pt modelId="{FC058C91-6E6C-4822-BBCF-9E4A2E0E692B}" type="pres">
      <dgm:prSet presAssocID="{9354C05C-9BE8-44E8-A4D4-D6B28ABEFB1F}" presName="node" presStyleLbl="node1" presStyleIdx="1" presStyleCnt="3" custScaleX="120531" custScaleY="17931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75C7AB0-8B0B-4246-B6BC-7C1C96EA409E}" type="pres">
      <dgm:prSet presAssocID="{E6BE753F-241D-4984-89CE-3DCD69118CF5}" presName="sibTrans" presStyleLbl="sibTrans2D1" presStyleIdx="1" presStyleCnt="3"/>
      <dgm:spPr/>
      <dgm:t>
        <a:bodyPr/>
        <a:lstStyle/>
        <a:p>
          <a:endParaRPr lang="ru-RU"/>
        </a:p>
      </dgm:t>
    </dgm:pt>
    <dgm:pt modelId="{3E06FEAF-3D64-4248-B46A-CA4AFFFC818D}" type="pres">
      <dgm:prSet presAssocID="{E6BE753F-241D-4984-89CE-3DCD69118CF5}" presName="connectorText" presStyleLbl="sibTrans2D1" presStyleIdx="1" presStyleCnt="3"/>
      <dgm:spPr/>
      <dgm:t>
        <a:bodyPr/>
        <a:lstStyle/>
        <a:p>
          <a:endParaRPr lang="ru-RU"/>
        </a:p>
      </dgm:t>
    </dgm:pt>
    <dgm:pt modelId="{212FC1A4-04DD-47FF-AFB5-1C7BFD0DE0F4}" type="pres">
      <dgm:prSet presAssocID="{BDD78786-C70B-4139-B248-15A952937F2D}" presName="node" presStyleLbl="node1" presStyleIdx="2" presStyleCnt="3" custScaleX="117223" custScaleY="17651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125EE02-FC12-487B-A5D6-FC3494B9004D}" type="pres">
      <dgm:prSet presAssocID="{994038A0-76DE-4F82-AA69-651FB77D8CC3}" presName="sibTrans" presStyleLbl="sibTrans2D1" presStyleIdx="2" presStyleCnt="3"/>
      <dgm:spPr/>
      <dgm:t>
        <a:bodyPr/>
        <a:lstStyle/>
        <a:p>
          <a:endParaRPr lang="ru-RU"/>
        </a:p>
      </dgm:t>
    </dgm:pt>
    <dgm:pt modelId="{D5E773C8-C10E-4015-8689-25B5E327553B}" type="pres">
      <dgm:prSet presAssocID="{994038A0-76DE-4F82-AA69-651FB77D8CC3}" presName="connectorText" presStyleLbl="sibTrans2D1" presStyleIdx="2" presStyleCnt="3"/>
      <dgm:spPr/>
      <dgm:t>
        <a:bodyPr/>
        <a:lstStyle/>
        <a:p>
          <a:endParaRPr lang="ru-RU"/>
        </a:p>
      </dgm:t>
    </dgm:pt>
  </dgm:ptLst>
  <dgm:cxnLst>
    <dgm:cxn modelId="{5815C87C-2AE8-4522-BE65-BC4F928F7A8A}" type="presOf" srcId="{71BA42D9-71EC-49CD-A9EB-39416A1D2B6C}" destId="{99FB0F22-197A-4516-8882-2ABCD3FBCDC1}" srcOrd="1" destOrd="0" presId="urn:microsoft.com/office/officeart/2005/8/layout/cycle7"/>
    <dgm:cxn modelId="{029A5537-2305-4FB5-87EF-A36D93367F95}" type="presOf" srcId="{E6BE753F-241D-4984-89CE-3DCD69118CF5}" destId="{3E06FEAF-3D64-4248-B46A-CA4AFFFC818D}" srcOrd="1" destOrd="0" presId="urn:microsoft.com/office/officeart/2005/8/layout/cycle7"/>
    <dgm:cxn modelId="{3B1907B9-71FF-40BB-98B8-28CCB994FAAE}" type="presOf" srcId="{BDD78786-C70B-4139-B248-15A952937F2D}" destId="{212FC1A4-04DD-47FF-AFB5-1C7BFD0DE0F4}" srcOrd="0" destOrd="0" presId="urn:microsoft.com/office/officeart/2005/8/layout/cycle7"/>
    <dgm:cxn modelId="{B660BB29-8388-4F1A-BEAE-E1770E07819D}" srcId="{D04CC23A-915A-49FA-8A9C-96C64D35CE01}" destId="{BDD78786-C70B-4139-B248-15A952937F2D}" srcOrd="2" destOrd="0" parTransId="{1A66D4EF-F2F2-424E-8F6D-8808C81283BA}" sibTransId="{994038A0-76DE-4F82-AA69-651FB77D8CC3}"/>
    <dgm:cxn modelId="{9945189A-8043-4CD5-AC8D-060A593BF731}" type="presOf" srcId="{71BA42D9-71EC-49CD-A9EB-39416A1D2B6C}" destId="{3512DB40-8486-427D-AAE5-874392EDE52B}" srcOrd="0" destOrd="0" presId="urn:microsoft.com/office/officeart/2005/8/layout/cycle7"/>
    <dgm:cxn modelId="{DA6D7A73-FB60-40CB-AF84-BA0B5376C289}" srcId="{D04CC23A-915A-49FA-8A9C-96C64D35CE01}" destId="{AEC91A06-142A-4314-9131-E2ED50B1EF56}" srcOrd="0" destOrd="0" parTransId="{01DE354F-FCD3-40E9-8745-14238B759D93}" sibTransId="{71BA42D9-71EC-49CD-A9EB-39416A1D2B6C}"/>
    <dgm:cxn modelId="{FD733C4D-FC5C-4344-BB01-9CE938326749}" type="presOf" srcId="{D04CC23A-915A-49FA-8A9C-96C64D35CE01}" destId="{14CC7D4C-33B9-4BBD-9BA9-B0297D871B7E}" srcOrd="0" destOrd="0" presId="urn:microsoft.com/office/officeart/2005/8/layout/cycle7"/>
    <dgm:cxn modelId="{4F28B229-79A2-4E88-B6E7-AE18F75D2CAE}" type="presOf" srcId="{994038A0-76DE-4F82-AA69-651FB77D8CC3}" destId="{D125EE02-FC12-487B-A5D6-FC3494B9004D}" srcOrd="0" destOrd="0" presId="urn:microsoft.com/office/officeart/2005/8/layout/cycle7"/>
    <dgm:cxn modelId="{58DF8FAC-F3BF-4FCD-AB7F-FD8D1271244E}" type="presOf" srcId="{E6BE753F-241D-4984-89CE-3DCD69118CF5}" destId="{D75C7AB0-8B0B-4246-B6BC-7C1C96EA409E}" srcOrd="0" destOrd="0" presId="urn:microsoft.com/office/officeart/2005/8/layout/cycle7"/>
    <dgm:cxn modelId="{F91C49D3-7D49-42E1-8EA5-46A569D6BC5C}" type="presOf" srcId="{994038A0-76DE-4F82-AA69-651FB77D8CC3}" destId="{D5E773C8-C10E-4015-8689-25B5E327553B}" srcOrd="1" destOrd="0" presId="urn:microsoft.com/office/officeart/2005/8/layout/cycle7"/>
    <dgm:cxn modelId="{538BC9F5-05A0-4B34-8F86-CD6CE8E1BAED}" type="presOf" srcId="{AEC91A06-142A-4314-9131-E2ED50B1EF56}" destId="{56ED8AA9-1F65-431D-AFC2-C56F5E9C9B8E}" srcOrd="0" destOrd="0" presId="urn:microsoft.com/office/officeart/2005/8/layout/cycle7"/>
    <dgm:cxn modelId="{88EF8836-C608-436D-BAE8-F4B08056B7E6}" type="presOf" srcId="{9354C05C-9BE8-44E8-A4D4-D6B28ABEFB1F}" destId="{FC058C91-6E6C-4822-BBCF-9E4A2E0E692B}" srcOrd="0" destOrd="0" presId="urn:microsoft.com/office/officeart/2005/8/layout/cycle7"/>
    <dgm:cxn modelId="{CDD147FD-B3DC-4253-9C06-D1D1E471E56E}" srcId="{D04CC23A-915A-49FA-8A9C-96C64D35CE01}" destId="{9354C05C-9BE8-44E8-A4D4-D6B28ABEFB1F}" srcOrd="1" destOrd="0" parTransId="{8F93656D-635F-4DF4-ACD0-FAFE1779FA60}" sibTransId="{E6BE753F-241D-4984-89CE-3DCD69118CF5}"/>
    <dgm:cxn modelId="{E8C21E3E-42A2-4B5B-914E-449228AC440A}" type="presParOf" srcId="{14CC7D4C-33B9-4BBD-9BA9-B0297D871B7E}" destId="{56ED8AA9-1F65-431D-AFC2-C56F5E9C9B8E}" srcOrd="0" destOrd="0" presId="urn:microsoft.com/office/officeart/2005/8/layout/cycle7"/>
    <dgm:cxn modelId="{BC3FACDE-ED11-485D-929B-E334DD27699A}" type="presParOf" srcId="{14CC7D4C-33B9-4BBD-9BA9-B0297D871B7E}" destId="{3512DB40-8486-427D-AAE5-874392EDE52B}" srcOrd="1" destOrd="0" presId="urn:microsoft.com/office/officeart/2005/8/layout/cycle7"/>
    <dgm:cxn modelId="{2FDF30C5-77B0-4E94-823F-8AD198D299FF}" type="presParOf" srcId="{3512DB40-8486-427D-AAE5-874392EDE52B}" destId="{99FB0F22-197A-4516-8882-2ABCD3FBCDC1}" srcOrd="0" destOrd="0" presId="urn:microsoft.com/office/officeart/2005/8/layout/cycle7"/>
    <dgm:cxn modelId="{4A54D72A-DE5D-463E-9895-EE4EC8ABBFC4}" type="presParOf" srcId="{14CC7D4C-33B9-4BBD-9BA9-B0297D871B7E}" destId="{FC058C91-6E6C-4822-BBCF-9E4A2E0E692B}" srcOrd="2" destOrd="0" presId="urn:microsoft.com/office/officeart/2005/8/layout/cycle7"/>
    <dgm:cxn modelId="{854B642A-DBF8-4128-96CA-BF0E1B2035CF}" type="presParOf" srcId="{14CC7D4C-33B9-4BBD-9BA9-B0297D871B7E}" destId="{D75C7AB0-8B0B-4246-B6BC-7C1C96EA409E}" srcOrd="3" destOrd="0" presId="urn:microsoft.com/office/officeart/2005/8/layout/cycle7"/>
    <dgm:cxn modelId="{C618756B-06BF-4932-B168-83A72FE4CAD9}" type="presParOf" srcId="{D75C7AB0-8B0B-4246-B6BC-7C1C96EA409E}" destId="{3E06FEAF-3D64-4248-B46A-CA4AFFFC818D}" srcOrd="0" destOrd="0" presId="urn:microsoft.com/office/officeart/2005/8/layout/cycle7"/>
    <dgm:cxn modelId="{6EF95EA7-D55A-4746-8F10-134A5389356D}" type="presParOf" srcId="{14CC7D4C-33B9-4BBD-9BA9-B0297D871B7E}" destId="{212FC1A4-04DD-47FF-AFB5-1C7BFD0DE0F4}" srcOrd="4" destOrd="0" presId="urn:microsoft.com/office/officeart/2005/8/layout/cycle7"/>
    <dgm:cxn modelId="{940712BC-A2D2-49DD-9D3C-35624D4ACA85}" type="presParOf" srcId="{14CC7D4C-33B9-4BBD-9BA9-B0297D871B7E}" destId="{D125EE02-FC12-487B-A5D6-FC3494B9004D}" srcOrd="5" destOrd="0" presId="urn:microsoft.com/office/officeart/2005/8/layout/cycle7"/>
    <dgm:cxn modelId="{CB0E766C-F445-4C93-A674-FC9FF1820B5A}" type="presParOf" srcId="{D125EE02-FC12-487B-A5D6-FC3494B9004D}" destId="{D5E773C8-C10E-4015-8689-25B5E327553B}" srcOrd="0" destOrd="0" presId="urn:microsoft.com/office/officeart/2005/8/layout/cycle7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6ED8AA9-1F65-431D-AFC2-C56F5E9C9B8E}">
      <dsp:nvSpPr>
        <dsp:cNvPr id="0" name=""/>
        <dsp:cNvSpPr/>
      </dsp:nvSpPr>
      <dsp:spPr>
        <a:xfrm>
          <a:off x="671748" y="-167411"/>
          <a:ext cx="4752517" cy="1120619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900" kern="1200" dirty="0" err="1" smtClean="0"/>
            <a:t>Қауіпті</a:t>
          </a:r>
          <a:r>
            <a:rPr lang="ru-RU" sz="2900" kern="1200" dirty="0" smtClean="0"/>
            <a:t> </a:t>
          </a:r>
          <a:r>
            <a:rPr lang="ru-RU" sz="2900" kern="1200" dirty="0" err="1" smtClean="0"/>
            <a:t>гидрологиялық</a:t>
          </a:r>
          <a:r>
            <a:rPr lang="ru-RU" sz="2900" kern="1200" dirty="0" smtClean="0"/>
            <a:t> </a:t>
          </a:r>
          <a:r>
            <a:rPr lang="ru-RU" sz="2900" kern="1200" dirty="0" err="1" smtClean="0"/>
            <a:t>құбылыстардың</a:t>
          </a:r>
          <a:r>
            <a:rPr lang="ru-RU" sz="2900" kern="1200" dirty="0" smtClean="0"/>
            <a:t> </a:t>
          </a:r>
          <a:r>
            <a:rPr lang="ru-RU" sz="2900" kern="1200" dirty="0" err="1" smtClean="0"/>
            <a:t>жіктелімі</a:t>
          </a:r>
          <a:endParaRPr lang="ru-RU" sz="2900" kern="1200" dirty="0"/>
        </a:p>
      </dsp:txBody>
      <dsp:txXfrm>
        <a:off x="704570" y="-134589"/>
        <a:ext cx="4686873" cy="1054975"/>
      </dsp:txXfrm>
    </dsp:sp>
    <dsp:sp modelId="{3512DB40-8486-427D-AAE5-874392EDE52B}">
      <dsp:nvSpPr>
        <dsp:cNvPr id="0" name=""/>
        <dsp:cNvSpPr/>
      </dsp:nvSpPr>
      <dsp:spPr>
        <a:xfrm rot="3586418">
          <a:off x="3407127" y="1493350"/>
          <a:ext cx="778642" cy="368275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500" kern="1200"/>
        </a:p>
      </dsp:txBody>
      <dsp:txXfrm>
        <a:off x="3517610" y="1567005"/>
        <a:ext cx="557677" cy="220965"/>
      </dsp:txXfrm>
    </dsp:sp>
    <dsp:sp modelId="{FC058C91-6E6C-4822-BBCF-9E4A2E0E692B}">
      <dsp:nvSpPr>
        <dsp:cNvPr id="0" name=""/>
        <dsp:cNvSpPr/>
      </dsp:nvSpPr>
      <dsp:spPr>
        <a:xfrm>
          <a:off x="3499844" y="2401768"/>
          <a:ext cx="2536490" cy="1886800"/>
        </a:xfrm>
        <a:prstGeom prst="roundRect">
          <a:avLst>
            <a:gd name="adj" fmla="val 10000"/>
          </a:avLst>
        </a:prstGeom>
        <a:solidFill>
          <a:schemeClr val="accent3">
            <a:hueOff val="5625132"/>
            <a:satOff val="-8440"/>
            <a:lumOff val="-137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Құрлық суларының гидрологиялық режиміне қатысы бар төтенше жағдайлар</a:t>
          </a:r>
          <a:endParaRPr lang="ru-RU" sz="2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555106" y="2457030"/>
        <a:ext cx="2425966" cy="1776276"/>
      </dsp:txXfrm>
    </dsp:sp>
    <dsp:sp modelId="{D75C7AB0-8B0B-4246-B6BC-7C1C96EA409E}">
      <dsp:nvSpPr>
        <dsp:cNvPr id="0" name=""/>
        <dsp:cNvSpPr/>
      </dsp:nvSpPr>
      <dsp:spPr>
        <a:xfrm rot="10800000">
          <a:off x="2623871" y="3161030"/>
          <a:ext cx="778642" cy="368275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3">
            <a:hueOff val="5625132"/>
            <a:satOff val="-8440"/>
            <a:lumOff val="-1373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500" kern="1200"/>
        </a:p>
      </dsp:txBody>
      <dsp:txXfrm rot="10800000">
        <a:off x="2734353" y="3234685"/>
        <a:ext cx="557677" cy="220965"/>
      </dsp:txXfrm>
    </dsp:sp>
    <dsp:sp modelId="{212FC1A4-04DD-47FF-AFB5-1C7BFD0DE0F4}">
      <dsp:nvSpPr>
        <dsp:cNvPr id="0" name=""/>
        <dsp:cNvSpPr/>
      </dsp:nvSpPr>
      <dsp:spPr>
        <a:xfrm>
          <a:off x="59665" y="2416520"/>
          <a:ext cx="2466875" cy="1857295"/>
        </a:xfrm>
        <a:prstGeom prst="roundRect">
          <a:avLst>
            <a:gd name="adj" fmla="val 10000"/>
          </a:avLst>
        </a:prstGeom>
        <a:solidFill>
          <a:schemeClr val="accent3">
            <a:hueOff val="11250264"/>
            <a:satOff val="-16880"/>
            <a:lumOff val="-274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Гидросфера жағдайының өзгеруімен байланысты орын алатын төтенше жағдайлар</a:t>
          </a:r>
          <a:endParaRPr lang="ru-RU" sz="2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14063" y="2470918"/>
        <a:ext cx="2358079" cy="1748499"/>
      </dsp:txXfrm>
    </dsp:sp>
    <dsp:sp modelId="{D125EE02-FC12-487B-A5D6-FC3494B9004D}">
      <dsp:nvSpPr>
        <dsp:cNvPr id="0" name=""/>
        <dsp:cNvSpPr/>
      </dsp:nvSpPr>
      <dsp:spPr>
        <a:xfrm rot="18043700">
          <a:off x="1890708" y="1500726"/>
          <a:ext cx="778642" cy="368275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3">
            <a:hueOff val="11250264"/>
            <a:satOff val="-16880"/>
            <a:lumOff val="-2745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500" kern="1200"/>
        </a:p>
      </dsp:txBody>
      <dsp:txXfrm>
        <a:off x="2001191" y="1574381"/>
        <a:ext cx="557677" cy="22096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7">
  <dgm:title val=""/>
  <dgm:desc val=""/>
  <dgm:catLst>
    <dgm:cat type="cycle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</dgm:alg>
      </dgm:if>
      <dgm:else name="Name3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onstrLst>
      <dgm:constr type="diam" refType="w"/>
      <dgm:constr type="w" for="ch" ptType="node" refType="w"/>
      <dgm:constr type="primFontSz" for="ch" ptType="node" op="equ" val="65"/>
      <dgm:constr type="w" for="ch" forName="sibTrans" refType="w" refFor="ch" refPtType="node" op="equ" fact="0.35"/>
      <dgm:constr type="connDist" for="ch" forName="sibTrans" op="equ"/>
      <dgm:constr type="primFontSz" for="des" forName="connectorText" op="equ" val="55"/>
      <dgm:constr type="primFontSz" for="des" forName="connectorText" refType="primFontSz" refFor="ch" refPtType="node" op="lte" fact="0.8"/>
      <dgm:constr type="sibSp" refType="w" refFor="ch" refPtType="node" op="equ" fact="0.65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4">
        <dgm:if name="Name5" axis="par ch" ptType="doc node" func="cnt" op="gt" val="1">
          <dgm:forEach name="sibTransForEach" axis="followSib" ptType="sibTrans" hideLastTrans="0" cnt="1">
            <dgm:layoutNode name="sibTrans">
              <dgm:choose name="Name6">
                <dgm:if name="Name7" axis="par ch" ptType="doc node" func="posEven" op="equ" val="1">
                  <dgm:alg type="conn">
                    <dgm:param type="begPts" val="radial"/>
                    <dgm:param type="endPts" val="radial"/>
                    <dgm:param type="begSty" val="arr"/>
                    <dgm:param type="endSty" val="arr"/>
                  </dgm:alg>
                </dgm:if>
                <dgm:else name="Name8">
                  <dgm:alg type="conn">
                    <dgm:param type="begPts" val="auto"/>
                    <dgm:param type="endPts" val="auto"/>
                    <dgm:param type="begSty" val="arr"/>
                    <dgm:param type="endSty" val="arr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5"/>
                <dgm:constr type="connDist"/>
                <dgm:constr type="begPad" refType="connDist" fact="0.1"/>
                <dgm:constr type="endPad" refType="connDist" fact="0.1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9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09.08.2020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09.08.2020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09.08.2020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09.08.2020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ttps://avatars.mds.yandex.net/get-pdb/1880804/b6bf6c32-6cbf-4cf9-87ca-022bc2291816/s1200?webp=fals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574" y="0"/>
            <a:ext cx="9148574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476673"/>
            <a:ext cx="8424936" cy="2376264"/>
          </a:xfr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 </a:t>
            </a: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сынып</a:t>
            </a:r>
            <a:r>
              <a:rPr lang="kk-K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География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kk-K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бөлім. Гидросфера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Тақырыбы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kk-K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Су апаттары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259632" y="3140968"/>
            <a:ext cx="712879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Оқу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мақсаты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kk-K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8.3.3.7-  жергілікті компонентті қосымша қамту негізінде су апаттарының алдын алу шараларын ұсынады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6250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s://slide-share.ru/image/327670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144016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kk-K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Қауіпті гидрологиялық құбылыстарды алдын ала ескерту дегеніміз не?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1844824"/>
            <a:ext cx="8229600" cy="4281339"/>
          </a:xfrm>
        </p:spPr>
        <p:txBody>
          <a:bodyPr/>
          <a:lstStyle/>
          <a:p>
            <a:pPr marL="0" indent="0">
              <a:buNone/>
            </a:pPr>
            <a:r>
              <a:rPr lang="kk-KZ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kk-K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67544" y="1772816"/>
            <a:ext cx="8208912" cy="397031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Төтенше</a:t>
            </a:r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жағдайларды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алдын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ала </a:t>
            </a:r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ескерту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алдын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ала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өткізілген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төтенше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жағдайлардың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туындау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қаупін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барынша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азайтуға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адамдардың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денсаулығы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мен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өмірін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сақтауға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шығын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көлемі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мен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материалдық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шығындарды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азайтуға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бағытталған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іс-шаралар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кешені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  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Оларға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мыналар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жатады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ғылыми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зерттеулер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бақылаулар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жағдайға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қадағалау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жүргізу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төтенше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жағдайлардың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туындауына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әкелуі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мүмкін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апат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қирау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қиындық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туындау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қаупі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туралы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алдын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ала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болжау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хабарлау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төтенше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жағдайлар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туралы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ақпараттарды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білуді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насихаттау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тұрғындар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мен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мамандарды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оқыту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сақтандыру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іс-шаралары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Қауіпті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зиян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мен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шығынды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мүмкіндігінше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азайту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үшін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төмендегі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іс-шаралар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жүзеге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асырылуы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қажет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гидротехникалық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инженерлік-геологиялық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қорғаныс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іс-шаралары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байланыс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көлік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жүйелерін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жетілдіру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05755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4" descr="https://im0-tub-kz.yandex.net/i?id=ee7f7761618db4fe28cf7d4f32a5b2c7-l&amp;n=1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rmAutofit/>
          </a:bodyPr>
          <a:lstStyle/>
          <a:p>
            <a:r>
              <a:rPr lang="kk-KZ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Тапсырма </a:t>
            </a:r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№1</a:t>
            </a:r>
            <a:endParaRPr lang="ru-RU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71600" y="1340769"/>
            <a:ext cx="7200800" cy="792087"/>
          </a:xfrm>
          <a:ln>
            <a:solidFill>
              <a:schemeClr val="accent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lvl="0"/>
            <a:r>
              <a:rPr lang="kk-K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Қауіпті гидрологиялық құбылыстардың жіктелімі (классификациясы)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kk-KZ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Тапсырма 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№2</a:t>
            </a:r>
          </a:p>
          <a:p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Заголовок 1"/>
          <p:cNvSpPr txBox="1">
            <a:spLocks/>
          </p:cNvSpPr>
          <p:nvPr/>
        </p:nvSpPr>
        <p:spPr>
          <a:xfrm>
            <a:off x="619944" y="2132856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ru-RU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Объект 2"/>
          <p:cNvSpPr txBox="1">
            <a:spLocks/>
          </p:cNvSpPr>
          <p:nvPr/>
        </p:nvSpPr>
        <p:spPr>
          <a:xfrm>
            <a:off x="2916542" y="3140968"/>
            <a:ext cx="3636404" cy="792087"/>
          </a:xfrm>
          <a:prstGeom prst="rect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kk-K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«Екі жақты күнделік»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Font typeface="Arial" pitchFamily="34" charset="0"/>
              <a:buNone/>
            </a:pP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86817"/>
              </p:ext>
            </p:extLst>
          </p:nvPr>
        </p:nvGraphicFramePr>
        <p:xfrm>
          <a:off x="323528" y="4077072"/>
          <a:ext cx="5256584" cy="2736304"/>
        </p:xfrm>
        <a:graphic>
          <a:graphicData uri="http://schemas.openxmlformats.org/drawingml/2006/table">
            <a:tbl>
              <a:tblPr firstRow="1" firstCol="1" bandRow="1">
                <a:tableStyleId>{5A111915-BE36-4E01-A7E5-04B1672EAD32}</a:tableStyleId>
              </a:tblPr>
              <a:tblGrid>
                <a:gridCol w="2628292"/>
                <a:gridCol w="2628292"/>
              </a:tblGrid>
              <a:tr h="1160399">
                <a:tc>
                  <a:txBody>
                    <a:bodyPr/>
                    <a:lstStyle/>
                    <a:p>
                      <a:pPr marL="0" inden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Қауіпті гидрологиялық құбылыстар қандай құбылыстарға байланысты болатынын түсіндіріңіз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Алдын ала ескерту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75905"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3" name="Прямоугольник 12"/>
          <p:cNvSpPr/>
          <p:nvPr/>
        </p:nvSpPr>
        <p:spPr>
          <a:xfrm>
            <a:off x="5658544" y="4365104"/>
            <a:ext cx="3485456" cy="2308324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kk-KZ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Дискриптор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kk-KZ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Тапсырма: 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Қауіпті гидрологиялық құбылыстардың жіктелімін жасайды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kk-K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Қауіпті гидрологиялық құбылыстарды көрсетіп, қауіптің алдын алу шараларын ұсынады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8521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https://im0-tub-kz.yandex.net/i?id=ee7f7761618db4fe28cf7d4f32a5b2c7-l&amp;n=1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26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646040"/>
            <a:ext cx="7846690" cy="1143000"/>
          </a:xfrm>
        </p:spPr>
        <p:txBody>
          <a:bodyPr>
            <a:normAutofit fontScale="90000"/>
          </a:bodyPr>
          <a:lstStyle/>
          <a:p>
            <a:r>
              <a:rPr lang="kk-KZ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kk-KZ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Бекіту</a:t>
            </a:r>
            <a:endParaRPr lang="ru-RU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Пятиугольник 6"/>
          <p:cNvSpPr/>
          <p:nvPr/>
        </p:nvSpPr>
        <p:spPr>
          <a:xfrm>
            <a:off x="768102" y="3789040"/>
            <a:ext cx="7632848" cy="1224136"/>
          </a:xfrm>
          <a:prstGeom prst="homePlat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lvl="0">
              <a:buFont typeface="Wingdings" panose="05000000000000000000" pitchFamily="2" charset="2"/>
              <a:buChar char="Ø"/>
            </a:pPr>
            <a:r>
              <a:rPr lang="kk-KZ" sz="24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kk-KZ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Есіл өзенінің режимі қандай табиғи апатпен байланысты болуы мүмкін? Неліктен?</a:t>
            </a:r>
            <a:endParaRPr lang="kk-KZ" sz="2400" i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298526" y="1196752"/>
            <a:ext cx="4572000" cy="1938992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r>
              <a:rPr lang="kk-K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Бағалау критерийлерін ұсыну: 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buFont typeface="Wingdings" panose="05000000000000000000" pitchFamily="2" charset="2"/>
              <a:buChar char="ü"/>
            </a:pPr>
            <a:r>
              <a:rPr lang="kk-K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Қауіпті гидрологиялық құбылыстар қандай құбылыстарға байланысты болатынын түсінеді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buFont typeface="Wingdings" panose="05000000000000000000" pitchFamily="2" charset="2"/>
              <a:buChar char="ü"/>
            </a:pPr>
            <a:r>
              <a:rPr lang="kk-K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Алдын ала ескерту шараларын  талдайды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060996" y="476672"/>
            <a:ext cx="281141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kk-KZ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Тапсырма 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№2</a:t>
            </a: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6834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s://slide-share.ru/image/327670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6876"/>
            <a:ext cx="9144000" cy="68648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kk-KZ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Бүгінгі сабақта: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kk-K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Су апаттарының жіктелімі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kk-K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Қауіпті гидрологиялық құбылыстар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kk-K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Сел жүру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kk-K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Сел жүру қаупін алдын ала ескерту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Сел жүргеннен келетін шығын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9642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s://slide-share.ru/image/327670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5260" y="-6876"/>
            <a:ext cx="9144000" cy="68648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kk-KZ" dirty="0"/>
              <a:t>Миға шабуыл: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536505"/>
          </a:xfrm>
        </p:spPr>
        <p:txBody>
          <a:bodyPr>
            <a:normAutofit/>
          </a:bodyPr>
          <a:lstStyle/>
          <a:p>
            <a:r>
              <a:rPr lang="kk-K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kk-K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 </a:t>
            </a:r>
            <a:r>
              <a:rPr lang="kk-K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Ассоциация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kk-KZ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kk-KZ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kk-K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kk-K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Қауіпті </a:t>
            </a:r>
            <a:r>
              <a:rPr lang="kk-K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гидрологиялық құбылыстар дегеніміз не?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kk-K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Қауіпті </a:t>
            </a:r>
            <a:r>
              <a:rPr lang="kk-K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гидрологиялық құбылыстар қалай жіктеледі? 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 Қауіпті </a:t>
            </a:r>
            <a:r>
              <a:rPr lang="kk-K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гидрологиялық құбылыстарды алдын ала ескерту дегеніміз не?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3598168" y="1916832"/>
            <a:ext cx="2016224" cy="109840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k-KZ" sz="2400" dirty="0" smtClean="0"/>
          </a:p>
          <a:p>
            <a:pPr algn="ctr"/>
            <a:r>
              <a:rPr lang="kk-KZ" sz="2400" dirty="0" smtClean="0"/>
              <a:t>Су </a:t>
            </a:r>
            <a:r>
              <a:rPr lang="kk-KZ" sz="2400" dirty="0"/>
              <a:t>апаттары</a:t>
            </a:r>
            <a:endParaRPr lang="kk-K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400" dirty="0"/>
          </a:p>
        </p:txBody>
      </p:sp>
      <p:cxnSp>
        <p:nvCxnSpPr>
          <p:cNvPr id="8" name="Прямая со стрелкой 7"/>
          <p:cNvCxnSpPr/>
          <p:nvPr/>
        </p:nvCxnSpPr>
        <p:spPr>
          <a:xfrm flipH="1">
            <a:off x="2446040" y="2492364"/>
            <a:ext cx="1152128" cy="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 flipV="1">
            <a:off x="5516086" y="2473484"/>
            <a:ext cx="1152128" cy="1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/>
          <p:nvPr/>
        </p:nvCxnSpPr>
        <p:spPr>
          <a:xfrm>
            <a:off x="4613880" y="2938651"/>
            <a:ext cx="15260" cy="701794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79679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s://slide-share.ru/image/327670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6876"/>
            <a:ext cx="9144000" cy="68648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1296144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kk-KZ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kk-KZ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kk-KZ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kk-KZ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Ассоциация </a:t>
            </a:r>
            <a:r>
              <a:rPr lang="kk-KZ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kk-KZ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3548628" y="1852283"/>
            <a:ext cx="2016224" cy="109840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k-KZ" sz="2400" dirty="0" smtClean="0"/>
          </a:p>
          <a:p>
            <a:pPr algn="ctr"/>
            <a:r>
              <a:rPr lang="kk-KZ" sz="2400" dirty="0" smtClean="0"/>
              <a:t>Су </a:t>
            </a:r>
            <a:r>
              <a:rPr lang="kk-KZ" sz="2400" dirty="0"/>
              <a:t>апаттары</a:t>
            </a:r>
            <a:endParaRPr lang="kk-K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400" dirty="0"/>
          </a:p>
        </p:txBody>
      </p:sp>
      <p:cxnSp>
        <p:nvCxnSpPr>
          <p:cNvPr id="8" name="Прямая со стрелкой 7"/>
          <p:cNvCxnSpPr/>
          <p:nvPr/>
        </p:nvCxnSpPr>
        <p:spPr>
          <a:xfrm flipH="1">
            <a:off x="2515781" y="2401486"/>
            <a:ext cx="1152128" cy="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 flipV="1">
            <a:off x="5516086" y="2392368"/>
            <a:ext cx="1152128" cy="1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/>
          <p:nvPr/>
        </p:nvCxnSpPr>
        <p:spPr>
          <a:xfrm>
            <a:off x="4556740" y="2745492"/>
            <a:ext cx="15260" cy="701794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074" name="Picture 2" descr="https://vlast.kz/media/gallery_images/np/1437619125oyfod.jpe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3578" y="3140968"/>
            <a:ext cx="2312238" cy="1734179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003613" y="4854351"/>
            <a:ext cx="1512168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kk-K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kk-KZ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ел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076" name="Picture 4" descr="https://egemen.kz/article_photo/1519881896_article_b.jpeg?width=600&amp;height=315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80048" y="3507808"/>
            <a:ext cx="2255917" cy="1503005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TextBox 17"/>
          <p:cNvSpPr txBox="1"/>
          <p:nvPr/>
        </p:nvSpPr>
        <p:spPr>
          <a:xfrm>
            <a:off x="3851922" y="5010813"/>
            <a:ext cx="1512168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kk-KZ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Тасқын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078" name="Picture 6" descr="https://i.ytimg.com/vi/0Z3487ThiaA/maxresdefault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2150" y="3057503"/>
            <a:ext cx="2473416" cy="1491645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TextBox 19"/>
          <p:cNvSpPr txBox="1"/>
          <p:nvPr/>
        </p:nvSpPr>
        <p:spPr>
          <a:xfrm>
            <a:off x="6572774" y="4549147"/>
            <a:ext cx="1512168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kk-KZ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Цунами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043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s://slide-share.ru/image/327670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1440160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Қауіпті гидрологиялық құбылыстар дегеніміз не?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1844824"/>
            <a:ext cx="8229600" cy="4281339"/>
          </a:xfrm>
        </p:spPr>
        <p:txBody>
          <a:bodyPr/>
          <a:lstStyle/>
          <a:p>
            <a:pPr marL="0" indent="0">
              <a:buNone/>
            </a:pPr>
            <a:r>
              <a:rPr lang="kk-KZ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Қ</a:t>
            </a:r>
            <a:r>
              <a:rPr lang="ru-RU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ауіпті</a:t>
            </a:r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гидрологиялық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құбылыстар</a:t>
            </a:r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түрлі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табиғи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жағдайлардың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әсерінен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туындайтын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оқиғалар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олар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адам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өміріне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қауіп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төндіріп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қоршаған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ортаға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шаруашылық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нысандарға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зақым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келтіреді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kk-K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2652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s://slide-share.ru/image/327670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74638"/>
            <a:ext cx="8219256" cy="1143000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lvl="0"/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Қауіпті гидрологиялық құбылыстар қалай жіктеледі?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800" b="0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Roboto"/>
                <a:cs typeface="Arial" pitchFamily="34" charset="0"/>
              </a:rPr>
              <a:t/>
            </a:r>
            <a:br>
              <a:rPr kumimoji="0" lang="ru-RU" altLang="ru-RU" sz="1800" b="0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Roboto"/>
                <a:cs typeface="Arial" pitchFamily="34" charset="0"/>
              </a:rPr>
            </a:b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0" name="Схема 9"/>
          <p:cNvGraphicFramePr/>
          <p:nvPr>
            <p:extLst>
              <p:ext uri="{D42A27DB-BD31-4B8C-83A1-F6EECF244321}">
                <p14:modId xmlns:p14="http://schemas.microsoft.com/office/powerpoint/2010/main" val="2624110305"/>
              </p:ext>
            </p:extLst>
          </p:nvPr>
        </p:nvGraphicFramePr>
        <p:xfrm>
          <a:off x="1524000" y="1772816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920999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s://slide-share.ru/image/327670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lvl="0"/>
            <a:r>
              <a:rPr lang="kk-K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Гидросфера жағдайының өзгеруімен байланысты орын алатын төтенше </a:t>
            </a:r>
            <a:r>
              <a:rPr lang="kk-K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жағдайлар: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  <a:p>
            <a:pPr marL="0" indent="0">
              <a:buNone/>
            </a:pPr>
            <a:endParaRPr lang="ru-RU" dirty="0"/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800" b="0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Roboto"/>
                <a:cs typeface="Arial" pitchFamily="34" charset="0"/>
              </a:rPr>
              <a:t/>
            </a:r>
            <a:br>
              <a:rPr kumimoji="0" lang="ru-RU" altLang="ru-RU" sz="1800" b="0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Roboto"/>
                <a:cs typeface="Arial" pitchFamily="34" charset="0"/>
              </a:rPr>
            </a:b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899592" y="1705451"/>
            <a:ext cx="7200800" cy="34470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су </a:t>
            </a:r>
            <a:r>
              <a:rPr lang="ru-RU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ресурстарының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сарқылуы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адамның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іс-әрекеттерінің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биосфераға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әсерінен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суқоймаларының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тартылуы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суы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аз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өзендердің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құрғап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қалуы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көлдердің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құрғауы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т.б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.),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ормандарды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кесу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мал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жайылымының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реттелмеуі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мелиорация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желісін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мұқият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ойланбай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дамыту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т.б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салдарынан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орын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алады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ru-RU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суға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қажеттіліктің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күрт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артуы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 (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өнеркәсіп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орындарының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су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тұтынуы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жыл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сайын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5–7%-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ға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артады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тұрмыстық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қажеттіліктер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мен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ауыл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шаруашылығында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су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шығыны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көбейеді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су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көздерінің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бастырмалата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ластануы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9226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s://slide-share.ru/image/327670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lvl="0"/>
            <a:r>
              <a:rPr lang="kk-K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Құрлық суларының гидрологиялық режиміне қатысы бар төтенше </a:t>
            </a:r>
            <a:r>
              <a:rPr lang="kk-K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жағдайлар: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  <a:p>
            <a:pPr marL="0" indent="0">
              <a:buNone/>
            </a:pPr>
            <a:endParaRPr lang="ru-RU" dirty="0"/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800" b="0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Roboto"/>
                <a:cs typeface="Arial" pitchFamily="34" charset="0"/>
              </a:rPr>
              <a:t/>
            </a:r>
            <a:br>
              <a:rPr kumimoji="0" lang="ru-RU" altLang="ru-RU" sz="1800" b="0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Roboto"/>
                <a:cs typeface="Arial" pitchFamily="34" charset="0"/>
              </a:rPr>
            </a:b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700808"/>
            <a:ext cx="3562350" cy="439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1556791"/>
            <a:ext cx="3777590" cy="284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7690" y="4590316"/>
            <a:ext cx="3771900" cy="227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42645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s://slide-share.ru/image/327670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6775" y="1136174"/>
            <a:ext cx="3705225" cy="396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1370494"/>
            <a:ext cx="3752850" cy="2305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90313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698</TotalTime>
  <Words>185</Words>
  <Application>Microsoft Office PowerPoint</Application>
  <PresentationFormat>Экран (4:3)</PresentationFormat>
  <Paragraphs>76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 8 сынып. География I бөлім. Гидросфера Тақырыбы: Су апаттары  </vt:lpstr>
      <vt:lpstr>Бүгінгі сабақта:</vt:lpstr>
      <vt:lpstr>Миға шабуыл:</vt:lpstr>
      <vt:lpstr> 1. Ассоциация  </vt:lpstr>
      <vt:lpstr>  2. Қауіпті гидрологиялық құбылыстар дегеніміз не?  </vt:lpstr>
      <vt:lpstr>3. Қауіпті гидрологиялық құбылыстар қалай жіктеледі? </vt:lpstr>
      <vt:lpstr>Гидросфера жағдайының өзгеруімен байланысты орын алатын төтенше жағдайлар:</vt:lpstr>
      <vt:lpstr>Құрлық суларының гидрологиялық режиміне қатысы бар төтенше жағдайлар:</vt:lpstr>
      <vt:lpstr>Презентация PowerPoint</vt:lpstr>
      <vt:lpstr>4. Қауіпті гидрологиялық құбылыстарды алдын ала ескерту дегеніміз не?</vt:lpstr>
      <vt:lpstr>Тапсырма №1</vt:lpstr>
      <vt:lpstr> Бекіту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9-сынып.  §53. Ғылыми-техникалық революция барысы мен бағыттары  Оқулықтың 111-119 беті.</dc:title>
  <dc:creator>013</dc:creator>
  <cp:lastModifiedBy>Байдюсенов</cp:lastModifiedBy>
  <cp:revision>36</cp:revision>
  <dcterms:created xsi:type="dcterms:W3CDTF">2020-08-08T10:20:19Z</dcterms:created>
  <dcterms:modified xsi:type="dcterms:W3CDTF">2020-08-09T17:07:06Z</dcterms:modified>
</cp:coreProperties>
</file>