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3" r:id="rId1"/>
  </p:sldMasterIdLst>
  <p:sldIdLst>
    <p:sldId id="333" r:id="rId2"/>
    <p:sldId id="256" r:id="rId3"/>
    <p:sldId id="298" r:id="rId4"/>
    <p:sldId id="299" r:id="rId5"/>
    <p:sldId id="301" r:id="rId6"/>
    <p:sldId id="305" r:id="rId7"/>
    <p:sldId id="321" r:id="rId8"/>
    <p:sldId id="320" r:id="rId9"/>
    <p:sldId id="281" r:id="rId10"/>
    <p:sldId id="323" r:id="rId11"/>
    <p:sldId id="330" r:id="rId12"/>
    <p:sldId id="322" r:id="rId13"/>
    <p:sldId id="317" r:id="rId14"/>
    <p:sldId id="335" r:id="rId15"/>
    <p:sldId id="334" r:id="rId16"/>
    <p:sldId id="318" r:id="rId17"/>
    <p:sldId id="319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88" d="100"/>
          <a:sy n="88" d="100"/>
        </p:scale>
        <p:origin x="3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56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3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16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75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8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83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9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91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63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83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51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7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ru-ru/article/%D0%95%D0%A1%D0%9B%D0%98%D0%9E%D0%A8%D0%98%D0%91%D0%9A%D0%90-c526fd07-caeb-47b8-8bb6-63f3e417f611" TargetMode="External"/><Relationship Id="rId2" Type="http://schemas.openxmlformats.org/officeDocument/2006/relationships/hyperlink" Target="https://support.office.com/ru-ru/article/%D0%95%D0%A1%D0%9B%D0%98-69aed7c9-4e8a-4755-a9bc-aa8bbff73be2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upport.office.com/ru-ru/article/%D0%A1%D0%A3%D0%9C%D0%9C%D0%95%D0%A1%D0%9B%D0%98-169b8c99-c05c-4483-a712-1697a653039b" TargetMode="External"/><Relationship Id="rId4" Type="http://schemas.openxmlformats.org/officeDocument/2006/relationships/hyperlink" Target="https://support.office.com/ru-ru/article/%D0%A1%D0%A0%D0%97%D0%9D%D0%90%D0%A7%D0%95%D0%A1%D0%9B%D0%98-faec8e2e-0dec-4308-af69-f5576d8ac64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ru-ru/article/%D0%95%D0%A1%D0%9B%D0%98%D0%9E%D0%A8%D0%98%D0%91%D0%9A%D0%90-c526fd07-caeb-47b8-8bb6-63f3e417f611" TargetMode="External"/><Relationship Id="rId2" Type="http://schemas.openxmlformats.org/officeDocument/2006/relationships/hyperlink" Target="https://support.office.com/ru-ru/article/%D0%95%D0%A1%D0%9B%D0%98-69aed7c9-4e8a-4755-a9bc-aa8bbff73be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upport.office.com/ru-ru/article/%D0%A1%D0%A7%D0%81%D0%A2%D0%95%D0%A1%D0%9B%D0%98-e0de10c6-f885-4e71-abb4-1f464816df34" TargetMode="External"/><Relationship Id="rId5" Type="http://schemas.openxmlformats.org/officeDocument/2006/relationships/hyperlink" Target="https://support.office.com/ru-ru/article/%D0%A1%D0%A0%D0%97%D0%9D%D0%90%D0%A7%D0%95%D0%A1%D0%9B%D0%98-faec8e2e-0dec-4308-af69-f5576d8ac642" TargetMode="External"/><Relationship Id="rId4" Type="http://schemas.openxmlformats.org/officeDocument/2006/relationships/hyperlink" Target="https://support.office.com/ru-ru/article/%D0%A1%D0%A3%D0%9C%D0%9C%D0%95%D0%A1%D0%9B%D0%98-169b8c99-c05c-4483-a712-1697a653039b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6828" y="2864304"/>
            <a:ext cx="89508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ИНФОРМАТИКА ПӘНІ </a:t>
            </a:r>
            <a:br>
              <a:rPr lang="kk-KZ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СЫНЫП</a:t>
            </a:r>
            <a:r>
              <a:rPr lang="kk-KZ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k-KZ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6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>
            <a:extLst>
              <a:ext uri="{FF2B5EF4-FFF2-40B4-BE49-F238E27FC236}">
                <a16:creationId xmlns:a16="http://schemas.microsoft.com/office/drawing/2014/main" id="{9F1C4B59-7D59-4673-BBCF-3991B1C39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339" y="202367"/>
            <a:ext cx="19207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ru-RU" altLang="ru-RU" sz="3600" b="1" i="1" dirty="0" smtClean="0">
                <a:solidFill>
                  <a:srgbClr val="7030A0"/>
                </a:solidFill>
              </a:rPr>
              <a:t>1-мысал</a:t>
            </a:r>
            <a:endParaRPr lang="ru-RU" altLang="ru-RU" sz="3600" b="1" i="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0919" y="1416676"/>
            <a:ext cx="938869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0000CC"/>
                </a:solidFill>
              </a:rPr>
              <a:t>ЗАМЕНИТЬ</a:t>
            </a:r>
            <a:r>
              <a:rPr lang="kk-KZ" sz="3600" dirty="0"/>
              <a:t> </a:t>
            </a:r>
            <a:r>
              <a:rPr lang="kk-KZ" sz="2800" dirty="0" smtClean="0"/>
              <a:t>(</a:t>
            </a:r>
            <a:r>
              <a:rPr lang="kk-KZ" sz="2800" b="1" dirty="0" smtClean="0"/>
              <a:t>ескі мәтін;бастапқы позиция;символдар саны;жаңа мәтін) </a:t>
            </a:r>
            <a:r>
              <a:rPr lang="kk-KZ" sz="2800" dirty="0" smtClean="0"/>
              <a:t>– мәтін жолының бір бөлігін басқа мәтіндік жолмен алмастырады. </a:t>
            </a:r>
          </a:p>
          <a:p>
            <a:endParaRPr lang="kk-KZ" sz="2800" dirty="0"/>
          </a:p>
          <a:p>
            <a:r>
              <a:rPr lang="kk-KZ" sz="2800" b="1" i="1" dirty="0" smtClean="0">
                <a:solidFill>
                  <a:srgbClr val="00B050"/>
                </a:solidFill>
              </a:rPr>
              <a:t>«Астана – Қазақстанның елордасы» </a:t>
            </a:r>
            <a:r>
              <a:rPr lang="kk-KZ" sz="2800" dirty="0" smtClean="0"/>
              <a:t>жолын</a:t>
            </a:r>
          </a:p>
          <a:p>
            <a:r>
              <a:rPr lang="kk-KZ" sz="2800" dirty="0" smtClean="0"/>
              <a:t> </a:t>
            </a:r>
            <a:r>
              <a:rPr lang="kk-KZ" sz="2800" b="1" i="1" dirty="0" smtClean="0">
                <a:solidFill>
                  <a:srgbClr val="FF0000"/>
                </a:solidFill>
              </a:rPr>
              <a:t>«Нұр-Сұлтан – Қазақстанның елордасы» </a:t>
            </a:r>
            <a:r>
              <a:rPr lang="kk-KZ" sz="2800" dirty="0" smtClean="0"/>
              <a:t>жолына алмастыру.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665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>
            <a:extLst>
              <a:ext uri="{FF2B5EF4-FFF2-40B4-BE49-F238E27FC236}">
                <a16:creationId xmlns:a16="http://schemas.microsoft.com/office/drawing/2014/main" id="{9F1C4B59-7D59-4673-BBCF-3991B1C39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339" y="202367"/>
            <a:ext cx="19287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ru-RU" altLang="ru-RU" sz="3600" b="1" i="1" dirty="0" smtClean="0">
                <a:solidFill>
                  <a:srgbClr val="7030A0"/>
                </a:solidFill>
              </a:rPr>
              <a:t>2-мысал</a:t>
            </a:r>
            <a:endParaRPr lang="ru-RU" altLang="ru-RU" sz="3600" b="1" i="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0919" y="1416676"/>
            <a:ext cx="93886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0000CC"/>
                </a:solidFill>
              </a:rPr>
              <a:t>ЕСЛИ</a:t>
            </a:r>
            <a:r>
              <a:rPr lang="kk-KZ" sz="3600" dirty="0" smtClean="0"/>
              <a:t> </a:t>
            </a:r>
            <a:r>
              <a:rPr lang="kk-KZ" sz="2800" b="1" dirty="0" smtClean="0"/>
              <a:t>()  функциясы </a:t>
            </a:r>
            <a:r>
              <a:rPr lang="kk-KZ" sz="2800" dirty="0" smtClean="0"/>
              <a:t>– көрсетілген шарттың орындалып жатқаның анықтауға мүмкіндік береді. Егер шарт ақиқат болса, бір мән, ал жалған болса, басқа мән береді.  Функция синтаксисі: </a:t>
            </a:r>
            <a:r>
              <a:rPr lang="kk-KZ" sz="2800" b="1" dirty="0">
                <a:solidFill>
                  <a:srgbClr val="0000CC"/>
                </a:solidFill>
              </a:rPr>
              <a:t>ЕСЛИ</a:t>
            </a:r>
            <a:r>
              <a:rPr lang="kk-KZ" sz="3200" dirty="0"/>
              <a:t> </a:t>
            </a:r>
            <a:r>
              <a:rPr lang="kk-KZ" sz="2400" b="1" dirty="0" smtClean="0"/>
              <a:t>(логикалық өрнек, ақиқит болғандағы мән, жалған болғандағы мән)</a:t>
            </a:r>
            <a:r>
              <a:rPr lang="kk-KZ" sz="2800" dirty="0" smtClean="0"/>
              <a:t>. </a:t>
            </a:r>
            <a:endParaRPr lang="kk-KZ" sz="2800" dirty="0"/>
          </a:p>
          <a:p>
            <a:endParaRPr lang="kk-KZ" sz="2800" dirty="0" smtClean="0"/>
          </a:p>
          <a:p>
            <a:r>
              <a:rPr lang="ru-RU" sz="2800" i="1" dirty="0" err="1" smtClean="0">
                <a:solidFill>
                  <a:srgbClr val="FF0000"/>
                </a:solidFill>
              </a:rPr>
              <a:t>Мектептегі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баскетболдан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қыздар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командасына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қабылдау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есебін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қарастырайық</a:t>
            </a:r>
            <a:r>
              <a:rPr lang="ru-RU" sz="2800" i="1" dirty="0">
                <a:solidFill>
                  <a:srgbClr val="FF0000"/>
                </a:solidFill>
              </a:rPr>
              <a:t>: </a:t>
            </a:r>
            <a:r>
              <a:rPr lang="ru-RU" sz="2800" i="1" dirty="0" err="1">
                <a:solidFill>
                  <a:srgbClr val="FF0000"/>
                </a:solidFill>
              </a:rPr>
              <a:t>оқушы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бұл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командаға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қабылданады</a:t>
            </a:r>
            <a:r>
              <a:rPr lang="ru-RU" sz="2800" i="1" dirty="0" smtClean="0">
                <a:solidFill>
                  <a:srgbClr val="FF0000"/>
                </a:solidFill>
              </a:rPr>
              <a:t>, </a:t>
            </a:r>
            <a:r>
              <a:rPr lang="ru-RU" sz="2800" i="1" dirty="0" err="1">
                <a:solidFill>
                  <a:srgbClr val="FF0000"/>
                </a:solidFill>
              </a:rPr>
              <a:t>егер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оның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бойының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ұзындығы</a:t>
            </a:r>
            <a:r>
              <a:rPr lang="ru-RU" sz="2800" i="1" dirty="0">
                <a:solidFill>
                  <a:srgbClr val="FF0000"/>
                </a:solidFill>
              </a:rPr>
              <a:t> 170 </a:t>
            </a:r>
            <a:r>
              <a:rPr lang="ru-RU" sz="2800" i="1" dirty="0" smtClean="0">
                <a:solidFill>
                  <a:srgbClr val="FF0000"/>
                </a:solidFill>
              </a:rPr>
              <a:t>см-</a:t>
            </a:r>
            <a:r>
              <a:rPr lang="ru-RU" sz="2800" i="1" dirty="0" err="1" smtClean="0">
                <a:solidFill>
                  <a:srgbClr val="FF0000"/>
                </a:solidFill>
              </a:rPr>
              <a:t>ден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төмен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болмаса</a:t>
            </a:r>
            <a:r>
              <a:rPr lang="kk-KZ" sz="2800" i="1" dirty="0" smtClean="0">
                <a:solidFill>
                  <a:srgbClr val="FF0000"/>
                </a:solidFill>
              </a:rPr>
              <a:t>.</a:t>
            </a:r>
            <a:endParaRPr lang="ru-RU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2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>
            <a:extLst>
              <a:ext uri="{FF2B5EF4-FFF2-40B4-BE49-F238E27FC236}">
                <a16:creationId xmlns:a16="http://schemas.microsoft.com/office/drawing/2014/main" id="{9F1C4B59-7D59-4673-BBCF-3991B1C39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339" y="202367"/>
            <a:ext cx="46615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ru-RU" altLang="ru-RU" sz="3600" b="1" i="1" dirty="0" err="1">
                <a:solidFill>
                  <a:srgbClr val="7030A0"/>
                </a:solidFill>
              </a:rPr>
              <a:t>Практикалық</a:t>
            </a:r>
            <a:r>
              <a:rPr lang="ru-RU" altLang="ru-RU" sz="3600" b="1" i="1" dirty="0">
                <a:solidFill>
                  <a:srgbClr val="7030A0"/>
                </a:solidFill>
              </a:rPr>
              <a:t> </a:t>
            </a:r>
            <a:r>
              <a:rPr lang="ru-RU" altLang="ru-RU" sz="3600" b="1" i="1" dirty="0" err="1">
                <a:solidFill>
                  <a:srgbClr val="7030A0"/>
                </a:solidFill>
              </a:rPr>
              <a:t>жұмыс</a:t>
            </a:r>
            <a:endParaRPr lang="ru-RU" alt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16387" name="Picture 2" descr="Картинки по запросу excel">
            <a:extLst>
              <a:ext uri="{FF2B5EF4-FFF2-40B4-BE49-F238E27FC236}">
                <a16:creationId xmlns:a16="http://schemas.microsoft.com/office/drawing/2014/main" id="{727378DB-E64C-4178-AE55-3BBC34304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751" y="1505520"/>
            <a:ext cx="9016347" cy="45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88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6214" y="746948"/>
            <a:ext cx="1124642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Нұр-Сұлтан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елордасы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жолында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қанша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 бар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екенің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анықтаңыз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1184855" y="5679766"/>
            <a:ext cx="974818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Электрондық кестедегі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кірістірілген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функцияларды пайдалану арқылы қарапайым есептеулерді орындайды.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4086" t="39244" r="31865" b="40465"/>
          <a:stretch/>
        </p:blipFill>
        <p:spPr>
          <a:xfrm>
            <a:off x="1790164" y="2193950"/>
            <a:ext cx="8087932" cy="20947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926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3694" y="500807"/>
            <a:ext cx="7547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Тексеру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682579" y="5300953"/>
            <a:ext cx="71859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Электрондық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кестедегі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кірістірілген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функцияларды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есептеулерді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орындайды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06515" y="4931621"/>
            <a:ext cx="1545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=ДЛСТР (А2)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986" t="34171" r="35669" b="43659"/>
          <a:stretch/>
        </p:blipFill>
        <p:spPr>
          <a:xfrm>
            <a:off x="1753898" y="1676908"/>
            <a:ext cx="7006908" cy="22777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75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6214" y="746948"/>
            <a:ext cx="1124642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ақысын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төлеңіз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«БЕРУ /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ЖОҚ»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сыйақыны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растаңыз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1184855" y="5679766"/>
            <a:ext cx="974818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Электрондық кестедегі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кірістірілген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функцияларды пайдалану арқылы қарапайым есептеулерді орындайды.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13" t="28357" r="11277" b="39906"/>
          <a:stretch/>
        </p:blipFill>
        <p:spPr>
          <a:xfrm>
            <a:off x="656823" y="1944710"/>
            <a:ext cx="10857576" cy="239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3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3694" y="500807"/>
            <a:ext cx="7547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Тексеру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553791" y="5829773"/>
            <a:ext cx="71859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Электрондық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кестедегі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кірістірілген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функцияларды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есептеулерді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орындайды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60284" y="5111925"/>
            <a:ext cx="1808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=СУММ(B3:G3)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03208" y="5527343"/>
            <a:ext cx="1599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=СРЗНАЧ(G3)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95458" y="5065839"/>
            <a:ext cx="1757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=МАКС(B3:G3)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274385" y="5474326"/>
            <a:ext cx="1622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=МИН(B3:G3)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95458" y="6050563"/>
            <a:ext cx="3750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=ЕСЛИ(H3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&gt;=450000;«Беру";«Жоқ")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2301" t="27605" r="11164" b="40469"/>
          <a:stretch/>
        </p:blipFill>
        <p:spPr>
          <a:xfrm>
            <a:off x="643943" y="1893194"/>
            <a:ext cx="11215701" cy="248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3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/>
        </p:nvSpPr>
        <p:spPr>
          <a:xfrm>
            <a:off x="834691" y="137319"/>
            <a:ext cx="91475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Бағалау “Блоб ағашы”</a:t>
            </a:r>
            <a:endParaRPr lang="kk-KZ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User\Desktop\bb21774f79f9d8493c59f1d104f71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6856" y="1648607"/>
            <a:ext cx="5002544" cy="507207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09093" y="2148673"/>
            <a:ext cx="4675031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k-K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 деңгейіңді анықта.</a:t>
            </a:r>
          </a:p>
          <a:p>
            <a:endParaRPr lang="kk-KZ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Ағаштың қай бұтағындасың ?...</a:t>
            </a:r>
          </a:p>
          <a:p>
            <a:endParaRPr lang="kk-KZ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Суретті бояу арқылы  өзіңе баға бер.</a:t>
            </a:r>
            <a:endParaRPr lang="kk-KZ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46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714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k-KZ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30018" t="47047" r="54320" b="26021"/>
          <a:stretch/>
        </p:blipFill>
        <p:spPr>
          <a:xfrm>
            <a:off x="1017432" y="1382712"/>
            <a:ext cx="5175816" cy="534006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781799" y="1788073"/>
            <a:ext cx="5015249" cy="31085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k-K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Қызыл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түсі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түсінбедім, үйренбедім.</a:t>
            </a:r>
          </a:p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Сары түсі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қиындықтар кездеседі, бірақ жеңе білдім.</a:t>
            </a:r>
          </a:p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Жасыл түсі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білдім, үйрендім.</a:t>
            </a:r>
          </a:p>
        </p:txBody>
      </p:sp>
    </p:spTree>
    <p:extLst>
      <p:ext uri="{BB962C8B-B14F-4D97-AF65-F5344CB8AC3E}">
        <p14:creationId xmlns:p14="http://schemas.microsoft.com/office/powerpoint/2010/main" val="21659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2124" y="2100825"/>
            <a:ext cx="11140226" cy="2728752"/>
          </a:xfrm>
        </p:spPr>
        <p:txBody>
          <a:bodyPr>
            <a:normAutofit fontScale="90000"/>
          </a:bodyPr>
          <a:lstStyle/>
          <a:p>
            <a:r>
              <a:rPr lang="kk-KZ" sz="73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Кірістірілген функциялар</a:t>
            </a:r>
            <a:r>
              <a:rPr lang="ru-RU" sz="73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73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3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8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мәтіндік </a:t>
            </a:r>
            <a:r>
              <a:rPr lang="kk-KZ" sz="8000" b="1" i="1" dirty="0" smtClean="0">
                <a:solidFill>
                  <a:srgbClr val="00B050"/>
                </a:solidFill>
              </a:rPr>
              <a:t>және</a:t>
            </a:r>
            <a:r>
              <a:rPr lang="en-US" sz="8000" b="1" i="1" dirty="0" smtClean="0">
                <a:solidFill>
                  <a:srgbClr val="00B050"/>
                </a:solidFill>
              </a:rPr>
              <a:t> </a:t>
            </a:r>
            <a:r>
              <a:rPr lang="kk-KZ" sz="8000" b="1" i="1" dirty="0" smtClean="0">
                <a:solidFill>
                  <a:srgbClr val="0070C0"/>
                </a:solidFill>
              </a:rPr>
              <a:t>логикалық</a:t>
            </a:r>
            <a:r>
              <a:rPr lang="en-US" sz="8000" b="1" i="1" dirty="0" smtClean="0">
                <a:solidFill>
                  <a:srgbClr val="0070C0"/>
                </a:solidFill>
              </a:rPr>
              <a:t> </a:t>
            </a:r>
            <a:r>
              <a:rPr lang="en-US" sz="8000" b="1" i="1" dirty="0" smtClean="0">
                <a:solidFill>
                  <a:srgbClr val="00B050"/>
                </a:solidFill>
              </a:rPr>
              <a:t> </a:t>
            </a:r>
            <a:r>
              <a:rPr lang="kk-KZ" sz="8000" b="1" i="1" dirty="0" smtClean="0">
                <a:solidFill>
                  <a:srgbClr val="00B050"/>
                </a:solidFill>
              </a:rPr>
              <a:t>функциялар</a:t>
            </a:r>
            <a:r>
              <a:rPr lang="ru-RU" sz="8000" b="1" i="1" dirty="0" smtClean="0">
                <a:solidFill>
                  <a:srgbClr val="00B050"/>
                </a:solidFill>
              </a:rPr>
              <a:t> </a:t>
            </a:r>
            <a:endParaRPr lang="ru-RU" sz="9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78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3589" y="969202"/>
            <a:ext cx="10332720" cy="607167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kk-KZ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 кестені қолдана отырып есептерді шешуде </a:t>
            </a:r>
            <a:r>
              <a:rPr lang="kk-KZ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кірі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kk-KZ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тірілген </a:t>
            </a:r>
            <a:r>
              <a:rPr lang="kk-KZ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функцияларды </a:t>
            </a:r>
            <a:r>
              <a:rPr lang="kk-KZ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</a:p>
          <a:p>
            <a:endParaRPr lang="kk-KZ" sz="3200" dirty="0" smtClean="0"/>
          </a:p>
          <a:p>
            <a:r>
              <a:rPr lang="kk-KZ" sz="3200" b="1" dirty="0" smtClean="0">
                <a:solidFill>
                  <a:srgbClr val="0070C0"/>
                </a:solidFill>
              </a:rPr>
              <a:t>Бағалау </a:t>
            </a:r>
            <a:r>
              <a:rPr lang="kk-KZ" sz="3200" b="1" dirty="0">
                <a:solidFill>
                  <a:srgbClr val="0070C0"/>
                </a:solidFill>
              </a:rPr>
              <a:t>критерилері</a:t>
            </a:r>
            <a:r>
              <a:rPr lang="kk-KZ" sz="3200" b="1" dirty="0" smtClean="0">
                <a:solidFill>
                  <a:srgbClr val="0070C0"/>
                </a:solidFill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k-KZ" sz="2800" b="1" dirty="0" smtClean="0">
                <a:solidFill>
                  <a:srgbClr val="00B050"/>
                </a:solidFill>
              </a:rPr>
              <a:t>кірістірілген </a:t>
            </a:r>
            <a:r>
              <a:rPr lang="kk-KZ" sz="2800" b="1" dirty="0">
                <a:solidFill>
                  <a:srgbClr val="00B050"/>
                </a:solidFill>
              </a:rPr>
              <a:t>функцияларды </a:t>
            </a:r>
            <a:r>
              <a:rPr lang="kk-KZ" sz="2800" b="1" dirty="0" smtClean="0">
                <a:solidFill>
                  <a:srgbClr val="00B050"/>
                </a:solidFill>
              </a:rPr>
              <a:t>қолданып, </a:t>
            </a:r>
            <a:r>
              <a:rPr lang="kk-KZ" sz="2800" b="1" dirty="0">
                <a:solidFill>
                  <a:srgbClr val="00B050"/>
                </a:solidFill>
              </a:rPr>
              <a:t>шығарылған есептердің қорытындыларынан ұяшықтың мәнін таба біледі. </a:t>
            </a:r>
            <a:endParaRPr lang="ru-RU" b="1" dirty="0">
              <a:solidFill>
                <a:srgbClr val="00B050"/>
              </a:solidFill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k-KZ" sz="2800" b="1" dirty="0">
                <a:solidFill>
                  <a:srgbClr val="00B050"/>
                </a:solidFill>
              </a:rPr>
              <a:t>есептерді шығаруда формулалар мен </a:t>
            </a:r>
            <a:r>
              <a:rPr lang="kk-KZ" sz="2800" b="1" dirty="0" smtClean="0">
                <a:solidFill>
                  <a:srgbClr val="00B050"/>
                </a:solidFill>
              </a:rPr>
              <a:t>кірістірілген </a:t>
            </a:r>
            <a:r>
              <a:rPr lang="kk-KZ" sz="2800" b="1" dirty="0">
                <a:solidFill>
                  <a:srgbClr val="00B050"/>
                </a:solidFill>
              </a:rPr>
              <a:t>функцияларды қолдана біледі.</a:t>
            </a:r>
            <a:r>
              <a:rPr lang="kk-KZ" b="1" dirty="0">
                <a:solidFill>
                  <a:srgbClr val="00B050"/>
                </a:solidFill>
              </a:rPr>
              <a:t> </a:t>
            </a:r>
            <a:endParaRPr lang="ru-RU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kk-KZ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3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6366"/>
            <a:ext cx="11402095" cy="634284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Te</a:t>
            </a:r>
            <a:r>
              <a:rPr lang="kk-KZ" sz="54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рминология</a:t>
            </a:r>
            <a:br>
              <a:rPr lang="kk-KZ" sz="54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kk-KZ" sz="26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Логикалық </a:t>
            </a:r>
            <a:r>
              <a:rPr lang="kk-KZ" sz="26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функциялар </a:t>
            </a:r>
            <a:r>
              <a:rPr lang="kk-KZ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k-KZ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Логические функции-</a:t>
            </a:r>
            <a:r>
              <a:rPr lang="en-US" sz="2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Logical  functions</a:t>
            </a:r>
            <a:r>
              <a:rPr lang="kk-KZ" sz="2600" b="1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k-KZ" sz="2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k-KZ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6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Мәтіндік </a:t>
            </a:r>
            <a:r>
              <a:rPr lang="kk-KZ" sz="26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функциялар </a:t>
            </a:r>
            <a:r>
              <a:rPr lang="kk-KZ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k-KZ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Текстовые  функции- </a:t>
            </a:r>
            <a:r>
              <a:rPr lang="en-US" sz="2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 </a:t>
            </a:r>
            <a:r>
              <a:rPr lang="en-US" sz="2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r>
              <a:rPr lang="ru-RU" sz="2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6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АУЫСТЫРУ функциясы </a:t>
            </a:r>
            <a:r>
              <a:rPr lang="kk-KZ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600" b="1" i="1" dirty="0" smtClean="0">
                <a:solidFill>
                  <a:srgbClr val="0000CC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функция ЗАМЕНИТЬ </a:t>
            </a:r>
            <a:r>
              <a:rPr lang="ru-RU" sz="2600" b="1" i="1" dirty="0" smtClean="0">
                <a:solidFill>
                  <a:srgbClr val="7030A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- </a:t>
            </a:r>
            <a:r>
              <a:rPr lang="ru-RU" altLang="ru-RU" sz="2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 </a:t>
            </a:r>
            <a:r>
              <a:rPr lang="ru-RU" altLang="ru-RU" sz="2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ru-RU" altLang="ru-RU" sz="2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600" b="1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6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ДЛСТР  </a:t>
            </a:r>
            <a:r>
              <a:rPr lang="ru-RU" altLang="ru-RU" sz="2600" b="1" i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функциясы</a:t>
            </a:r>
            <a:r>
              <a:rPr lang="ru-RU" altLang="ru-RU" sz="26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26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функция  ДЛСТР - </a:t>
            </a:r>
            <a:r>
              <a:rPr lang="ru-RU" altLang="ru-RU" sz="2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 </a:t>
            </a:r>
            <a:r>
              <a:rPr lang="ru-RU" altLang="ru-RU" sz="2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 </a:t>
            </a:r>
            <a:r>
              <a:rPr lang="ru-RU" altLang="ru-RU" sz="26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ru-RU" altLang="ru-RU" sz="2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600" b="1" i="1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600" b="1" i="1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6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ЕГЕР </a:t>
            </a:r>
            <a:r>
              <a:rPr lang="ru-RU" altLang="ru-RU" sz="2600" b="1" i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функциясы</a:t>
            </a:r>
            <a:r>
              <a:rPr lang="ru-RU" altLang="ru-RU" sz="26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600" b="1" i="1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26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функция ЕСЛИ -  </a:t>
            </a:r>
            <a:r>
              <a:rPr lang="ru-RU" altLang="ru-RU" sz="2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ru-RU" altLang="ru-RU" sz="2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ru-RU" altLang="ru-RU" sz="2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altLang="ru-RU" sz="2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600" b="1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endParaRPr lang="ru-RU" sz="3200" b="1" dirty="0">
              <a:solidFill>
                <a:srgbClr val="7030A0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386366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2425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41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3639" y="1319349"/>
            <a:ext cx="114104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Мәтіндік функциялар </a:t>
            </a:r>
            <a: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өңдеуге мүмкіндік береді.</a:t>
            </a:r>
          </a:p>
          <a:p>
            <a:pPr>
              <a:defRPr/>
            </a:pPr>
            <a:endParaRPr lang="kk-KZ" sz="4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kk-KZ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Логикалық функциялар </a:t>
            </a:r>
            <a: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 немесе бірнеше шартты тексеруге арналған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0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501212" y="139452"/>
            <a:ext cx="50375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err="1" smtClean="0">
                <a:solidFill>
                  <a:srgbClr val="00B050"/>
                </a:solidFill>
              </a:rPr>
              <a:t>Мәтіндік</a:t>
            </a:r>
            <a:r>
              <a:rPr lang="ru-RU" sz="4000" b="1" u="sng" dirty="0" smtClean="0">
                <a:solidFill>
                  <a:srgbClr val="00B050"/>
                </a:solidFill>
              </a:rPr>
              <a:t> </a:t>
            </a:r>
            <a:r>
              <a:rPr lang="ru-RU" sz="4000" b="1" u="sng" dirty="0" err="1">
                <a:solidFill>
                  <a:srgbClr val="00B050"/>
                </a:solidFill>
              </a:rPr>
              <a:t>функциялар</a:t>
            </a:r>
            <a:endParaRPr lang="ru-RU" sz="4000" b="1" dirty="0">
              <a:solidFill>
                <a:srgbClr val="00B050"/>
              </a:solidFill>
            </a:endParaRPr>
          </a:p>
        </p:txBody>
      </p:sp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394286"/>
              </p:ext>
            </p:extLst>
          </p:nvPr>
        </p:nvGraphicFramePr>
        <p:xfrm>
          <a:off x="634181" y="1052737"/>
          <a:ext cx="10515600" cy="38903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620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5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fontAlgn="t"/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</a:rPr>
                        <a:t>Функция</a:t>
                      </a:r>
                      <a:endParaRPr lang="ru-RU" sz="2800" b="0" dirty="0">
                        <a:solidFill>
                          <a:srgbClr val="FF0000"/>
                        </a:solidFill>
                        <a:effectLst/>
                        <a:latin typeface="wf_segoe-ui_semibold"/>
                      </a:endParaRPr>
                    </a:p>
                  </a:txBody>
                  <a:tcPr marL="46866" marR="93731" marT="37492" marB="374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kk-KZ" sz="28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Анықтамасы</a:t>
                      </a:r>
                      <a:endParaRPr lang="ru-RU" sz="2800" b="0" dirty="0">
                        <a:solidFill>
                          <a:srgbClr val="FF0000"/>
                        </a:solidFill>
                        <a:effectLst/>
                        <a:latin typeface="wf_segoe-ui_semibold"/>
                      </a:endParaRPr>
                    </a:p>
                  </a:txBody>
                  <a:tcPr marL="46866" marR="93731" marT="37492" marB="3749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fontAlgn="t"/>
                      <a:r>
                        <a:rPr lang="ru-RU" sz="2800" u="none" strike="noStrike" dirty="0" smtClean="0">
                          <a:effectLst/>
                          <a:hlinkClick r:id="rId2"/>
                        </a:rPr>
                        <a:t>ЗАМЕНИТЬ</a:t>
                      </a:r>
                      <a:endParaRPr lang="ru-RU" sz="2800" b="0" dirty="0">
                        <a:solidFill>
                          <a:srgbClr val="2F2F2F"/>
                        </a:solidFill>
                        <a:effectLst/>
                        <a:latin typeface="wf_segoe-ui_normal"/>
                      </a:endParaRPr>
                    </a:p>
                  </a:txBody>
                  <a:tcPr marL="46866" marR="93731" marT="37492" marB="374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Мәтін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жолының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бір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бөлігін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басқа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мәтіндік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жолмен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алмастырады</a:t>
                      </a:r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800" b="0" dirty="0">
                        <a:solidFill>
                          <a:srgbClr val="2F2F2F"/>
                        </a:solidFill>
                        <a:effectLst/>
                        <a:latin typeface="wf_segoe-ui_normal"/>
                      </a:endParaRPr>
                    </a:p>
                  </a:txBody>
                  <a:tcPr marL="46866" marR="93731" marT="37492" marB="3749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5655">
                <a:tc>
                  <a:txBody>
                    <a:bodyPr/>
                    <a:lstStyle/>
                    <a:p>
                      <a:pPr fontAlgn="t"/>
                      <a:r>
                        <a:rPr lang="ru-RU" sz="2800" u="none" strike="noStrike" dirty="0" smtClean="0">
                          <a:effectLst/>
                          <a:hlinkClick r:id="rId3"/>
                        </a:rPr>
                        <a:t>ДЛСТР</a:t>
                      </a:r>
                      <a:endParaRPr lang="ru-RU" sz="2800" b="0" dirty="0">
                        <a:solidFill>
                          <a:srgbClr val="2F2F2F"/>
                        </a:solidFill>
                        <a:effectLst/>
                        <a:latin typeface="wf_segoe-ui_normal"/>
                      </a:endParaRPr>
                    </a:p>
                  </a:txBody>
                  <a:tcPr marL="46866" marR="93731" marT="37492" marB="374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Мәтіндік</a:t>
                      </a:r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жолдағы</a:t>
                      </a:r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символдар</a:t>
                      </a:r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санын</a:t>
                      </a:r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есептейді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800" dirty="0" smtClean="0">
                        <a:effectLst/>
                      </a:endParaRPr>
                    </a:p>
                  </a:txBody>
                  <a:tcPr marL="46866" marR="93731" marT="37492" marB="3749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877">
                <a:tc>
                  <a:txBody>
                    <a:bodyPr/>
                    <a:lstStyle/>
                    <a:p>
                      <a:pPr fontAlgn="t"/>
                      <a:r>
                        <a:rPr lang="ru-RU" sz="2800" b="0" u="none" strike="noStrike" dirty="0" smtClean="0">
                          <a:solidFill>
                            <a:srgbClr val="1570A6"/>
                          </a:solidFill>
                          <a:effectLst/>
                          <a:latin typeface="wf_segoe-ui_normal"/>
                          <a:hlinkClick r:id="rId4"/>
                        </a:rPr>
                        <a:t>СИМВОЛ</a:t>
                      </a:r>
                      <a:endParaRPr lang="ru-RU" sz="2800" b="0" dirty="0">
                        <a:solidFill>
                          <a:srgbClr val="2F2F2F"/>
                        </a:solidFill>
                        <a:effectLst/>
                        <a:latin typeface="wf_segoe-ui_normal"/>
                      </a:endParaRPr>
                    </a:p>
                  </a:txBody>
                  <a:tcPr marL="47625" marR="95250" marT="38100" marB="381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dirty="0" smtClean="0"/>
                        <a:t>ASCII </a:t>
                      </a:r>
                      <a:r>
                        <a:rPr lang="ru-RU" sz="2800" dirty="0" err="1" smtClean="0"/>
                        <a:t>сандық</a:t>
                      </a:r>
                      <a:r>
                        <a:rPr lang="ru-RU" sz="2800" dirty="0" smtClean="0"/>
                        <a:t> </a:t>
                      </a:r>
                      <a:r>
                        <a:rPr lang="ru-RU" sz="2800" dirty="0" err="1" smtClean="0"/>
                        <a:t>кодына</a:t>
                      </a:r>
                      <a:r>
                        <a:rPr lang="ru-RU" sz="2800" dirty="0" smtClean="0"/>
                        <a:t> </a:t>
                      </a:r>
                      <a:r>
                        <a:rPr lang="ru-RU" sz="2800" dirty="0" err="1" smtClean="0"/>
                        <a:t>сәйкес</a:t>
                      </a:r>
                      <a:r>
                        <a:rPr lang="ru-RU" sz="2800" dirty="0" smtClean="0"/>
                        <a:t> </a:t>
                      </a:r>
                      <a:r>
                        <a:rPr lang="ru-RU" sz="2800" dirty="0" err="1" smtClean="0"/>
                        <a:t>символды</a:t>
                      </a:r>
                      <a:r>
                        <a:rPr lang="ru-RU" sz="2800" dirty="0" smtClean="0"/>
                        <a:t> </a:t>
                      </a:r>
                      <a:r>
                        <a:rPr lang="ru-RU" sz="2800" dirty="0" err="1" smtClean="0"/>
                        <a:t>қайтарады</a:t>
                      </a:r>
                      <a:r>
                        <a:rPr lang="ru-RU" sz="2800" dirty="0" smtClean="0"/>
                        <a:t>.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800" b="0" dirty="0">
                        <a:solidFill>
                          <a:srgbClr val="2F2F2F"/>
                        </a:solidFill>
                        <a:effectLst/>
                        <a:latin typeface="wf_segoe-ui_normal"/>
                      </a:endParaRPr>
                    </a:p>
                  </a:txBody>
                  <a:tcPr marL="47625" marR="95250" marT="38100" marB="381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487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u="sng" dirty="0" smtClean="0">
                          <a:solidFill>
                            <a:srgbClr val="1570A6"/>
                          </a:solidFill>
                          <a:effectLst/>
                          <a:latin typeface="wf_segoe-ui_normal"/>
                          <a:hlinkClick r:id="rId5"/>
                        </a:rPr>
                        <a:t>КОДСИМ</a:t>
                      </a:r>
                      <a:r>
                        <a:rPr lang="ru-RU" sz="2800" b="0" u="sng" dirty="0" smtClean="0">
                          <a:solidFill>
                            <a:srgbClr val="1570A6"/>
                          </a:solidFill>
                          <a:effectLst/>
                          <a:latin typeface="wf_segoe-ui_normal"/>
                        </a:rPr>
                        <a:t>В</a:t>
                      </a:r>
                      <a:endParaRPr lang="ru-RU" sz="2800" b="0" dirty="0" smtClean="0">
                        <a:solidFill>
                          <a:srgbClr val="2F2F2F"/>
                        </a:solidFill>
                        <a:effectLst/>
                        <a:latin typeface="wf_segoe-ui_normal"/>
                      </a:endParaRPr>
                    </a:p>
                  </a:txBody>
                  <a:tcPr marL="47625" marR="95250" marT="38100" marB="381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dirty="0" smtClean="0"/>
                        <a:t>ASCII </a:t>
                      </a:r>
                      <a:r>
                        <a:rPr lang="ru-RU" sz="2800" dirty="0" err="1" smtClean="0"/>
                        <a:t>кодында</a:t>
                      </a:r>
                      <a:r>
                        <a:rPr lang="ru-RU" sz="2800" dirty="0" smtClean="0"/>
                        <a:t> </a:t>
                      </a:r>
                      <a:r>
                        <a:rPr lang="ru-RU" sz="2800" dirty="0" err="1" smtClean="0"/>
                        <a:t>алғашқы</a:t>
                      </a:r>
                      <a:r>
                        <a:rPr lang="ru-RU" sz="2800" dirty="0" smtClean="0"/>
                        <a:t> символ </a:t>
                      </a:r>
                      <a:r>
                        <a:rPr lang="ru-RU" sz="2800" dirty="0" err="1" smtClean="0"/>
                        <a:t>үшін</a:t>
                      </a:r>
                      <a:r>
                        <a:rPr lang="ru-RU" sz="2800" dirty="0" smtClean="0"/>
                        <a:t> </a:t>
                      </a:r>
                      <a:r>
                        <a:rPr lang="ru-RU" sz="2800" dirty="0" err="1" smtClean="0"/>
                        <a:t>оның</a:t>
                      </a:r>
                      <a:r>
                        <a:rPr lang="ru-RU" sz="2800" dirty="0" smtClean="0"/>
                        <a:t> </a:t>
                      </a:r>
                      <a:r>
                        <a:rPr lang="ru-RU" sz="2800" dirty="0" err="1" smtClean="0"/>
                        <a:t>аргументін</a:t>
                      </a:r>
                      <a:r>
                        <a:rPr lang="ru-RU" sz="2800" dirty="0" smtClean="0"/>
                        <a:t> </a:t>
                      </a:r>
                      <a:r>
                        <a:rPr lang="ru-RU" sz="2800" dirty="0" err="1" smtClean="0"/>
                        <a:t>қайтарады</a:t>
                      </a:r>
                      <a:r>
                        <a:rPr lang="ru-RU" sz="2800" dirty="0" smtClean="0"/>
                        <a:t>.</a:t>
                      </a:r>
                      <a:endParaRPr lang="ru-RU" sz="2800" b="0" dirty="0">
                        <a:solidFill>
                          <a:srgbClr val="2F2F2F"/>
                        </a:solidFill>
                        <a:effectLst/>
                        <a:latin typeface="wf_segoe-ui_normal"/>
                      </a:endParaRPr>
                    </a:p>
                  </a:txBody>
                  <a:tcPr marL="47625" marR="95250" marT="38100" marB="381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432265" y="113695"/>
            <a:ext cx="55199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err="1">
                <a:solidFill>
                  <a:srgbClr val="00B050"/>
                </a:solidFill>
              </a:rPr>
              <a:t>Логикалық</a:t>
            </a:r>
            <a:r>
              <a:rPr lang="ru-RU" sz="4000" b="1" u="sng" dirty="0">
                <a:solidFill>
                  <a:srgbClr val="00B050"/>
                </a:solidFill>
              </a:rPr>
              <a:t> </a:t>
            </a:r>
            <a:r>
              <a:rPr lang="ru-RU" sz="4000" b="1" u="sng" dirty="0" err="1">
                <a:solidFill>
                  <a:srgbClr val="00B050"/>
                </a:solidFill>
              </a:rPr>
              <a:t>функциялар</a:t>
            </a:r>
            <a:endParaRPr lang="ru-RU" sz="4000" b="1" dirty="0">
              <a:solidFill>
                <a:srgbClr val="00B050"/>
              </a:solidFill>
            </a:endParaRPr>
          </a:p>
        </p:txBody>
      </p:sp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817083"/>
              </p:ext>
            </p:extLst>
          </p:nvPr>
        </p:nvGraphicFramePr>
        <p:xfrm>
          <a:off x="634181" y="1052737"/>
          <a:ext cx="10515600" cy="472075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620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5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fontAlgn="t"/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</a:rPr>
                        <a:t>Функция</a:t>
                      </a:r>
                      <a:endParaRPr lang="ru-RU" sz="2800" b="0" dirty="0">
                        <a:solidFill>
                          <a:srgbClr val="FF0000"/>
                        </a:solidFill>
                        <a:effectLst/>
                        <a:latin typeface="wf_segoe-ui_semibold"/>
                      </a:endParaRPr>
                    </a:p>
                  </a:txBody>
                  <a:tcPr marL="46866" marR="93731" marT="37492" marB="374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kk-KZ" sz="28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Анықтамасы</a:t>
                      </a:r>
                      <a:endParaRPr lang="ru-RU" sz="2800" b="0" dirty="0">
                        <a:solidFill>
                          <a:srgbClr val="FF0000"/>
                        </a:solidFill>
                        <a:effectLst/>
                        <a:latin typeface="wf_segoe-ui_semibold"/>
                      </a:endParaRPr>
                    </a:p>
                  </a:txBody>
                  <a:tcPr marL="46866" marR="93731" marT="37492" marB="3749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fontAlgn="t"/>
                      <a:r>
                        <a:rPr lang="ru-RU" sz="2800" u="none" strike="noStrike" dirty="0">
                          <a:effectLst/>
                          <a:hlinkClick r:id="rId2"/>
                        </a:rPr>
                        <a:t>ЕСЛИ</a:t>
                      </a:r>
                      <a:endParaRPr lang="ru-RU" sz="2800" b="0" dirty="0">
                        <a:solidFill>
                          <a:srgbClr val="2F2F2F"/>
                        </a:solidFill>
                        <a:effectLst/>
                        <a:latin typeface="wf_segoe-ui_normal"/>
                      </a:endParaRPr>
                    </a:p>
                  </a:txBody>
                  <a:tcPr marL="46866" marR="93731" marT="37492" marB="374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Шарт</a:t>
                      </a:r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амалды</a:t>
                      </a:r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орындау</a:t>
                      </a:r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800" b="0" dirty="0">
                        <a:solidFill>
                          <a:srgbClr val="2F2F2F"/>
                        </a:solidFill>
                        <a:effectLst/>
                        <a:latin typeface="wf_segoe-ui_normal"/>
                      </a:endParaRPr>
                    </a:p>
                  </a:txBody>
                  <a:tcPr marL="46866" marR="93731" marT="37492" marB="3749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931">
                <a:tc>
                  <a:txBody>
                    <a:bodyPr/>
                    <a:lstStyle/>
                    <a:p>
                      <a:pPr fontAlgn="t"/>
                      <a:r>
                        <a:rPr lang="ru-RU" sz="2800" u="none" strike="noStrike" dirty="0">
                          <a:effectLst/>
                          <a:hlinkClick r:id="rId3"/>
                        </a:rPr>
                        <a:t>ЕСЛИОШИБКА</a:t>
                      </a:r>
                      <a:endParaRPr lang="ru-RU" sz="2800" b="0" dirty="0">
                        <a:solidFill>
                          <a:srgbClr val="2F2F2F"/>
                        </a:solidFill>
                        <a:effectLst/>
                        <a:latin typeface="wf_segoe-ui_normal"/>
                      </a:endParaRPr>
                    </a:p>
                  </a:txBody>
                  <a:tcPr marL="46866" marR="93731" marT="37492" marB="374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Шарт</a:t>
                      </a:r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қатені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қайтарады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8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кері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жағдайды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мәнді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қайтарады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800" dirty="0" smtClean="0">
                        <a:effectLst/>
                      </a:endParaRPr>
                    </a:p>
                  </a:txBody>
                  <a:tcPr marL="46866" marR="93731" marT="37492" marB="3749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877">
                <a:tc>
                  <a:txBody>
                    <a:bodyPr/>
                    <a:lstStyle/>
                    <a:p>
                      <a:pPr fontAlgn="t"/>
                      <a:r>
                        <a:rPr lang="ru-RU" sz="2800" b="0" u="sng" dirty="0">
                          <a:solidFill>
                            <a:srgbClr val="1570A6"/>
                          </a:solidFill>
                          <a:effectLst/>
                          <a:latin typeface="wf_segoe-ui_normal"/>
                          <a:hlinkClick r:id="rId4"/>
                        </a:rPr>
                        <a:t>СУММЕСЛИ</a:t>
                      </a:r>
                      <a:endParaRPr lang="ru-RU" sz="2800" b="0" dirty="0">
                        <a:solidFill>
                          <a:srgbClr val="2F2F2F"/>
                        </a:solidFill>
                        <a:effectLst/>
                        <a:latin typeface="wf_segoe-ui_normal"/>
                      </a:endParaRPr>
                    </a:p>
                  </a:txBody>
                  <a:tcPr marL="47625" marR="95250" marT="38100" marB="381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Шарт</a:t>
                      </a:r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берілген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ұяшықтарда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қосу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амалын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орындайды</a:t>
                      </a:r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800" b="0" dirty="0" smtClean="0">
                        <a:solidFill>
                          <a:srgbClr val="2F2F2F"/>
                        </a:solidFill>
                        <a:effectLst/>
                        <a:latin typeface="wf_segoe-ui_normal"/>
                      </a:endParaRPr>
                    </a:p>
                  </a:txBody>
                  <a:tcPr marL="47625" marR="95250" marT="38100" marB="381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4877">
                <a:tc>
                  <a:txBody>
                    <a:bodyPr/>
                    <a:lstStyle/>
                    <a:p>
                      <a:pPr fontAlgn="t"/>
                      <a:r>
                        <a:rPr lang="ru-RU" sz="2800" b="0" u="none" strike="noStrike" dirty="0">
                          <a:solidFill>
                            <a:srgbClr val="1570A6"/>
                          </a:solidFill>
                          <a:effectLst/>
                          <a:latin typeface="wf_segoe-ui_normal"/>
                          <a:hlinkClick r:id="rId5"/>
                        </a:rPr>
                        <a:t>СРЗНАЧЕСЛИ</a:t>
                      </a:r>
                      <a:endParaRPr lang="ru-RU" sz="2800" b="0" dirty="0">
                        <a:solidFill>
                          <a:srgbClr val="2F2F2F"/>
                        </a:solidFill>
                        <a:effectLst/>
                        <a:latin typeface="wf_segoe-ui_normal"/>
                      </a:endParaRPr>
                    </a:p>
                  </a:txBody>
                  <a:tcPr marL="47625" marR="95250" marT="38100" marB="381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Шарт</a:t>
                      </a:r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берілген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ұяшықтарда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орта </a:t>
                      </a:r>
                      <a:r>
                        <a:rPr lang="ru-RU" sz="28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мәнін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анықтайды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sz="2800" b="0" dirty="0">
                        <a:solidFill>
                          <a:srgbClr val="2F2F2F"/>
                        </a:solidFill>
                        <a:effectLst/>
                        <a:latin typeface="wf_segoe-ui_normal"/>
                      </a:endParaRPr>
                    </a:p>
                  </a:txBody>
                  <a:tcPr marL="47625" marR="95250" marT="38100" marB="381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4877">
                <a:tc>
                  <a:txBody>
                    <a:bodyPr/>
                    <a:lstStyle/>
                    <a:p>
                      <a:pPr fontAlgn="t"/>
                      <a:r>
                        <a:rPr lang="ru-RU" sz="2800" b="0" u="none" strike="noStrike" dirty="0">
                          <a:solidFill>
                            <a:srgbClr val="1570A6"/>
                          </a:solidFill>
                          <a:effectLst/>
                          <a:latin typeface="wf_segoe-ui_normal"/>
                          <a:hlinkClick r:id="rId6"/>
                        </a:rPr>
                        <a:t>СЧЁТЕСЛИ</a:t>
                      </a:r>
                      <a:endParaRPr lang="ru-RU" sz="2800" b="0" dirty="0">
                        <a:solidFill>
                          <a:srgbClr val="2F2F2F"/>
                        </a:solidFill>
                        <a:effectLst/>
                        <a:latin typeface="wf_segoe-ui_normal"/>
                      </a:endParaRPr>
                    </a:p>
                  </a:txBody>
                  <a:tcPr marL="47625" marR="95250" marT="38100" marB="381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Шарт</a:t>
                      </a:r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берілген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ұяшықтардың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санын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анықтайды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sz="2800" b="0" dirty="0">
                        <a:solidFill>
                          <a:srgbClr val="2F2F2F"/>
                        </a:solidFill>
                        <a:effectLst/>
                        <a:latin typeface="wf_segoe-ui_normal"/>
                      </a:endParaRPr>
                    </a:p>
                  </a:txBody>
                  <a:tcPr marL="47625" marR="95250" marT="38100" marB="381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07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2144399" y="1083747"/>
            <a:ext cx="7475538" cy="1570038"/>
            <a:chOff x="755575" y="4293096"/>
            <a:chExt cx="7200801" cy="1692188"/>
          </a:xfrm>
          <a:solidFill>
            <a:srgbClr val="00B050"/>
          </a:solidFill>
        </p:grpSpPr>
        <p:sp>
          <p:nvSpPr>
            <p:cNvPr id="4" name="Блок-схема: решение 4"/>
            <p:cNvSpPr>
              <a:spLocks noChangeArrowheads="1"/>
            </p:cNvSpPr>
            <p:nvPr/>
          </p:nvSpPr>
          <p:spPr bwMode="auto">
            <a:xfrm>
              <a:off x="2519480" y="4293096"/>
              <a:ext cx="3816818" cy="863556"/>
            </a:xfrm>
            <a:prstGeom prst="flowChartDecision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/>
              <a:r>
                <a:rPr lang="ru-RU" altLang="ru-RU" dirty="0" err="1" smtClean="0">
                  <a:latin typeface="Arial" panose="020B0604020202020204" pitchFamily="34" charset="0"/>
                </a:rPr>
                <a:t>Логикалық</a:t>
              </a:r>
              <a:r>
                <a:rPr lang="ru-RU" altLang="ru-RU" dirty="0" smtClean="0">
                  <a:latin typeface="Arial" panose="020B0604020202020204" pitchFamily="34" charset="0"/>
                </a:rPr>
                <a:t> </a:t>
              </a:r>
              <a:r>
                <a:rPr lang="ru-RU" altLang="ru-RU" dirty="0" err="1" smtClean="0">
                  <a:latin typeface="Arial" panose="020B0604020202020204" pitchFamily="34" charset="0"/>
                </a:rPr>
                <a:t>өрнек</a:t>
              </a:r>
              <a:endParaRPr lang="ru-RU" altLang="ru-RU" dirty="0">
                <a:latin typeface="Arial" panose="020B0604020202020204" pitchFamily="34" charset="0"/>
              </a:endParaRPr>
            </a:p>
          </p:txBody>
        </p:sp>
        <p:sp>
          <p:nvSpPr>
            <p:cNvPr id="5" name="Прямоугольник 5"/>
            <p:cNvSpPr>
              <a:spLocks noChangeArrowheads="1"/>
            </p:cNvSpPr>
            <p:nvPr/>
          </p:nvSpPr>
          <p:spPr bwMode="auto">
            <a:xfrm>
              <a:off x="755575" y="5516996"/>
              <a:ext cx="2859416" cy="468288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r>
                <a:rPr lang="ru-RU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егер_ақиқат_мағынасы</a:t>
              </a:r>
              <a:endParaRPr lang="ru-RU" altLang="ru-RU" dirty="0">
                <a:latin typeface="Arial" panose="020B0604020202020204" pitchFamily="34" charset="0"/>
              </a:endParaRPr>
            </a:p>
          </p:txBody>
        </p:sp>
        <p:sp>
          <p:nvSpPr>
            <p:cNvPr id="6" name="Прямоугольник 6"/>
            <p:cNvSpPr>
              <a:spLocks noChangeArrowheads="1"/>
            </p:cNvSpPr>
            <p:nvPr/>
          </p:nvSpPr>
          <p:spPr bwMode="auto">
            <a:xfrm>
              <a:off x="5219610" y="5516996"/>
              <a:ext cx="2736766" cy="468288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r>
                <a:rPr lang="ru-RU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егер_жалған_мағынасы</a:t>
              </a:r>
              <a:endParaRPr lang="ru-RU" altLang="ru-RU" dirty="0">
                <a:latin typeface="Arial" panose="020B0604020202020204" pitchFamily="34" charset="0"/>
              </a:endParaRPr>
            </a:p>
          </p:txBody>
        </p:sp>
        <p:cxnSp>
          <p:nvCxnSpPr>
            <p:cNvPr id="7" name="Прямая соединительная линия 7"/>
            <p:cNvCxnSpPr>
              <a:cxnSpLocks noChangeShapeType="1"/>
              <a:stCxn id="4" idx="1"/>
            </p:cNvCxnSpPr>
            <p:nvPr/>
          </p:nvCxnSpPr>
          <p:spPr bwMode="auto">
            <a:xfrm flipH="1">
              <a:off x="1979712" y="4725145"/>
              <a:ext cx="540060" cy="0"/>
            </a:xfrm>
            <a:prstGeom prst="line">
              <a:avLst/>
            </a:prstGeom>
            <a:grp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Прямая соединительная линия 11"/>
            <p:cNvCxnSpPr>
              <a:cxnSpLocks noChangeShapeType="1"/>
            </p:cNvCxnSpPr>
            <p:nvPr/>
          </p:nvCxnSpPr>
          <p:spPr bwMode="auto">
            <a:xfrm flipH="1">
              <a:off x="6318194" y="4725144"/>
              <a:ext cx="540060" cy="0"/>
            </a:xfrm>
            <a:prstGeom prst="line">
              <a:avLst/>
            </a:prstGeom>
            <a:grp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Прямая со стрелкой 9"/>
            <p:cNvCxnSpPr>
              <a:cxnSpLocks noChangeShapeType="1"/>
            </p:cNvCxnSpPr>
            <p:nvPr/>
          </p:nvCxnSpPr>
          <p:spPr bwMode="auto">
            <a:xfrm>
              <a:off x="1979712" y="4725144"/>
              <a:ext cx="0" cy="792088"/>
            </a:xfrm>
            <a:prstGeom prst="straightConnector1">
              <a:avLst/>
            </a:prstGeom>
            <a:grp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Прямая со стрелкой 14"/>
            <p:cNvCxnSpPr>
              <a:cxnSpLocks noChangeShapeType="1"/>
            </p:cNvCxnSpPr>
            <p:nvPr/>
          </p:nvCxnSpPr>
          <p:spPr bwMode="auto">
            <a:xfrm>
              <a:off x="6858254" y="4725144"/>
              <a:ext cx="0" cy="792088"/>
            </a:xfrm>
            <a:prstGeom prst="straightConnector1">
              <a:avLst/>
            </a:prstGeom>
            <a:grp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3288809" y="1050342"/>
            <a:ext cx="78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kk-KZ" altLang="ru-RU" dirty="0" smtClean="0">
                <a:latin typeface="Arial" panose="020B0604020202020204" pitchFamily="34" charset="0"/>
              </a:rPr>
              <a:t>иә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8019559" y="1069392"/>
            <a:ext cx="788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kk-KZ" altLang="ru-RU" dirty="0" smtClean="0">
                <a:latin typeface="Arial" panose="020B0604020202020204" pitchFamily="34" charset="0"/>
              </a:rPr>
              <a:t>жоқ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046" y="3195292"/>
            <a:ext cx="31790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&gt;</a:t>
            </a:r>
            <a:r>
              <a:rPr lang="en-US" sz="3600" b="1" dirty="0" smtClean="0"/>
              <a:t> </a:t>
            </a:r>
            <a:r>
              <a:rPr lang="kk-KZ" sz="3600" b="1" dirty="0" smtClean="0"/>
              <a:t>   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&lt;</a:t>
            </a:r>
            <a:r>
              <a:rPr lang="kk-KZ" sz="3600" b="1" dirty="0" smtClean="0"/>
              <a:t>    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КІШІ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&gt;=</a:t>
            </a:r>
            <a:r>
              <a:rPr lang="kk-KZ" sz="3600" b="1" dirty="0" smtClean="0"/>
              <a:t>  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kk-KZ" sz="2000" b="1" dirty="0" smtClean="0"/>
              <a:t>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kk-KZ" sz="2000" b="1" dirty="0" smtClean="0"/>
              <a:t>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&lt;=</a:t>
            </a:r>
            <a:r>
              <a:rPr lang="kk-KZ" sz="3600" b="1" dirty="0" smtClean="0"/>
              <a:t>  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КІШІ</a:t>
            </a:r>
            <a:r>
              <a:rPr lang="kk-KZ" sz="2000" b="1" dirty="0" smtClean="0"/>
              <a:t>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kk-KZ" sz="2000" b="1" dirty="0" smtClean="0"/>
              <a:t>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endParaRPr lang="kk-KZ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&lt;&gt;</a:t>
            </a:r>
            <a:r>
              <a:rPr lang="kk-KZ" sz="3600" b="1" dirty="0" smtClean="0"/>
              <a:t>  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kk-KZ" sz="2000" b="1" dirty="0" smtClean="0"/>
              <a:t>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39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>
            <a:extLst>
              <a:ext uri="{FF2B5EF4-FFF2-40B4-BE49-F238E27FC236}">
                <a16:creationId xmlns:a16="http://schemas.microsoft.com/office/drawing/2014/main" id="{9F1C4B59-7D59-4673-BBCF-3991B1C39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339" y="202367"/>
            <a:ext cx="23150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ru-RU" altLang="ru-RU" sz="3600" b="1" i="1" dirty="0" err="1" smtClean="0">
                <a:solidFill>
                  <a:srgbClr val="7030A0"/>
                </a:solidFill>
              </a:rPr>
              <a:t>Мысалдар</a:t>
            </a:r>
            <a:endParaRPr lang="ru-RU" alt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16387" name="Picture 2" descr="Картинки по запросу excel">
            <a:extLst>
              <a:ext uri="{FF2B5EF4-FFF2-40B4-BE49-F238E27FC236}">
                <a16:creationId xmlns:a16="http://schemas.microsoft.com/office/drawing/2014/main" id="{727378DB-E64C-4178-AE55-3BBC34304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751" y="1505520"/>
            <a:ext cx="9016347" cy="45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03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1716</TotalTime>
  <Words>437</Words>
  <Application>Microsoft Office PowerPoint</Application>
  <PresentationFormat>Широкоэкранный</PresentationFormat>
  <Paragraphs>84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Arial Black</vt:lpstr>
      <vt:lpstr>Batang</vt:lpstr>
      <vt:lpstr>Calibri</vt:lpstr>
      <vt:lpstr>Calibri Light</vt:lpstr>
      <vt:lpstr>Corbel</vt:lpstr>
      <vt:lpstr>Symbol</vt:lpstr>
      <vt:lpstr>Times New Roman</vt:lpstr>
      <vt:lpstr>wf_segoe-ui_normal</vt:lpstr>
      <vt:lpstr>wf_segoe-ui_semibold</vt:lpstr>
      <vt:lpstr>Тема Office</vt:lpstr>
      <vt:lpstr>Презентация PowerPoint</vt:lpstr>
      <vt:lpstr>Кірістірілген функциялар: мәтіндік және логикалық  функциялар </vt:lpstr>
      <vt:lpstr>Презентация PowerPoint</vt:lpstr>
      <vt:lpstr>Teрминология  Логикалық функциялар - Логические функции-Logical  functions  Мәтіндік функциялар - Текстовые  функции- Text  functions  АУЫСТЫРУ функциясы - функция ЗАМЕНИТЬ - REPLACE function   ДЛСТР  функциясы – функция  ДЛСТР - DL STR function  ЕГЕР функциясы – функция ЕСЛИ -  IF function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Встроенные функции</dc:title>
  <dc:creator>home</dc:creator>
  <cp:lastModifiedBy>Данагул</cp:lastModifiedBy>
  <cp:revision>104</cp:revision>
  <dcterms:created xsi:type="dcterms:W3CDTF">2017-12-04T08:35:28Z</dcterms:created>
  <dcterms:modified xsi:type="dcterms:W3CDTF">2024-11-17T13:25:07Z</dcterms:modified>
</cp:coreProperties>
</file>