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media/image9.png" ContentType="image/png"/>
  <Override PartName="/ppt/media/image5.png" ContentType="image/png"/>
  <Override PartName="/ppt/media/image2.jpeg" ContentType="image/jpeg"/>
  <Override PartName="/ppt/media/image3.png" ContentType="image/png"/>
  <Override PartName="/ppt/media/image11.png" ContentType="image/png"/>
  <Override PartName="/ppt/media/image1.jpeg" ContentType="image/jpeg"/>
  <Override PartName="/ppt/media/image12.png" ContentType="image/png"/>
  <Override PartName="/ppt/media/image4.png" ContentType="image/png"/>
  <Override PartName="/ppt/media/image6.png" ContentType="image/png"/>
  <Override PartName="/ppt/media/image7.png" ContentType="image/png"/>
  <Override PartName="/ppt/media/image8.png" ContentType="image/png"/>
  <Override PartName="/ppt/media/image10.png" ContentType="image/png"/>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5088"/>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6414CFBB-8825-4CF3-9452-4018198E5E37}"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Arial"/>
              </a:rPr>
              <a:t>Click to edit the title text format</a:t>
            </a:r>
            <a:endParaRPr b="0" lang="ru-RU" sz="4400" strike="noStrike" u="none">
              <a:solidFill>
                <a:srgbClr val="000000"/>
              </a:solidFill>
              <a:uFillTx/>
              <a:latin typeface="Arial"/>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90000" rIns="90000" tIns="46800" bIns="46800" anchor="t">
            <a:normAutofit fontScale="77500" lnSpcReduction="1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Click to edit the outline text format</a:t>
            </a:r>
            <a:endParaRPr b="0" lang="ru-RU" sz="3200" strike="noStrike" u="none">
              <a:solidFill>
                <a:srgbClr val="000000"/>
              </a:solidFill>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Second Outline Level</a:t>
            </a:r>
            <a:endParaRPr b="0" lang="ru-RU" sz="3200" strike="noStrike" u="none">
              <a:solidFill>
                <a:srgbClr val="000000"/>
              </a:solidFill>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Third Outline Level</a:t>
            </a:r>
            <a:endParaRPr b="0" lang="ru-RU" sz="3200" strike="noStrike" u="none">
              <a:solidFill>
                <a:srgbClr val="000000"/>
              </a:solidFill>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Fourth Outline Level</a:t>
            </a:r>
            <a:endParaRPr b="0" lang="ru-RU" sz="3200" strike="noStrike" u="none">
              <a:solidFill>
                <a:srgbClr val="000000"/>
              </a:solidFill>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Fifth Outline Level</a:t>
            </a:r>
            <a:endParaRPr b="0" lang="ru-RU" sz="3200" strike="noStrike" u="none">
              <a:solidFill>
                <a:srgbClr val="000000"/>
              </a:solidFill>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Sixth Outline Level</a:t>
            </a:r>
            <a:endParaRPr b="0" lang="ru-RU" sz="3200" strike="noStrike" u="none">
              <a:solidFill>
                <a:srgbClr val="000000"/>
              </a:solidFill>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Seventh Outline Level</a:t>
            </a:r>
            <a:endParaRPr b="0" lang="ru-RU" sz="3200" strike="noStrike" u="none">
              <a:solidFill>
                <a:srgbClr val="000000"/>
              </a:solidFill>
              <a:uFillTx/>
              <a:latin typeface="Arial"/>
            </a:endParaRPr>
          </a:p>
        </p:txBody>
      </p:sp>
      <p:sp>
        <p:nvSpPr>
          <p:cNvPr id="2" name="PlaceHolder 3"/>
          <p:cNvSpPr>
            <a:spLocks noGrp="1"/>
          </p:cNvSpPr>
          <p:nvPr>
            <p:ph type="dt" idx="1"/>
          </p:nvPr>
        </p:nvSpPr>
        <p:spPr>
          <a:xfrm>
            <a:off x="456840" y="4684680"/>
            <a:ext cx="2133720" cy="3571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 name="PlaceHolder 4"/>
          <p:cNvSpPr>
            <a:spLocks noGrp="1"/>
          </p:cNvSpPr>
          <p:nvPr>
            <p:ph type="ftr" idx="2"/>
          </p:nvPr>
        </p:nvSpPr>
        <p:spPr>
          <a:xfrm>
            <a:off x="3124080" y="4684680"/>
            <a:ext cx="2895840" cy="3571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 name="PlaceHolder 5"/>
          <p:cNvSpPr>
            <a:spLocks noGrp="1"/>
          </p:cNvSpPr>
          <p:nvPr>
            <p:ph type="sldNum" idx="3"/>
          </p:nvPr>
        </p:nvSpPr>
        <p:spPr>
          <a:xfrm>
            <a:off x="6552720" y="4684680"/>
            <a:ext cx="2133720" cy="35712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s-ES" sz="1400" strike="noStrike" u="none">
                <a:solidFill>
                  <a:srgbClr val="000000"/>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4D768C2-2110-452A-845A-ABA483D75636}" type="slidenum">
              <a:rPr b="0" lang="es-ES" sz="1400" strike="noStrike" u="none">
                <a:solidFill>
                  <a:srgbClr val="000000"/>
                </a:solidFill>
                <a:uFillTx/>
                <a:latin typeface="Arial"/>
              </a:rPr>
              <a:t>&lt;number&gt;</a:t>
            </a:fld>
            <a:endParaRPr b="0" lang="ru-RU" sz="14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2484360" y="1923840"/>
            <a:ext cx="5832720" cy="108108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r>
              <a:rPr b="0" lang="en-US" sz="5400" strike="noStrike" u="none">
                <a:solidFill>
                  <a:srgbClr val="000000"/>
                </a:solidFill>
                <a:uFillTx/>
                <a:latin typeface="Arial"/>
              </a:rPr>
              <a:t>Continue </a:t>
            </a:r>
            <a:r>
              <a:rPr b="0" lang="ru-RU" sz="5400" strike="noStrike" u="none">
                <a:solidFill>
                  <a:srgbClr val="000000"/>
                </a:solidFill>
                <a:uFillTx/>
                <a:latin typeface="Arial"/>
              </a:rPr>
              <a:t>циклін басқару</a:t>
            </a:r>
            <a:br>
              <a:rPr sz="5400"/>
            </a:br>
            <a:br>
              <a:rPr sz="3600"/>
            </a:br>
            <a:r>
              <a:rPr b="1" lang="kk-KZ" sz="3600" strike="noStrike" u="none">
                <a:solidFill>
                  <a:srgbClr val="000000"/>
                </a:solidFill>
                <a:uFillTx/>
                <a:latin typeface="Times New Roman"/>
                <a:ea typeface="Times New Roman"/>
              </a:rPr>
              <a:t>8  сынып </a:t>
            </a:r>
            <a:endParaRPr b="0" lang="ru-RU"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txBox="1"/>
          <p:nvPr/>
        </p:nvSpPr>
        <p:spPr>
          <a:xfrm>
            <a:off x="468360" y="268200"/>
            <a:ext cx="8229600" cy="3394080"/>
          </a:xfrm>
          <a:prstGeom prst="rect">
            <a:avLst/>
          </a:prstGeom>
          <a:noFill/>
          <a:ln w="0">
            <a:noFill/>
          </a:ln>
        </p:spPr>
        <p:txBody>
          <a:bodyPr anchor="t">
            <a:normAutofit/>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uFillTx/>
                <a:latin typeface="Arial"/>
              </a:rPr>
              <a:t> </a:t>
            </a:r>
            <a:r>
              <a:rPr b="1" lang="ru-RU" sz="2000" strike="noStrike" u="none">
                <a:solidFill>
                  <a:srgbClr val="000000"/>
                </a:solidFill>
                <a:uFillTx/>
                <a:latin typeface="Arial"/>
              </a:rPr>
              <a:t>2-мысал</a:t>
            </a:r>
            <a:r>
              <a:rPr b="0" lang="ru-RU" sz="2000" strike="noStrike" u="none">
                <a:solidFill>
                  <a:srgbClr val="000000"/>
                </a:solidFill>
                <a:uFillTx/>
                <a:latin typeface="Arial"/>
              </a:rPr>
              <a:t>. Латын әріптерінен құралған </a:t>
            </a:r>
            <a:r>
              <a:rPr b="0" lang="en-US" sz="2000" strike="noStrike" u="none">
                <a:solidFill>
                  <a:srgbClr val="000000"/>
                </a:solidFill>
                <a:uFillTx/>
                <a:latin typeface="Arial"/>
              </a:rPr>
              <a:t>S </a:t>
            </a:r>
            <a:r>
              <a:rPr b="0" lang="ru-RU" sz="2000" strike="noStrike" u="none">
                <a:solidFill>
                  <a:srgbClr val="000000"/>
                </a:solidFill>
                <a:uFillTx/>
                <a:latin typeface="Arial"/>
              </a:rPr>
              <a:t>жол берілген. Осы жолдағы барлық «а» әріптерін өшіріп, жолды экранға шығар.</a:t>
            </a:r>
            <a:endParaRPr b="0" lang="ru-RU" sz="2000" strike="noStrike" u="none">
              <a:solidFill>
                <a:srgbClr val="000000"/>
              </a:solidFill>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Arial"/>
              </a:rPr>
              <a:t>Бұл есепті </a:t>
            </a:r>
            <a:r>
              <a:rPr b="1" lang="en-US" sz="2000" strike="noStrike" u="none">
                <a:solidFill>
                  <a:srgbClr val="000000"/>
                </a:solidFill>
                <a:uFillTx/>
                <a:latin typeface="Arial"/>
              </a:rPr>
              <a:t>for</a:t>
            </a:r>
            <a:r>
              <a:rPr b="0" lang="en-US" sz="2000" strike="noStrike" u="none">
                <a:solidFill>
                  <a:srgbClr val="000000"/>
                </a:solidFill>
                <a:uFillTx/>
                <a:latin typeface="Arial"/>
              </a:rPr>
              <a:t> </a:t>
            </a:r>
            <a:r>
              <a:rPr b="0" lang="ru-RU" sz="2000" strike="noStrike" u="none">
                <a:solidFill>
                  <a:srgbClr val="000000"/>
                </a:solidFill>
                <a:uFillTx/>
                <a:latin typeface="Arial"/>
              </a:rPr>
              <a:t>параметрлі цикл көмегімен </a:t>
            </a:r>
            <a:r>
              <a:rPr b="1" lang="ru-RU" sz="2000" strike="noStrike" u="none">
                <a:solidFill>
                  <a:srgbClr val="000000"/>
                </a:solidFill>
                <a:uFillTx/>
                <a:latin typeface="Arial"/>
              </a:rPr>
              <a:t>с</a:t>
            </a:r>
            <a:r>
              <a:rPr b="1" lang="en-US" sz="2000" strike="noStrike" u="none">
                <a:solidFill>
                  <a:srgbClr val="000000"/>
                </a:solidFill>
                <a:uFillTx/>
                <a:latin typeface="Arial"/>
              </a:rPr>
              <a:t>ontinue</a:t>
            </a:r>
            <a:r>
              <a:rPr b="0" lang="en-US" sz="2000" strike="noStrike" u="none">
                <a:solidFill>
                  <a:srgbClr val="000000"/>
                </a:solidFill>
                <a:uFillTx/>
                <a:latin typeface="Arial"/>
              </a:rPr>
              <a:t> </a:t>
            </a:r>
            <a:r>
              <a:rPr b="0" lang="ru-RU" sz="2000" strike="noStrike" u="none">
                <a:solidFill>
                  <a:srgbClr val="000000"/>
                </a:solidFill>
                <a:uFillTx/>
                <a:latin typeface="Arial"/>
              </a:rPr>
              <a:t>нұсқау-лығын пайдаланып, оңай программаны құруымызға болады. Есептің программа коды </a:t>
            </a:r>
            <a:r>
              <a:rPr b="0" i="1" lang="ru-RU" sz="2000" strike="noStrike" u="none">
                <a:solidFill>
                  <a:srgbClr val="000000"/>
                </a:solidFill>
                <a:uFillTx/>
                <a:latin typeface="Arial"/>
              </a:rPr>
              <a:t>4-суретте</a:t>
            </a:r>
            <a:r>
              <a:rPr b="0" lang="ru-RU" sz="2000" strike="noStrike" u="none">
                <a:solidFill>
                  <a:srgbClr val="000000"/>
                </a:solidFill>
                <a:uFillTx/>
                <a:latin typeface="Arial"/>
              </a:rPr>
              <a:t> нәтижесі </a:t>
            </a:r>
            <a:r>
              <a:rPr b="0" i="1" lang="ru-RU" sz="2000" strike="noStrike" u="none">
                <a:solidFill>
                  <a:srgbClr val="000000"/>
                </a:solidFill>
                <a:uFillTx/>
                <a:latin typeface="Arial"/>
              </a:rPr>
              <a:t>5-суретте</a:t>
            </a:r>
            <a:r>
              <a:rPr b="0" lang="ru-RU" sz="2000" strike="noStrike" u="none">
                <a:solidFill>
                  <a:srgbClr val="000000"/>
                </a:solidFill>
                <a:uFillTx/>
                <a:latin typeface="Arial"/>
              </a:rPr>
              <a:t> берілген.</a:t>
            </a:r>
            <a:endParaRPr b="0" lang="ru-RU" sz="2000" strike="noStrike" u="none">
              <a:solidFill>
                <a:srgbClr val="000000"/>
              </a:solidFill>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 name="Picture 2" descr=""/>
          <p:cNvPicPr/>
          <p:nvPr/>
        </p:nvPicPr>
        <p:blipFill>
          <a:blip r:embed="rId1"/>
          <a:stretch/>
        </p:blipFill>
        <p:spPr>
          <a:xfrm>
            <a:off x="250920" y="700200"/>
            <a:ext cx="4249800" cy="3024000"/>
          </a:xfrm>
          <a:prstGeom prst="rect">
            <a:avLst/>
          </a:prstGeom>
          <a:ln w="0">
            <a:noFill/>
          </a:ln>
        </p:spPr>
      </p:pic>
      <p:pic>
        <p:nvPicPr>
          <p:cNvPr id="21" name="Picture 3" descr=""/>
          <p:cNvPicPr/>
          <p:nvPr/>
        </p:nvPicPr>
        <p:blipFill>
          <a:blip r:embed="rId2"/>
          <a:stretch/>
        </p:blipFill>
        <p:spPr>
          <a:xfrm>
            <a:off x="4500720" y="1058760"/>
            <a:ext cx="4392360" cy="34419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6280"/>
            <a:ext cx="8229600" cy="857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Arial"/>
            </a:endParaRPr>
          </a:p>
        </p:txBody>
      </p:sp>
      <p:sp>
        <p:nvSpPr>
          <p:cNvPr id="23" name=""/>
          <p:cNvSpPr txBox="1"/>
          <p:nvPr/>
        </p:nvSpPr>
        <p:spPr>
          <a:xfrm>
            <a:off x="457200" y="1200240"/>
            <a:ext cx="8229600" cy="3394080"/>
          </a:xfrm>
          <a:prstGeom prst="rect">
            <a:avLst/>
          </a:prstGeom>
          <a:noFill/>
          <a:ln w="0">
            <a:noFill/>
          </a:ln>
        </p:spPr>
        <p:txBody>
          <a:bodyPr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Arial"/>
              </a:rPr>
              <a:t>Continue </a:t>
            </a:r>
            <a:r>
              <a:rPr b="0" lang="ru-RU" sz="3200" strike="noStrike" u="none">
                <a:solidFill>
                  <a:srgbClr val="000000"/>
                </a:solidFill>
                <a:uFillTx/>
                <a:latin typeface="Arial"/>
              </a:rPr>
              <a:t>нұсқаулығын </a:t>
            </a:r>
            <a:r>
              <a:rPr b="0" lang="en-US" sz="3200" strike="noStrike" u="none">
                <a:solidFill>
                  <a:srgbClr val="000000"/>
                </a:solidFill>
                <a:uFillTx/>
                <a:latin typeface="Arial"/>
              </a:rPr>
              <a:t>for </a:t>
            </a:r>
            <a:r>
              <a:rPr b="0" lang="ru-RU" sz="3200" strike="noStrike" u="none">
                <a:solidFill>
                  <a:srgbClr val="000000"/>
                </a:solidFill>
                <a:uFillTx/>
                <a:latin typeface="Arial"/>
              </a:rPr>
              <a:t>параметрлі циклде қолдану!</a:t>
            </a:r>
            <a:endParaRPr b="0" lang="ru-RU" sz="3200" strike="noStrike" u="none">
              <a:solidFill>
                <a:srgbClr val="000000"/>
              </a:solidFill>
              <a:uFillTx/>
              <a:latin typeface="Arial"/>
            </a:endParaRPr>
          </a:p>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Picture 2" descr=""/>
          <p:cNvPicPr/>
          <p:nvPr/>
        </p:nvPicPr>
        <p:blipFill>
          <a:blip r:embed="rId1"/>
          <a:stretch/>
        </p:blipFill>
        <p:spPr>
          <a:xfrm>
            <a:off x="0" y="555480"/>
            <a:ext cx="9144000" cy="39704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6280"/>
            <a:ext cx="8229600" cy="857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Arial"/>
              </a:rPr>
              <a:t>Практикалық жұмыс</a:t>
            </a:r>
            <a:endParaRPr b="0" lang="ru-RU" sz="4400" strike="noStrike" u="none">
              <a:solidFill>
                <a:srgbClr val="000000"/>
              </a:solidFill>
              <a:uFillTx/>
              <a:latin typeface="Arial"/>
            </a:endParaRPr>
          </a:p>
        </p:txBody>
      </p:sp>
      <p:sp>
        <p:nvSpPr>
          <p:cNvPr id="26" name="Прямоугольник 1"/>
          <p:cNvSpPr/>
          <p:nvPr/>
        </p:nvSpPr>
        <p:spPr>
          <a:xfrm>
            <a:off x="484200" y="1779480"/>
            <a:ext cx="741672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0000"/>
                </a:solidFill>
                <a:uFillTx/>
                <a:latin typeface="Times New Roman"/>
                <a:ea typeface="Times New Roman"/>
              </a:rPr>
              <a:t>5-ке бөлінетін сандардан басқа А-дан В-ға дейінгі санды көрсетіңіз</a:t>
            </a:r>
            <a:endParaRPr b="0" lang="ru-RU" sz="3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
          <p:cNvSpPr txBox="1"/>
          <p:nvPr/>
        </p:nvSpPr>
        <p:spPr>
          <a:xfrm>
            <a:off x="468360" y="1058760"/>
            <a:ext cx="8229600" cy="3394080"/>
          </a:xfrm>
          <a:prstGeom prst="rect">
            <a:avLst/>
          </a:prstGeom>
          <a:noFill/>
          <a:ln w="0">
            <a:noFill/>
          </a:ln>
        </p:spPr>
        <p:txBody>
          <a:bodyPr anchor="t">
            <a:normAutofit fontScale="85000" lnSpcReduction="19999"/>
          </a:bodyPr>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a=int(input())</a:t>
            </a:r>
            <a:endParaRPr b="0" lang="ru-RU" sz="3600" strike="noStrike" u="none">
              <a:solidFill>
                <a:srgbClr val="000000"/>
              </a:solidFill>
              <a:uFillTx/>
              <a:latin typeface="Arial"/>
            </a:endParaRPr>
          </a:p>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b=int(input())</a:t>
            </a:r>
            <a:endParaRPr b="0" lang="ru-RU" sz="3600" strike="noStrike" u="none">
              <a:solidFill>
                <a:srgbClr val="000000"/>
              </a:solidFill>
              <a:uFillTx/>
              <a:latin typeface="Arial"/>
            </a:endParaRPr>
          </a:p>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for i in range (a,b+1):</a:t>
            </a:r>
            <a:endParaRPr b="0" lang="ru-RU" sz="3600" strike="noStrike" u="none">
              <a:solidFill>
                <a:srgbClr val="000000"/>
              </a:solidFill>
              <a:uFillTx/>
              <a:latin typeface="Arial"/>
            </a:endParaRPr>
          </a:p>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    </a:t>
            </a:r>
            <a:r>
              <a:rPr b="0" lang="en-US" sz="3600" strike="noStrike" u="none">
                <a:solidFill>
                  <a:srgbClr val="000000"/>
                </a:solidFill>
                <a:uFillTx/>
                <a:latin typeface="Arial"/>
              </a:rPr>
              <a:t>if i % 5==0:</a:t>
            </a:r>
            <a:endParaRPr b="0" lang="ru-RU" sz="3600" strike="noStrike" u="none">
              <a:solidFill>
                <a:srgbClr val="000000"/>
              </a:solidFill>
              <a:uFillTx/>
              <a:latin typeface="Arial"/>
            </a:endParaRPr>
          </a:p>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        </a:t>
            </a:r>
            <a:r>
              <a:rPr b="0" lang="en-US" sz="3600" strike="noStrike" u="none">
                <a:solidFill>
                  <a:srgbClr val="000000"/>
                </a:solidFill>
                <a:uFillTx/>
                <a:latin typeface="Arial"/>
              </a:rPr>
              <a:t>continue</a:t>
            </a:r>
            <a:endParaRPr b="0" lang="ru-RU" sz="3600" strike="noStrike" u="none">
              <a:solidFill>
                <a:srgbClr val="000000"/>
              </a:solidFill>
              <a:uFillTx/>
              <a:latin typeface="Arial"/>
            </a:endParaRPr>
          </a:p>
          <a:p>
            <a:pPr marL="343080" indent="-343080">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uFillTx/>
                <a:latin typeface="Arial"/>
              </a:rPr>
              <a:t>    </a:t>
            </a:r>
            <a:r>
              <a:rPr b="0" lang="en-US" sz="3600" strike="noStrike" u="none">
                <a:solidFill>
                  <a:srgbClr val="000000"/>
                </a:solidFill>
                <a:uFillTx/>
                <a:latin typeface="Arial"/>
              </a:rPr>
              <a:t>print(i)</a:t>
            </a:r>
            <a:endParaRPr b="0" lang="ru-RU" sz="3600" strike="noStrike" u="none">
              <a:solidFill>
                <a:srgbClr val="000000"/>
              </a:solidFill>
              <a:uFillTx/>
              <a:latin typeface="Arial"/>
            </a:endParaRPr>
          </a:p>
        </p:txBody>
      </p:sp>
      <p:pic>
        <p:nvPicPr>
          <p:cNvPr id="28" name="Прямоугольник 1" descr=""/>
          <p:cNvPicPr/>
          <p:nvPr/>
        </p:nvPicPr>
        <p:blipFill>
          <a:blip r:embed="rId1"/>
          <a:stretch/>
        </p:blipFill>
        <p:spPr>
          <a:xfrm>
            <a:off x="1378080" y="195120"/>
            <a:ext cx="6387840" cy="9385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360"/>
            <a:ext cx="8229600" cy="85716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000000"/>
                </a:solidFill>
                <a:uFillTx/>
                <a:latin typeface="Arial"/>
              </a:rPr>
              <a:t>Тапсырма </a:t>
            </a:r>
            <a:endParaRPr b="0" lang="ru-RU" sz="4400" strike="noStrike" u="none">
              <a:solidFill>
                <a:srgbClr val="000000"/>
              </a:solidFill>
              <a:uFillTx/>
              <a:latin typeface="Arial"/>
            </a:endParaRPr>
          </a:p>
        </p:txBody>
      </p:sp>
      <p:pic>
        <p:nvPicPr>
          <p:cNvPr id="30" name="Picture 4" descr=""/>
          <p:cNvPicPr/>
          <p:nvPr/>
        </p:nvPicPr>
        <p:blipFill>
          <a:blip r:embed="rId1"/>
          <a:stretch/>
        </p:blipFill>
        <p:spPr>
          <a:xfrm>
            <a:off x="33480" y="855720"/>
            <a:ext cx="4898880" cy="4019400"/>
          </a:xfrm>
          <a:prstGeom prst="rect">
            <a:avLst/>
          </a:prstGeom>
          <a:ln w="0">
            <a:noFill/>
          </a:ln>
        </p:spPr>
      </p:pic>
      <p:pic>
        <p:nvPicPr>
          <p:cNvPr id="31" name="Picture 5" descr=""/>
          <p:cNvPicPr/>
          <p:nvPr/>
        </p:nvPicPr>
        <p:blipFill>
          <a:blip r:embed="rId2"/>
          <a:stretch/>
        </p:blipFill>
        <p:spPr>
          <a:xfrm>
            <a:off x="3851280" y="1492200"/>
            <a:ext cx="5057640" cy="22114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6280"/>
            <a:ext cx="8229600" cy="857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000000"/>
                </a:solidFill>
                <a:uFillTx/>
                <a:latin typeface="Arial"/>
              </a:rPr>
              <a:t>жауабы</a:t>
            </a:r>
            <a:endParaRPr b="0" lang="ru-RU" sz="4400" strike="noStrike" u="none">
              <a:solidFill>
                <a:srgbClr val="000000"/>
              </a:solidFill>
              <a:uFillTx/>
              <a:latin typeface="Arial"/>
            </a:endParaRPr>
          </a:p>
        </p:txBody>
      </p:sp>
      <p:pic>
        <p:nvPicPr>
          <p:cNvPr id="33" name="" descr=""/>
          <p:cNvPicPr/>
          <p:nvPr/>
        </p:nvPicPr>
        <p:blipFill>
          <a:blip r:embed="rId1"/>
          <a:stretch/>
        </p:blipFill>
        <p:spPr>
          <a:xfrm>
            <a:off x="457200" y="1200240"/>
            <a:ext cx="8229600" cy="3394080"/>
          </a:xfrm>
          <a:prstGeom prst="rect">
            <a:avLst/>
          </a:prstGeom>
          <a:ln w="0">
            <a:noFill/>
          </a:ln>
        </p:spPr>
      </p:pic>
      <p:pic>
        <p:nvPicPr>
          <p:cNvPr id="34" name="Picture 4" descr=""/>
          <p:cNvPicPr/>
          <p:nvPr/>
        </p:nvPicPr>
        <p:blipFill>
          <a:blip r:embed="rId2"/>
          <a:stretch/>
        </p:blipFill>
        <p:spPr>
          <a:xfrm>
            <a:off x="250920" y="1131840"/>
            <a:ext cx="8642160" cy="37432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6280"/>
            <a:ext cx="8229600" cy="857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000000"/>
                </a:solidFill>
                <a:uFillTx/>
                <a:latin typeface="Arial"/>
              </a:rPr>
              <a:t>Қорытынды</a:t>
            </a:r>
            <a:endParaRPr b="0" lang="ru-RU" sz="4400" strike="noStrike" u="none">
              <a:solidFill>
                <a:srgbClr val="000000"/>
              </a:solidFill>
              <a:uFillTx/>
              <a:latin typeface="Arial"/>
            </a:endParaRPr>
          </a:p>
        </p:txBody>
      </p:sp>
      <p:sp>
        <p:nvSpPr>
          <p:cNvPr id="36" name=""/>
          <p:cNvSpPr txBox="1"/>
          <p:nvPr/>
        </p:nvSpPr>
        <p:spPr>
          <a:xfrm>
            <a:off x="457200" y="1200240"/>
            <a:ext cx="8229600" cy="3394080"/>
          </a:xfrm>
          <a:prstGeom prst="rect">
            <a:avLst/>
          </a:prstGeom>
          <a:noFill/>
          <a:ln w="0">
            <a:noFill/>
          </a:ln>
        </p:spPr>
        <p:txBody>
          <a:bodyPr anchor="t">
            <a:normAutofit/>
          </a:bodyPr>
          <a:p>
            <a:pPr marL="343080" indent="-343080">
              <a:lnSpc>
                <a:spcPct val="10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Таңдау және қайталау операторларын программаны өңдеудің кіріктірілген ортасында қолдануды үйрендік;</a:t>
            </a:r>
            <a:endParaRPr b="0" lang="ru-R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 name="PlaceHolder 1"/>
          <p:cNvSpPr>
            <a:spLocks noGrp="1"/>
          </p:cNvSpPr>
          <p:nvPr>
            <p:ph type="title"/>
          </p:nvPr>
        </p:nvSpPr>
        <p:spPr>
          <a:xfrm>
            <a:off x="395280" y="140760"/>
            <a:ext cx="8229600" cy="7369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ffffff"/>
                </a:solidFill>
                <a:uFillTx/>
                <a:latin typeface="Arial"/>
              </a:rPr>
              <a:t>Сабақтың мақсаты</a:t>
            </a:r>
            <a:endParaRPr b="0" lang="ru-RU" sz="4400" strike="noStrike" u="none">
              <a:solidFill>
                <a:srgbClr val="000000"/>
              </a:solidFill>
              <a:uFillTx/>
              <a:latin typeface="Arial"/>
            </a:endParaRPr>
          </a:p>
        </p:txBody>
      </p:sp>
      <p:sp>
        <p:nvSpPr>
          <p:cNvPr id="7" name="PlaceHolder 2"/>
          <p:cNvSpPr>
            <a:spLocks noGrp="1"/>
          </p:cNvSpPr>
          <p:nvPr>
            <p:ph/>
          </p:nvPr>
        </p:nvSpPr>
        <p:spPr>
          <a:xfrm>
            <a:off x="457200" y="1392120"/>
            <a:ext cx="8229600" cy="3394080"/>
          </a:xfrm>
          <a:prstGeom prst="rect">
            <a:avLst/>
          </a:prstGeom>
          <a:noFill/>
          <a:ln w="0">
            <a:noFill/>
          </a:ln>
        </p:spPr>
        <p:txBody>
          <a:bodyPr lIns="91440" rIns="91440" tIns="45720" bIns="45720" anchor="t">
            <a:normAutofit/>
          </a:bodyPr>
          <a:p>
            <a:pPr marL="343080" indent="-343080">
              <a:lnSpc>
                <a:spcPct val="100000"/>
              </a:lnSpc>
              <a:spcBef>
                <a:spcPts val="9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0000"/>
                </a:solidFill>
                <a:uFillTx/>
                <a:latin typeface="Times New Roman"/>
                <a:ea typeface="Times New Roman"/>
              </a:rPr>
              <a:t>Таңдау және қайталау операторларын программаны өңдеудің кіріктірілген ортасында қолдану;</a:t>
            </a:r>
            <a:endParaRPr b="0" lang="ru-RU" sz="3600" strike="noStrike" u="none">
              <a:solidFill>
                <a:srgbClr val="000000"/>
              </a:solidFill>
              <a:uFillTx/>
              <a:latin typeface="Arial"/>
            </a:endParaRPr>
          </a:p>
        </p:txBody>
      </p:sp>
      <p:pic>
        <p:nvPicPr>
          <p:cNvPr id="8" name="Picture 5" descr="Картинки по запросу &quot;роботтың түрлері және оларды қолдану&quot;"/>
          <p:cNvPicPr/>
          <p:nvPr/>
        </p:nvPicPr>
        <p:blipFill>
          <a:blip r:embed="rId1"/>
          <a:stretch/>
        </p:blipFill>
        <p:spPr>
          <a:xfrm>
            <a:off x="7478640" y="2922480"/>
            <a:ext cx="1846440" cy="24624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6280"/>
            <a:ext cx="8229600" cy="857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000000"/>
                </a:solidFill>
                <a:uFillTx/>
                <a:latin typeface="Arial"/>
              </a:rPr>
              <a:t>Кел ойланайық?!</a:t>
            </a:r>
            <a:endParaRPr b="0" lang="ru-RU" sz="4400" strike="noStrike" u="none">
              <a:solidFill>
                <a:srgbClr val="000000"/>
              </a:solidFill>
              <a:uFillTx/>
              <a:latin typeface="Arial"/>
            </a:endParaRPr>
          </a:p>
        </p:txBody>
      </p:sp>
      <p:sp>
        <p:nvSpPr>
          <p:cNvPr id="10" name=""/>
          <p:cNvSpPr txBox="1"/>
          <p:nvPr/>
        </p:nvSpPr>
        <p:spPr>
          <a:xfrm>
            <a:off x="468360" y="1418760"/>
            <a:ext cx="8229600" cy="3395880"/>
          </a:xfrm>
          <a:prstGeom prst="rect">
            <a:avLst/>
          </a:prstGeom>
          <a:noFill/>
          <a:ln w="0">
            <a:noFill/>
          </a:ln>
        </p:spPr>
        <p:txBody>
          <a:bodyPr anchor="t">
            <a:normAutofit fontScale="85000" lnSpcReduction="9999"/>
          </a:bodyPr>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Arial"/>
              </a:rPr>
              <a:t>Күнделікті өмірде жүріп жатқан белгілі бір циклдік процеске араласуға және басқаруға бола ма? Ойыңмен бөліс. Мысалдар келтір.</a:t>
            </a:r>
            <a:endParaRPr b="0" lang="ru-RU" sz="2800" strike="noStrike" u="none">
              <a:solidFill>
                <a:srgbClr val="000000"/>
              </a:solidFill>
              <a:uFillTx/>
              <a:latin typeface="Arial"/>
            </a:endParaRPr>
          </a:p>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Arial"/>
              </a:rPr>
              <a:t>Программа орындалу кезінде кейбір цикл қадамдарын орындамай келесі қадамға өту үшін не істеуге болады?</a:t>
            </a:r>
            <a:endParaRPr b="0" lang="ru-RU" sz="2800" strike="noStrike" u="none">
              <a:solidFill>
                <a:srgbClr val="000000"/>
              </a:solidFill>
              <a:uFillTx/>
              <a:latin typeface="Arial"/>
            </a:endParaRPr>
          </a:p>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0" lang="ru-RU" sz="2800" strike="noStrike" u="none">
                <a:solidFill>
                  <a:srgbClr val="000000"/>
                </a:solidFill>
                <a:uFillTx/>
                <a:latin typeface="Arial"/>
              </a:rPr>
              <a:t> </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 name=""/>
          <p:cNvSpPr txBox="1"/>
          <p:nvPr/>
        </p:nvSpPr>
        <p:spPr>
          <a:xfrm>
            <a:off x="324000" y="195120"/>
            <a:ext cx="8424720" cy="4259520"/>
          </a:xfrm>
          <a:prstGeom prst="rect">
            <a:avLst/>
          </a:prstGeom>
          <a:noFill/>
          <a:ln w="0">
            <a:noFill/>
          </a:ln>
        </p:spPr>
        <p:txBody>
          <a:bodyPr anchor="t">
            <a:normAutofit/>
          </a:bodyPr>
          <a:p>
            <a:pPr algn="ctr">
              <a:lnSpc>
                <a:spcPct val="100000"/>
              </a:lnSpc>
              <a:spcBef>
                <a:spcPts val="11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400" strike="noStrike" u="none">
                <a:solidFill>
                  <a:srgbClr val="000000"/>
                </a:solidFill>
                <a:uFillTx/>
                <a:latin typeface="Times New Roman"/>
                <a:ea typeface="Times New Roman"/>
              </a:rPr>
              <a:t>   </a:t>
            </a:r>
            <a:r>
              <a:rPr b="1" lang="en-US" sz="4400" strike="noStrike" u="none">
                <a:solidFill>
                  <a:srgbClr val="000000"/>
                </a:solidFill>
                <a:uFillTx/>
                <a:latin typeface="Times New Roman"/>
                <a:ea typeface="Times New Roman"/>
              </a:rPr>
              <a:t>   </a:t>
            </a:r>
            <a:r>
              <a:rPr b="1" lang="en-US" sz="4400" strike="noStrike" u="none">
                <a:solidFill>
                  <a:srgbClr val="000000"/>
                </a:solidFill>
                <a:uFillTx/>
                <a:latin typeface="Times New Roman"/>
                <a:ea typeface="Times New Roman"/>
              </a:rPr>
              <a:t>Continue </a:t>
            </a:r>
            <a:r>
              <a:rPr b="1" lang="ru-RU" sz="4400" strike="noStrike" u="none">
                <a:solidFill>
                  <a:srgbClr val="000000"/>
                </a:solidFill>
                <a:uFillTx/>
                <a:latin typeface="Times New Roman"/>
                <a:ea typeface="Times New Roman"/>
              </a:rPr>
              <a:t>циклі</a:t>
            </a:r>
            <a:endParaRPr b="0" lang="ru-RU" sz="4400" strike="noStrike" u="none">
              <a:solidFill>
                <a:srgbClr val="000000"/>
              </a:solidFill>
              <a:uFillTx/>
              <a:latin typeface="Arial"/>
            </a:endParaRPr>
          </a:p>
          <a:p>
            <a:pPr>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Arial"/>
              </a:rPr>
              <a:t>   </a:t>
            </a:r>
            <a:r>
              <a:rPr b="0" lang="ru-RU" sz="2400" strike="noStrike" u="none">
                <a:solidFill>
                  <a:srgbClr val="000000"/>
                </a:solidFill>
                <a:uFillTx/>
                <a:latin typeface="Arial"/>
              </a:rPr>
              <a:t>Жаңа білім</a:t>
            </a:r>
            <a:endParaRPr b="0" lang="ru-RU" sz="2400" strike="noStrike" u="none">
              <a:solidFill>
                <a:srgbClr val="000000"/>
              </a:solidFill>
              <a:uFillTx/>
              <a:latin typeface="Arial"/>
            </a:endParaRPr>
          </a:p>
          <a:p>
            <a:pPr>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Arial"/>
              </a:rPr>
              <a:t>   </a:t>
            </a:r>
            <a:r>
              <a:rPr b="0" lang="ru-RU" sz="2400" strike="noStrike" u="none">
                <a:solidFill>
                  <a:srgbClr val="000000"/>
                </a:solidFill>
                <a:uFillTx/>
                <a:latin typeface="Arial"/>
              </a:rPr>
              <a:t>Программа орындалу барысында цикл жұмысын басқарып отыруға, оның жұмысына араласуға тура келетін жағдайлар көп болады. Программалау кезінде ағымдағы цикл қадамы (итерация) жұмысын шарт қою арқылы тоқтатып, бірден келесі цикл қадамына (итерация) өтуіңе болады. Бұлай істеуге </a:t>
            </a:r>
            <a:r>
              <a:rPr b="1" lang="en-US" sz="2400" strike="noStrike" u="none">
                <a:solidFill>
                  <a:srgbClr val="000000"/>
                </a:solidFill>
                <a:uFillTx/>
                <a:latin typeface="Arial"/>
              </a:rPr>
              <a:t>continue </a:t>
            </a:r>
            <a:r>
              <a:rPr b="0" lang="ru-RU" sz="2400" strike="noStrike" u="none">
                <a:solidFill>
                  <a:srgbClr val="000000"/>
                </a:solidFill>
                <a:uFillTx/>
                <a:latin typeface="Arial"/>
              </a:rPr>
              <a:t>нұсқаулығы көмектеседі.</a:t>
            </a:r>
            <a:endParaRPr b="0" lang="ru-RU" sz="2400" strike="noStrike" u="none">
              <a:solidFill>
                <a:srgbClr val="000000"/>
              </a:solidFill>
              <a:uFillTx/>
              <a:latin typeface="Arial"/>
            </a:endParaRPr>
          </a:p>
          <a:p>
            <a:pPr>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txBox="1"/>
          <p:nvPr/>
        </p:nvSpPr>
        <p:spPr>
          <a:xfrm>
            <a:off x="457200" y="1200240"/>
            <a:ext cx="8229600" cy="3394080"/>
          </a:xfrm>
          <a:prstGeom prst="rect">
            <a:avLst/>
          </a:prstGeom>
          <a:noFill/>
          <a:ln w="0">
            <a:noFill/>
          </a:ln>
        </p:spPr>
        <p:txBody>
          <a:bodyPr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uFillTx/>
                <a:latin typeface="Arial"/>
              </a:rPr>
              <a:t>Continue (</a:t>
            </a:r>
            <a:r>
              <a:rPr b="1" lang="ru-RU" sz="3200" strike="noStrike" u="none">
                <a:solidFill>
                  <a:srgbClr val="000000"/>
                </a:solidFill>
                <a:uFillTx/>
                <a:latin typeface="Arial"/>
              </a:rPr>
              <a:t>жалғастыру</a:t>
            </a:r>
            <a:r>
              <a:rPr b="0" lang="ru-RU" sz="3200" strike="noStrike" u="none">
                <a:solidFill>
                  <a:srgbClr val="000000"/>
                </a:solidFill>
                <a:uFillTx/>
                <a:latin typeface="Arial"/>
              </a:rPr>
              <a:t>) – белгілі бір қойылған шарттың көмегімен ағымдағы цикл итерациясын тоқтатып, келесі цикл итерациясына ауыстыратын цикл нұсқаулығы.</a:t>
            </a:r>
            <a:endParaRPr b="0" lang="ru-R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 name="Picture 2" descr=""/>
          <p:cNvPicPr/>
          <p:nvPr/>
        </p:nvPicPr>
        <p:blipFill>
          <a:blip r:embed="rId1"/>
          <a:stretch/>
        </p:blipFill>
        <p:spPr>
          <a:xfrm>
            <a:off x="6443640" y="3025800"/>
            <a:ext cx="2117880" cy="2117880"/>
          </a:xfrm>
          <a:prstGeom prst="rect">
            <a:avLst/>
          </a:prstGeom>
          <a:ln w="0">
            <a:noFill/>
          </a:ln>
        </p:spPr>
      </p:pic>
      <p:sp>
        <p:nvSpPr>
          <p:cNvPr id="14" name=""/>
          <p:cNvSpPr txBox="1"/>
          <p:nvPr/>
        </p:nvSpPr>
        <p:spPr>
          <a:xfrm>
            <a:off x="468360" y="690480"/>
            <a:ext cx="8229600" cy="3394080"/>
          </a:xfrm>
          <a:prstGeom prst="rect">
            <a:avLst/>
          </a:prstGeom>
          <a:noFill/>
          <a:ln w="0">
            <a:noFill/>
          </a:ln>
        </p:spPr>
        <p:txBody>
          <a:bodyPr anchor="t">
            <a:normAutofit fontScale="85000" lnSpcReduction="9999"/>
          </a:bodyPr>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uFillTx/>
                <a:latin typeface="Arial"/>
              </a:rPr>
              <a:t>Continue </a:t>
            </a:r>
            <a:r>
              <a:rPr b="0" lang="ru-RU" sz="2800" strike="noStrike" u="none">
                <a:solidFill>
                  <a:srgbClr val="000000"/>
                </a:solidFill>
                <a:uFillTx/>
                <a:latin typeface="Arial"/>
              </a:rPr>
              <a:t>нұсқаулығы циклдің басына бірден ауысуды қамтамасыз етеді. Бұл нұсқаулық арқылы кей жағдайлар-да циклдерді кіріктіріп пайдаланудан сақтайды. </a:t>
            </a:r>
            <a:r>
              <a:rPr b="0" lang="en-US" sz="2800" strike="noStrike" u="none">
                <a:solidFill>
                  <a:srgbClr val="000000"/>
                </a:solidFill>
                <a:uFillTx/>
                <a:latin typeface="Arial"/>
              </a:rPr>
              <a:t>Continue </a:t>
            </a:r>
            <a:r>
              <a:rPr b="0" lang="ru-RU" sz="2800" strike="noStrike" u="none">
                <a:solidFill>
                  <a:srgbClr val="000000"/>
                </a:solidFill>
                <a:uFillTx/>
                <a:latin typeface="Arial"/>
              </a:rPr>
              <a:t>нұсқаулығын циклдің екі түрі: </a:t>
            </a:r>
            <a:r>
              <a:rPr b="0" lang="en-US" sz="2800" strike="noStrike" u="none">
                <a:solidFill>
                  <a:srgbClr val="000000"/>
                </a:solidFill>
                <a:uFillTx/>
                <a:latin typeface="Arial"/>
              </a:rPr>
              <a:t>for </a:t>
            </a:r>
            <a:r>
              <a:rPr b="0" lang="ru-RU" sz="2800" strike="noStrike" u="none">
                <a:solidFill>
                  <a:srgbClr val="000000"/>
                </a:solidFill>
                <a:uFillTx/>
                <a:latin typeface="Arial"/>
              </a:rPr>
              <a:t>параметрлі циклі мен </a:t>
            </a:r>
            <a:r>
              <a:rPr b="1" lang="en-US" sz="2800" strike="noStrike" u="none">
                <a:solidFill>
                  <a:srgbClr val="000000"/>
                </a:solidFill>
                <a:uFillTx/>
                <a:latin typeface="Arial"/>
              </a:rPr>
              <a:t>while</a:t>
            </a:r>
            <a:r>
              <a:rPr b="0" lang="en-US" sz="2800" strike="noStrike" u="none">
                <a:solidFill>
                  <a:srgbClr val="000000"/>
                </a:solidFill>
                <a:uFillTx/>
                <a:latin typeface="Arial"/>
              </a:rPr>
              <a:t> </a:t>
            </a:r>
            <a:r>
              <a:rPr b="0" lang="ru-RU" sz="2800" strike="noStrike" u="none">
                <a:solidFill>
                  <a:srgbClr val="000000"/>
                </a:solidFill>
                <a:uFillTx/>
                <a:latin typeface="Arial"/>
              </a:rPr>
              <a:t>шарт циклінде қолдануға болады</a:t>
            </a:r>
            <a:r>
              <a:rPr b="0" i="1" lang="ru-RU" sz="2800" strike="noStrike" u="none">
                <a:solidFill>
                  <a:srgbClr val="000000"/>
                </a:solidFill>
                <a:uFillTx/>
                <a:latin typeface="Arial"/>
              </a:rPr>
              <a:t> (1, 2-сызбалар).</a:t>
            </a:r>
            <a:endParaRPr b="0" lang="ru-RU" sz="2800" strike="noStrike" u="none">
              <a:solidFill>
                <a:srgbClr val="000000"/>
              </a:solidFill>
              <a:uFillTx/>
              <a:latin typeface="Arial"/>
            </a:endParaRPr>
          </a:p>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uFillTx/>
                <a:latin typeface="Arial"/>
              </a:rPr>
              <a:t>Continue</a:t>
            </a:r>
            <a:r>
              <a:rPr b="0" lang="en-US" sz="2800" strike="noStrike" u="none">
                <a:solidFill>
                  <a:srgbClr val="000000"/>
                </a:solidFill>
                <a:uFillTx/>
                <a:latin typeface="Arial"/>
              </a:rPr>
              <a:t> </a:t>
            </a:r>
            <a:r>
              <a:rPr b="0" lang="ru-RU" sz="2800" strike="noStrike" u="none">
                <a:solidFill>
                  <a:srgbClr val="000000"/>
                </a:solidFill>
                <a:uFillTx/>
                <a:latin typeface="Arial"/>
              </a:rPr>
              <a:t>нұсқаулығының циклдік екі түрінде қалай жұмыс істейтінін түсіну үшін мысалдар қарастырайық.</a:t>
            </a:r>
            <a:endParaRPr b="0" lang="ru-RU" sz="2800" strike="noStrike" u="none">
              <a:solidFill>
                <a:srgbClr val="000000"/>
              </a:solidFill>
              <a:uFillTx/>
              <a:latin typeface="Arial"/>
            </a:endParaRPr>
          </a:p>
          <a:p>
            <a:pPr marL="343080" indent="-34308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Picture 2" descr=""/>
          <p:cNvPicPr/>
          <p:nvPr/>
        </p:nvPicPr>
        <p:blipFill>
          <a:blip r:embed="rId1"/>
          <a:stretch/>
        </p:blipFill>
        <p:spPr>
          <a:xfrm>
            <a:off x="250920" y="700200"/>
            <a:ext cx="4249800" cy="3024000"/>
          </a:xfrm>
          <a:prstGeom prst="rect">
            <a:avLst/>
          </a:prstGeom>
          <a:ln w="0">
            <a:noFill/>
          </a:ln>
        </p:spPr>
      </p:pic>
      <p:pic>
        <p:nvPicPr>
          <p:cNvPr id="16" name="Picture 3" descr=""/>
          <p:cNvPicPr/>
          <p:nvPr/>
        </p:nvPicPr>
        <p:blipFill>
          <a:blip r:embed="rId2"/>
          <a:stretch/>
        </p:blipFill>
        <p:spPr>
          <a:xfrm>
            <a:off x="4500720" y="1058760"/>
            <a:ext cx="4392360" cy="3441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6280"/>
            <a:ext cx="8229600" cy="857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br>
              <a:rPr sz="2800"/>
            </a:br>
            <a:br>
              <a:rPr sz="2800"/>
            </a:br>
            <a:br>
              <a:rPr sz="2800"/>
            </a:br>
            <a:br>
              <a:rPr sz="2800"/>
            </a:br>
            <a:br>
              <a:rPr sz="2800"/>
            </a:br>
            <a:br>
              <a:rPr sz="2800"/>
            </a:br>
            <a:r>
              <a:rPr b="1" lang="ru-RU" sz="2800" strike="noStrike" u="none">
                <a:solidFill>
                  <a:srgbClr val="000000"/>
                </a:solidFill>
                <a:uFillTx/>
                <a:latin typeface="Arial"/>
              </a:rPr>
              <a:t>1-мысал</a:t>
            </a:r>
            <a:r>
              <a:rPr b="0" lang="ru-RU" sz="2800" strike="noStrike" u="none">
                <a:solidFill>
                  <a:srgbClr val="000000"/>
                </a:solidFill>
                <a:uFillTx/>
                <a:latin typeface="Arial"/>
              </a:rPr>
              <a:t>. </a:t>
            </a:r>
            <a:r>
              <a:rPr b="0" lang="en-US" sz="2800" strike="noStrike" u="none">
                <a:solidFill>
                  <a:srgbClr val="000000"/>
                </a:solidFill>
                <a:uFillTx/>
                <a:latin typeface="Arial"/>
              </a:rPr>
              <a:t>N </a:t>
            </a:r>
            <a:r>
              <a:rPr b="0" lang="ru-RU" sz="2800" strike="noStrike" u="none">
                <a:solidFill>
                  <a:srgbClr val="000000"/>
                </a:solidFill>
                <a:uFillTx/>
                <a:latin typeface="Arial"/>
              </a:rPr>
              <a:t>мен </a:t>
            </a:r>
            <a:r>
              <a:rPr b="0" lang="en-US" sz="2800" strike="noStrike" u="none">
                <a:solidFill>
                  <a:srgbClr val="000000"/>
                </a:solidFill>
                <a:uFillTx/>
                <a:latin typeface="Arial"/>
              </a:rPr>
              <a:t>M </a:t>
            </a:r>
            <a:r>
              <a:rPr b="0" lang="ru-RU" sz="2800" strike="noStrike" u="none">
                <a:solidFill>
                  <a:srgbClr val="000000"/>
                </a:solidFill>
                <a:uFillTx/>
                <a:latin typeface="Arial"/>
              </a:rPr>
              <a:t>бүтін сандар аралығындағы барлық тақ сандарды экранға шығаратын программаның кодын құрастыр.</a:t>
            </a:r>
            <a:br>
              <a:rPr sz="2800"/>
            </a:br>
            <a:r>
              <a:rPr b="0" lang="ru-RU" sz="2800" strike="noStrike" u="none">
                <a:solidFill>
                  <a:srgbClr val="000000"/>
                </a:solidFill>
                <a:uFillTx/>
                <a:latin typeface="Arial"/>
              </a:rPr>
              <a:t>Мысалдың шарты бойынша </a:t>
            </a:r>
            <a:r>
              <a:rPr b="0" lang="en-US" sz="2800" strike="noStrike" u="none">
                <a:solidFill>
                  <a:srgbClr val="000000"/>
                </a:solidFill>
                <a:uFillTx/>
                <a:latin typeface="Arial"/>
              </a:rPr>
              <a:t>N </a:t>
            </a:r>
            <a:r>
              <a:rPr b="0" lang="ru-RU" sz="2800" strike="noStrike" u="none">
                <a:solidFill>
                  <a:srgbClr val="000000"/>
                </a:solidFill>
                <a:uFillTx/>
                <a:latin typeface="Arial"/>
              </a:rPr>
              <a:t>мен </a:t>
            </a:r>
            <a:r>
              <a:rPr b="0" lang="en-US" sz="2800" strike="noStrike" u="none">
                <a:solidFill>
                  <a:srgbClr val="000000"/>
                </a:solidFill>
                <a:uFillTx/>
                <a:latin typeface="Arial"/>
              </a:rPr>
              <a:t>M </a:t>
            </a:r>
            <a:r>
              <a:rPr b="0" lang="ru-RU" sz="2800" strike="noStrike" u="none">
                <a:solidFill>
                  <a:srgbClr val="000000"/>
                </a:solidFill>
                <a:uFillTx/>
                <a:latin typeface="Arial"/>
              </a:rPr>
              <a:t>аралығында цикл жүргізіп, цикл параметрінің жұп немесе тақ екенін тексереміз. Цикл параметрі жұп болған жағдайда бірден цикл басына қайтып, кейінгі цикл қадамын орындауға өтеміз. Мысалдың программа коды 1-суретте, ал нәтижесі</a:t>
            </a:r>
            <a:r>
              <a:rPr b="0" i="1" lang="ru-RU" sz="2800" strike="noStrike" u="none">
                <a:solidFill>
                  <a:srgbClr val="000000"/>
                </a:solidFill>
                <a:uFillTx/>
                <a:latin typeface="Arial"/>
              </a:rPr>
              <a:t> 2-суретте </a:t>
            </a:r>
            <a:r>
              <a:rPr b="0" lang="ru-RU" sz="2800" strike="noStrike" u="none">
                <a:solidFill>
                  <a:srgbClr val="000000"/>
                </a:solidFill>
                <a:uFillTx/>
                <a:latin typeface="Arial"/>
              </a:rPr>
              <a:t>берілген.</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 name=""/>
          <p:cNvSpPr txBox="1"/>
          <p:nvPr/>
        </p:nvSpPr>
        <p:spPr>
          <a:xfrm>
            <a:off x="539640" y="627120"/>
            <a:ext cx="8229600" cy="3394080"/>
          </a:xfrm>
          <a:prstGeom prst="rect">
            <a:avLst/>
          </a:prstGeom>
          <a:noFill/>
          <a:ln w="0">
            <a:noFill/>
          </a:ln>
        </p:spPr>
        <p:txBody>
          <a:bodyPr anchor="t">
            <a:normAutofit fontScale="92500"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uFillTx/>
                <a:latin typeface="Arial"/>
              </a:rPr>
              <a:t>Continue </a:t>
            </a:r>
            <a:r>
              <a:rPr b="0" lang="ru-RU" sz="2000" strike="noStrike" u="none">
                <a:solidFill>
                  <a:srgbClr val="000000"/>
                </a:solidFill>
                <a:uFillTx/>
                <a:latin typeface="Arial"/>
              </a:rPr>
              <a:t>нұсқаулығын </a:t>
            </a:r>
            <a:r>
              <a:rPr b="0" lang="en-US" sz="2000" strike="noStrike" u="none">
                <a:solidFill>
                  <a:srgbClr val="000000"/>
                </a:solidFill>
                <a:uFillTx/>
                <a:latin typeface="Arial"/>
              </a:rPr>
              <a:t>while </a:t>
            </a:r>
            <a:r>
              <a:rPr b="0" lang="ru-RU" sz="2000" strike="noStrike" u="none">
                <a:solidFill>
                  <a:srgbClr val="000000"/>
                </a:solidFill>
                <a:uFillTx/>
                <a:latin typeface="Arial"/>
              </a:rPr>
              <a:t>шарт циклінде қолдану</a:t>
            </a:r>
            <a:endParaRPr b="0" lang="ru-RU" sz="2000" strike="noStrike" u="none">
              <a:solidFill>
                <a:srgbClr val="000000"/>
              </a:solidFill>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Arial"/>
              </a:rPr>
              <a:t>3-суретте с</a:t>
            </a:r>
            <a:r>
              <a:rPr b="0" lang="en-US" sz="2000" strike="noStrike" u="none">
                <a:solidFill>
                  <a:srgbClr val="000000"/>
                </a:solidFill>
                <a:uFillTx/>
                <a:latin typeface="Arial"/>
              </a:rPr>
              <a:t>ontinue </a:t>
            </a:r>
            <a:r>
              <a:rPr b="0" lang="ru-RU" sz="2000" strike="noStrike" u="none">
                <a:solidFill>
                  <a:srgbClr val="000000"/>
                </a:solidFill>
                <a:uFillTx/>
                <a:latin typeface="Arial"/>
              </a:rPr>
              <a:t>нұсқаулығын </a:t>
            </a:r>
            <a:r>
              <a:rPr b="0" lang="en-US" sz="2000" strike="noStrike" u="none">
                <a:solidFill>
                  <a:srgbClr val="000000"/>
                </a:solidFill>
                <a:uFillTx/>
                <a:latin typeface="Arial"/>
              </a:rPr>
              <a:t>while </a:t>
            </a:r>
            <a:r>
              <a:rPr b="0" lang="ru-RU" sz="2000" strike="noStrike" u="none">
                <a:solidFill>
                  <a:srgbClr val="000000"/>
                </a:solidFill>
                <a:uFillTx/>
                <a:latin typeface="Arial"/>
              </a:rPr>
              <a:t>цикліне қолдану программасы берілген. Екі циклде де қолдануда үлкен айырмашылық жоқ. Программа коды орындалғанда дәл 2-суреттегі нәтижені аламыз. Егер дәл осы типтес есептерді орындау керек болса, онда екі циклдің кез келгенін қолдануға болады.</a:t>
            </a:r>
            <a:endParaRPr b="0" lang="ru-RU" sz="2000" strike="noStrike" u="none">
              <a:solidFill>
                <a:srgbClr val="000000"/>
              </a:solidFill>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Arial"/>
              </a:rPr>
              <a:t>С</a:t>
            </a:r>
            <a:r>
              <a:rPr b="0" lang="en-US" sz="2000" strike="noStrike" u="none">
                <a:solidFill>
                  <a:srgbClr val="000000"/>
                </a:solidFill>
                <a:uFillTx/>
                <a:latin typeface="Arial"/>
              </a:rPr>
              <a:t>ontinue </a:t>
            </a:r>
            <a:r>
              <a:rPr b="0" lang="ru-RU" sz="2000" strike="noStrike" u="none">
                <a:solidFill>
                  <a:srgbClr val="000000"/>
                </a:solidFill>
                <a:uFillTx/>
                <a:latin typeface="Arial"/>
              </a:rPr>
              <a:t>нұсқаулығын тиімді қолдану программада цикл құрылымын оңайлатып құруға көмектеседі. Бұл нұсқаулық кейбір есептердің программасын қарапайым етіп құруға ыңғайлы. Оны төмендегі мысалдан байқауға болады.</a:t>
            </a:r>
            <a:endParaRPr b="0" lang="ru-RU" sz="2000" strike="noStrike" u="none">
              <a:solidFill>
                <a:srgbClr val="000000"/>
              </a:solidFill>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7169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2010-05-23T19:28:12Z</dcterms:created>
  <dc:creator>Mariajose</dc:creator>
  <dc:description/>
  <dc:language>ru-RU</dc:language>
  <cp:lastModifiedBy>Данагул</cp:lastModifiedBy>
  <dcterms:modified xsi:type="dcterms:W3CDTF">2025-03-02T18:38:04Z</dcterms:modified>
  <cp:revision>628</cp:revision>
  <dc:subject/>
  <dc:title>Diapositiva 1</dc:title>
</cp:coreProperties>
</file>