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343" r:id="rId3"/>
    <p:sldId id="259" r:id="rId4"/>
    <p:sldId id="344" r:id="rId5"/>
    <p:sldId id="311" r:id="rId6"/>
    <p:sldId id="312" r:id="rId7"/>
    <p:sldId id="345" r:id="rId8"/>
    <p:sldId id="313" r:id="rId9"/>
    <p:sldId id="346" r:id="rId10"/>
    <p:sldId id="328" r:id="rId11"/>
    <p:sldId id="347" r:id="rId12"/>
    <p:sldId id="329" r:id="rId13"/>
    <p:sldId id="348" r:id="rId14"/>
    <p:sldId id="330" r:id="rId15"/>
    <p:sldId id="351" r:id="rId16"/>
  </p:sldIdLst>
  <p:sldSz cx="10693400" cy="7561263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292937"/>
            <a:ext cx="90185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ІІ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Ғарышты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игеру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жетістіктері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Ғарышты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зерттеген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астрономдар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105282" y="466725"/>
            <a:ext cx="4457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байланысу тәсілдері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2950"/>
              </p:ext>
            </p:extLst>
          </p:nvPr>
        </p:nvGraphicFramePr>
        <p:xfrm>
          <a:off x="350838" y="1539092"/>
          <a:ext cx="979487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6"/>
                <a:gridCol w="2075122"/>
                <a:gridCol w="4307408"/>
                <a:gridCol w="2448718"/>
              </a:tblGrid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Тәсілдері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Жолы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(жалғау)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жіктік, септік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және тәуелдік жалғауларымен байланысады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Мен оқушымын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(септеулік,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жалғаулық)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септеулік және жалғаулық шылаулармен байланысады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Отан </a:t>
                      </a:r>
                      <a:r>
                        <a:rPr lang="kk-KZ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отқа түс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 тәртібі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 сөздер ешбір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жалғаусыз қатар тұрып, орын тәртібі арқылы байланысады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Алыс жер, атақты адам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Сөздер интонация арқылы байланысады.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Асан - оқушы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202905" y="466725"/>
            <a:ext cx="426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байланысу түрлері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83346"/>
              </p:ext>
            </p:extLst>
          </p:nvPr>
        </p:nvGraphicFramePr>
        <p:xfrm>
          <a:off x="251520" y="1268760"/>
          <a:ext cx="989419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56"/>
                <a:gridCol w="1371600"/>
                <a:gridCol w="6337738"/>
                <a:gridCol w="1648097"/>
              </a:tblGrid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Түрлері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Жасалу жолы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1)жіктік жалғау арқылы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байланысады;</a:t>
                      </a:r>
                    </a:p>
                    <a:p>
                      <a:pPr algn="just"/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интонация арқылы байланысады;</a:t>
                      </a:r>
                    </a:p>
                    <a:p>
                      <a:pPr algn="just"/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бастауыш пен баяндауыштың байланысуы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Мұрат – ақын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ілік септігіндегі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сөз бен тәуелдік жалғаулы сөздің байланысу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біздің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гүліміз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сөздің табыс, барыс, жатыс, шығыс, көмектес септіктерінің жалғаулары арқылы байланысуы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суды төкті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сөздердің ешбір жалғаусыз тек орын тәртібі арқылы іргелес тұрып байланысуы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қара қалам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а) сөздердің ешбір жалғаусыз бірде іргелес, бірде алшақ тұрып байланысуы</a:t>
                      </a:r>
                    </a:p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ә) пысықтауыш пен баяндауыштың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байланысы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кеше болды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419646" y="466725"/>
            <a:ext cx="182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323056" y="1084263"/>
            <a:ext cx="1002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сөз тіркестерін байланысу түрлері мен тәсілдеріне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ажыратыңыз</a:t>
            </a: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Сөз тіркестерін тәсілдері мен түрлеріне қарай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сәйкестендіреді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8475" y="70564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34955"/>
              </p:ext>
            </p:extLst>
          </p:nvPr>
        </p:nvGraphicFramePr>
        <p:xfrm>
          <a:off x="323056" y="2454120"/>
          <a:ext cx="9822655" cy="433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612"/>
                <a:gridCol w="1318856"/>
                <a:gridCol w="2995448"/>
                <a:gridCol w="1855548"/>
                <a:gridCol w="1968191"/>
              </a:tblGrid>
              <a:tr h="864096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тәсілдері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Сәйкес-тендіру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Сәйкестен- діру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түрлері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арқылы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Жаңалықты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тәрібі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rowSpan="2"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Атақты астроном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еңбегі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4110301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Google Shape;140;p35"/>
          <p:cNvSpPr txBox="1">
            <a:spLocks noChangeArrowheads="1"/>
          </p:cNvSpPr>
          <p:nvPr/>
        </p:nvSpPr>
        <p:spPr bwMode="auto">
          <a:xfrm>
            <a:off x="323056" y="1084263"/>
            <a:ext cx="1002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Берілген сөз тіркестерін байланысу түрлері мен тәсілдеріне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ажыратыңыз.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Сөз тіркестерін тәсілдері мен түрлеріне қарай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сәйкестендіреді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8475" y="70564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83678"/>
              </p:ext>
            </p:extLst>
          </p:nvPr>
        </p:nvGraphicFramePr>
        <p:xfrm>
          <a:off x="552450" y="2454120"/>
          <a:ext cx="9372599" cy="409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51"/>
                <a:gridCol w="1878012"/>
                <a:gridCol w="1878012"/>
                <a:gridCol w="1878012"/>
                <a:gridCol w="1878012"/>
              </a:tblGrid>
              <a:tr h="864096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тәсілдері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Сәйкестендіру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Сөз тіркесі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Сәйкестендіру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Байланысу түрлері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Қосымша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Қиысу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Шылау арқылы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Жаңалықты ашты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Матасу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тәрібі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row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Атақты астроном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Жанасу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еңбегі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Қабысу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419350" y="3524250"/>
            <a:ext cx="16909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19350" y="3805237"/>
            <a:ext cx="1847850" cy="44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9350" y="3805237"/>
            <a:ext cx="1847850" cy="246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9350" y="5036343"/>
            <a:ext cx="1847850" cy="888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72200" y="4248150"/>
            <a:ext cx="1885950" cy="201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172200" y="4800599"/>
            <a:ext cx="1885950" cy="235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172200" y="5638800"/>
            <a:ext cx="188595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172200" y="3805237"/>
            <a:ext cx="1885950" cy="995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496880" y="466725"/>
            <a:ext cx="1674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944" y="2374076"/>
            <a:ext cx="53467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Кейінге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үйрендік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жеткіздік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116906" y="466725"/>
            <a:ext cx="2434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сатысы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22040" r="10606" b="5920"/>
          <a:stretch/>
        </p:blipFill>
        <p:spPr bwMode="auto">
          <a:xfrm>
            <a:off x="1695450" y="1600200"/>
            <a:ext cx="7639050" cy="50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820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866"/>
            <a:ext cx="4762500" cy="317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4" y="3857665"/>
            <a:ext cx="4645818" cy="309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Ғарышты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астрономдар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587590" y="474811"/>
            <a:ext cx="3388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8" y="3100721"/>
            <a:ext cx="53895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тіркестерін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тіркестерін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топтастырады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тіркесінің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тәсіледері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1609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жылы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Галилео Галилей (1564-1642)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тұңғыш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рет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телескопты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бағыттап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Коперниктің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ілімін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көрнекі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түрде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дәлелдейтін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жаңалық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ашты.Ол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Ай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бетінен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тауларды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Юпитердің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төрт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серігін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 Юпитер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серіктерінің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денелерінің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қозғалыс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кіндігі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Жер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болуы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мүмкін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деген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қате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түсінікті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жоққа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шығарды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Шолпанның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да Ай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сияқты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фазаларын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өзгертетінін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байқады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көрінісі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өзгерістерінің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ерекшеліктерін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зерттей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келе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Галилей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Жерді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ғана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емес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де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қозғалады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деген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дұрыс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тұжырым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жасады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тазалығын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көрсететін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бетінен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Галилей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дақтарды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көрді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оларды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бақылай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жүріп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Күннің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осінен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айналатынын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 «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Құс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жолы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» —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көзбен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ажыратуға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келмейтін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сан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түрлі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көмескі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жұлдыздар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екенін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анықтады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Галилео Галилей –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астрономияға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теңдесіз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үлес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қосқан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итальян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философы, астрономы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және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математигі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Өз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өмірі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барысында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Галилео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бірнеше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құрал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жасап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солармен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көптеген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жаңалық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ашты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Оның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астрономияға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қосқан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үлесі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: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Айды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картаға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түсіру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Күн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дақтарын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Юпитердің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төрт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үлкен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серігін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ашуы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, Сатурн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сақиналары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мен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Шолпан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кезеңдерін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бақылауы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4283192" y="466725"/>
            <a:ext cx="2103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0842" y="1626573"/>
            <a:ext cx="9374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cs typeface="+mn-cs"/>
              </a:rPr>
              <a:t>Үзіндіні оқыңыз, тірек сөздерді анықтаңыз . Осы сөздер арқылы үзіндінің мәселесін болжаңыз.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2000" kern="0" dirty="0">
              <a:solidFill>
                <a:schemeClr val="accent1">
                  <a:lumMod val="50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35846" y="2534694"/>
            <a:ext cx="3847346" cy="44287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 Үзінді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Галилео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Галилей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телескопты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аспанға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Коперниктің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ілімін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дәлелдейтін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ашты.Ол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тауларды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7400" y="3615746"/>
            <a:ext cx="53467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Дескриптор: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* </a:t>
            </a:r>
            <a:r>
              <a:rPr lang="kk-KZ" sz="24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Тірек </a:t>
            </a: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сөздерді анықтайды;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kern="0" dirty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* Тірек сөздер арқылы көтерілген </a:t>
            </a:r>
            <a:r>
              <a:rPr lang="kk-KZ" sz="24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мәселені болжайды</a:t>
            </a:r>
            <a:r>
              <a:rPr lang="kk-KZ" sz="2000" kern="0" dirty="0" smtClean="0">
                <a:solidFill>
                  <a:srgbClr val="4F81BD">
                    <a:lumMod val="50000"/>
                  </a:srgbClr>
                </a:solidFill>
                <a:latin typeface="Times New Roman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3923862" y="466725"/>
            <a:ext cx="2821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ертикальный свиток 12"/>
          <p:cNvSpPr/>
          <p:nvPr/>
        </p:nvSpPr>
        <p:spPr>
          <a:xfrm>
            <a:off x="435846" y="2216558"/>
            <a:ext cx="3229692" cy="442871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 Үзінді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1609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Галилео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Галилей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телескопты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аспанға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Коперниктің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ілімін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дәлелдейтін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ашты.Ол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тауларды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3665538" y="2685629"/>
            <a:ext cx="3024336" cy="39596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Тірек сөздер</a:t>
            </a:r>
          </a:p>
          <a:p>
            <a:pPr algn="ctr"/>
            <a:endParaRPr lang="kk-KZ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Галилео </a:t>
            </a:r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Галилей, 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тұңғыш рет,  </a:t>
            </a:r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жаңалық.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745725" y="3044875"/>
            <a:ext cx="2985120" cy="3600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latin typeface="Times New Roman" pitchFamily="18" charset="0"/>
                <a:cs typeface="Times New Roman" pitchFamily="18" charset="0"/>
              </a:rPr>
              <a:t>Мәселе</a:t>
            </a:r>
          </a:p>
          <a:p>
            <a:pPr algn="ctr"/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Галилео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Галилей тұңғыш рет Коперниктің ілімін көрнекі түрде дәлелдейтін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жаңалықтың ашуы.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419647" y="466725"/>
            <a:ext cx="182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269999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үзіндіден есімді және етістікті сөз тіркестерін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latin typeface="Times New Roman" pitchFamily="18" charset="0"/>
                <a:cs typeface="Times New Roman" pitchFamily="18" charset="0"/>
              </a:rPr>
              <a:t>Өз өмірі барысында Галилео бірнеше құрал жасап, солармен көптеген жаңалық ашты.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78972"/>
              </p:ext>
            </p:extLst>
          </p:nvPr>
        </p:nvGraphicFramePr>
        <p:xfrm>
          <a:off x="944026" y="3348037"/>
          <a:ext cx="7560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Есімді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Етістікті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48" y="4551019"/>
            <a:ext cx="5065547" cy="219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110302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269999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үзіндіден есімді және етістікті сөз тіркестерін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222392"/>
            <a:ext cx="989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latin typeface="Times New Roman" pitchFamily="18" charset="0"/>
                <a:cs typeface="Times New Roman" pitchFamily="18" charset="0"/>
              </a:rPr>
              <a:t>Өз өмірі барысында Галилео бірнеше құрал жасап, солармен көптеген жаңалық ашты.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25970"/>
              </p:ext>
            </p:extLst>
          </p:nvPr>
        </p:nvGraphicFramePr>
        <p:xfrm>
          <a:off x="1359111" y="3256597"/>
          <a:ext cx="75608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Есімді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Етістікті сөз тіркесі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Өз өмірі, Галилео өмірі,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бірнеше құрал, көптеген жаңалық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Галилео ашты,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құрал жасап, солармен ашты, жаңалық ашты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684</Words>
  <Application>Microsoft Office PowerPoint</Application>
  <PresentationFormat>Произвольный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202</cp:revision>
  <cp:lastPrinted>2020-01-23T03:03:28Z</cp:lastPrinted>
  <dcterms:modified xsi:type="dcterms:W3CDTF">2024-10-29T08:29:36Z</dcterms:modified>
</cp:coreProperties>
</file>