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97" r:id="rId2"/>
    <p:sldId id="312" r:id="rId3"/>
    <p:sldId id="315" r:id="rId4"/>
    <p:sldId id="313" r:id="rId5"/>
    <p:sldId id="314" r:id="rId6"/>
    <p:sldId id="309" r:id="rId7"/>
    <p:sldId id="316" r:id="rId8"/>
    <p:sldId id="310" r:id="rId9"/>
    <p:sldId id="311" r:id="rId10"/>
    <p:sldId id="307" r:id="rId11"/>
    <p:sldId id="318" r:id="rId12"/>
    <p:sldId id="319" r:id="rId13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77E2"/>
    <a:srgbClr val="3DECF5"/>
    <a:srgbClr val="FFFFFF"/>
    <a:srgbClr val="00B0F0"/>
    <a:srgbClr val="33CCCC"/>
    <a:srgbClr val="3FD1F3"/>
    <a:srgbClr val="FF00FF"/>
    <a:srgbClr val="D21DE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>
        <p:scale>
          <a:sx n="70" d="100"/>
          <a:sy n="70" d="100"/>
        </p:scale>
        <p:origin x="-672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0AB40922-AD7F-47F3-B866-065EA382E7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62936C1E-85D2-4E9B-AE12-11E7E65E0A2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9B74215-8507-451A-8593-6E2EDC4DD85B}" type="datetimeFigureOut">
              <a:rPr lang="ru-RU"/>
              <a:pPr>
                <a:defRPr/>
              </a:pPr>
              <a:t>18.10.2020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61CC4D1-BD0B-44BF-9718-99445A317A0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CCDB053-9256-41C0-8C11-740C7E97BCD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E9C5C9F-A22B-4391-B615-8A1354D67F7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130B740E-D4EA-4380-9E0D-2DAF3A8549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802DEA2-483B-4C39-B8A4-C9EAE387343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F13BC9C-C48C-4C82-A71A-27E98CFD4990}" type="datetimeFigureOut">
              <a:rPr lang="ru-RU"/>
              <a:pPr>
                <a:defRPr/>
              </a:pPr>
              <a:t>18.10.2020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xmlns="" id="{A3B2DE4A-1B12-4CE6-860F-01D7F0D8FB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xmlns="" id="{DA2712D8-636D-4FC5-8CE0-230640768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7D98296-17FD-4E71-86DA-A95DEB5C560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1450EC4-4C91-4FFF-8F7B-FC6BBD1B23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4B96C6B-8302-4996-9245-BE1E237199EE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D154C3A-0ED3-482A-B3E3-E7D74D0B8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72195-0774-47AC-B97B-F2B4156ABE79}" type="datetimeFigureOut">
              <a:rPr lang="ru-RU"/>
              <a:pPr>
                <a:defRPr/>
              </a:pPr>
              <a:t>18.10.2020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6F6D7E0-A4BD-4313-A9F9-F0433B3E1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03FC267-2BFB-4858-A93F-A9C2E6A60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71626-8089-4620-9DB4-5C2CBBABB36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3807176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67CD0DA-3D21-43C2-8016-2ABEA2BF7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FFFA7-E985-4909-80C0-23694202C262}" type="datetimeFigureOut">
              <a:rPr lang="ru-RU"/>
              <a:pPr>
                <a:defRPr/>
              </a:pPr>
              <a:t>18.10.2020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D7096EA-ED91-4C88-BAC6-26AA41A39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521706D-ACD6-445E-AB7A-096F7F170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44E56-E921-4B47-BEC1-3F8EF8D2B2A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293526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DE591B0-3A4E-40E8-A409-9E5E4E9C1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DEB04-E311-462F-94C1-57E11776D1A7}" type="datetimeFigureOut">
              <a:rPr lang="ru-RU"/>
              <a:pPr>
                <a:defRPr/>
              </a:pPr>
              <a:t>18.10.2020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68023B0-D0A6-4054-AFBE-461C72D55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9BE764B-57DD-480C-B9E9-31EDFA656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539869-83BD-433E-8A75-ABD456A0F9F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4214056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0BCF639-3947-4E90-9F99-92B35475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16AFD-DFC9-4BB2-9B2D-B7CF23425AE6}" type="datetimeFigureOut">
              <a:rPr lang="ru-RU"/>
              <a:pPr>
                <a:defRPr/>
              </a:pPr>
              <a:t>18.10.2020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74AC1AC-2D94-4439-B784-3CEA1A791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C945F50-479B-40A2-BFBD-FFC970B43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F105F-2F14-430D-A452-EAC93EA5012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375645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3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519"/>
            <a:ext cx="1051560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5EA0195-F70B-458B-97D7-7EB760340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F1AA9-6EED-4893-8B58-0773562A0643}" type="datetimeFigureOut">
              <a:rPr lang="ru-RU"/>
              <a:pPr>
                <a:defRPr/>
              </a:pPr>
              <a:t>18.10.2020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E0C2833-062D-4A4F-8D01-DE6F764A5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6FEB851-6CB7-4993-AACB-8AA4A7CDF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76F35E-8D40-4146-BACD-AE489D9A189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1838458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xmlns="" id="{C76F511D-1CC5-412B-AA84-5AA79BBCE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EB1D1-80BA-48C7-9E2D-0DCD23873907}" type="datetimeFigureOut">
              <a:rPr lang="ru-RU"/>
              <a:pPr>
                <a:defRPr/>
              </a:pPr>
              <a:t>18.10.2020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xmlns="" id="{61F4C61A-EC02-402C-834D-F791A2F5B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xmlns="" id="{EBA40C40-E15E-45A6-A5AB-CC794EE67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2D437B-EBF1-4D30-BA2F-3E63B79283D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2050263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99" y="365131"/>
            <a:ext cx="10515601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97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97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xmlns="" id="{12DFDBA1-D382-4E6F-B990-AADB527A7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16521-50A3-48F2-A99E-74B6507D5143}" type="datetimeFigureOut">
              <a:rPr lang="ru-RU"/>
              <a:pPr>
                <a:defRPr/>
              </a:pPr>
              <a:t>18.10.2020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xmlns="" id="{DBFD15FF-DF8B-4F74-9B8A-D646BEA70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xmlns="" id="{74631CB5-AE69-4348-BEC1-6A8A7E8C4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D651D1-B0FC-4F3F-9E5D-04422E8C101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2786316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xmlns="" id="{467458FD-C934-43E7-8209-0A0937AC7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0CEC8-5741-4F33-8E7E-6A940EC3AA26}" type="datetimeFigureOut">
              <a:rPr lang="ru-RU"/>
              <a:pPr>
                <a:defRPr/>
              </a:pPr>
              <a:t>18.10.2020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xmlns="" id="{52A83FEC-FE92-406F-91EE-B24095BE0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xmlns="" id="{A00AC581-AFA0-47F7-ABBE-F957A8CE7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C3F383-3BB7-44B1-9FC3-1110060CE9E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248645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xmlns="" id="{EEFAC9A8-1F90-4C84-BDD4-8E5571FC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A9B39-078C-4707-BF34-B0A80509927B}" type="datetimeFigureOut">
              <a:rPr lang="ru-RU"/>
              <a:pPr>
                <a:defRPr/>
              </a:pPr>
              <a:t>18.10.2020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xmlns="" id="{DADB64CE-3449-4B74-B682-49619459C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xmlns="" id="{BF58F113-175F-4C5A-A4CA-2449829EF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933477-897F-4E3F-B197-9EF33E3C9BE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135651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xmlns="" id="{F326AE48-D01A-4192-BDB7-94A568E48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BC4AF-0CFC-4636-A31F-8D63DA07AE4B}" type="datetimeFigureOut">
              <a:rPr lang="ru-RU"/>
              <a:pPr>
                <a:defRPr/>
              </a:pPr>
              <a:t>18.10.2020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xmlns="" id="{3DB29DE7-93C6-4E1F-9A3B-D26C15CF9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xmlns="" id="{2F1A8A85-8D81-4358-B707-1395EA19A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0B08B4-233E-4150-9767-E355F8FD44D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189022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xmlns="" id="{89F1F910-0D7D-44F0-B3A3-5B2ED8B4C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3F13F-887A-489A-8405-947A3103CFFB}" type="datetimeFigureOut">
              <a:rPr lang="ru-RU"/>
              <a:pPr>
                <a:defRPr/>
              </a:pPr>
              <a:t>18.10.2020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xmlns="" id="{EECF8669-55FE-4DAC-9DB0-A921AD28A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xmlns="" id="{C2BCDF11-79E1-4EF7-9BE7-47B4FF916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22AA1-9B4C-48AA-8D39-A72494FB679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1792711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xmlns="" id="{063743EE-BF08-49AC-9862-6748C65DC59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xmlns="" id="{AE844283-3F89-4CED-96AC-9027D56A973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6BC423B-F1E5-4A22-A5BA-50CCF49B8C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B4AF09-05B0-40F8-BD1F-3883C92EE7CC}" type="datetimeFigureOut">
              <a:rPr lang="ru-RU"/>
              <a:pPr>
                <a:defRPr/>
              </a:pPr>
              <a:t>18.10.2020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8447A61-D4F0-444E-84AA-6486B241BC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74A65E2-1991-4275-ADB7-4D3886C8F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1EC9972-579A-43C9-9204-2389601AF43B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48">
            <a:extLst>
              <a:ext uri="{FF2B5EF4-FFF2-40B4-BE49-F238E27FC236}">
                <a16:creationId xmlns:a16="http://schemas.microsoft.com/office/drawing/2014/main" xmlns="" id="{A2290969-C5CE-447E-93A4-E1C6BE8336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object 2">
            <a:extLst>
              <a:ext uri="{FF2B5EF4-FFF2-40B4-BE49-F238E27FC236}">
                <a16:creationId xmlns:a16="http://schemas.microsoft.com/office/drawing/2014/main" xmlns="" id="{6186AB84-A331-4171-BB7D-6D1329B4B04F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2052" name="Прямоугольник 73">
            <a:extLst>
              <a:ext uri="{FF2B5EF4-FFF2-40B4-BE49-F238E27FC236}">
                <a16:creationId xmlns:a16="http://schemas.microsoft.com/office/drawing/2014/main" xmlns="" id="{35E404AD-DE5C-49F5-AA71-176F81F1F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2053" name="Прямоугольник 74">
            <a:extLst>
              <a:ext uri="{FF2B5EF4-FFF2-40B4-BE49-F238E27FC236}">
                <a16:creationId xmlns:a16="http://schemas.microsoft.com/office/drawing/2014/main" xmlns="" id="{6F3A22FB-25B7-438C-9DBB-FF1154412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9EBD0273-33FB-4DB6-9E95-AE0A3B80241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F9048720-FB24-4E4E-91F0-B8E9C2FE709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3716338"/>
            <a:ext cx="10693400" cy="36512"/>
          </a:xfrm>
          <a:prstGeom prst="straightConnector1">
            <a:avLst/>
          </a:prstGeom>
          <a:ln w="5715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056" name="TextBox 25">
            <a:extLst>
              <a:ext uri="{FF2B5EF4-FFF2-40B4-BE49-F238E27FC236}">
                <a16:creationId xmlns:a16="http://schemas.microsoft.com/office/drawing/2014/main" xmlns="" id="{863C98FA-0FB0-406E-B209-1C4DB83A5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8725" y="4011613"/>
            <a:ext cx="42465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 err="1">
                <a:latin typeface="Tahoma" panose="020B0604030504040204" pitchFamily="34" charset="0"/>
                <a:cs typeface="Tahoma" panose="020B0604030504040204" pitchFamily="34" charset="0"/>
              </a:rPr>
              <a:t>Сабақтың тақырыбы:</a:t>
            </a:r>
            <a:endParaRPr lang="ru-RU" altLang="ru-RU" sz="24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57" name="TextBox 9">
            <a:extLst>
              <a:ext uri="{FF2B5EF4-FFF2-40B4-BE49-F238E27FC236}">
                <a16:creationId xmlns:a16="http://schemas.microsoft.com/office/drawing/2014/main" xmlns="" id="{B8BC9321-10C6-4F87-A355-FCCA28014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757" y="210498"/>
            <a:ext cx="476284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sz="16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ҚАЗАҚ </a:t>
            </a:r>
            <a:r>
              <a:rPr lang="kk-KZ" altLang="ru-RU" sz="1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ТІЛІ </a:t>
            </a:r>
            <a:r>
              <a:rPr lang="ru-RU" altLang="ru-RU" sz="16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8-СЫНЫП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600" b="1" dirty="0" err="1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Кәсіп </a:t>
            </a:r>
            <a:r>
              <a:rPr lang="ru-RU" altLang="ru-RU" sz="16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пен </a:t>
            </a:r>
            <a:r>
              <a:rPr lang="ru-RU" altLang="ru-RU" sz="1600" b="1" dirty="0" err="1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еңбек</a:t>
            </a:r>
            <a:r>
              <a:rPr lang="ru-RU" altLang="ru-RU" sz="16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altLang="ru-RU" sz="1600" b="1" dirty="0" err="1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Болашақ мамандықтары</a:t>
            </a:r>
            <a:endParaRPr lang="ru-RU" altLang="ru-RU" sz="16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58" name="TextBox 1">
            <a:extLst>
              <a:ext uri="{FF2B5EF4-FFF2-40B4-BE49-F238E27FC236}">
                <a16:creationId xmlns:a16="http://schemas.microsoft.com/office/drawing/2014/main" xmlns="" id="{E5546192-B8C8-4452-B5CA-C76FB1D303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8725" y="320675"/>
            <a:ext cx="2557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en-US" sz="2400" b="1"/>
              <a:t>Бөлім тақырыбы:</a:t>
            </a:r>
            <a:endParaRPr lang="ru-RU" altLang="en-US" sz="2400" b="1"/>
          </a:p>
        </p:txBody>
      </p:sp>
      <p:sp>
        <p:nvSpPr>
          <p:cNvPr id="2059" name="TextBox 2">
            <a:extLst>
              <a:ext uri="{FF2B5EF4-FFF2-40B4-BE49-F238E27FC236}">
                <a16:creationId xmlns:a16="http://schemas.microsoft.com/office/drawing/2014/main" xmlns="" id="{71767199-AC7E-4148-B1FB-9EF343C79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343" y="4135271"/>
            <a:ext cx="32464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en-US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Мамандық таңдау</a:t>
            </a:r>
            <a:endParaRPr lang="ru-RU" altLang="en-US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16394" y="4199678"/>
            <a:ext cx="17458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/>
              <a:t>Сату менеджері</a:t>
            </a:r>
            <a:endParaRPr lang="ru-RU" dirty="0"/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48">
            <a:extLst>
              <a:ext uri="{FF2B5EF4-FFF2-40B4-BE49-F238E27FC236}">
                <a16:creationId xmlns:a16="http://schemas.microsoft.com/office/drawing/2014/main" xmlns="" id="{C8DE5420-91E6-4E21-A30F-E42C667CDA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object 2">
            <a:extLst>
              <a:ext uri="{FF2B5EF4-FFF2-40B4-BE49-F238E27FC236}">
                <a16:creationId xmlns:a16="http://schemas.microsoft.com/office/drawing/2014/main" xmlns="" id="{6FE9DADC-2640-42B0-A3A0-E6B01F10BFF1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kk-KZ" sz="2500" dirty="0" smtClean="0">
                <a:solidFill>
                  <a:schemeClr val="bg1"/>
                </a:solidFill>
              </a:rPr>
              <a:t>          </a:t>
            </a:r>
          </a:p>
          <a:p>
            <a:r>
              <a:rPr lang="kk-KZ" sz="2500" dirty="0" smtClean="0">
                <a:solidFill>
                  <a:schemeClr val="bg1"/>
                </a:solidFill>
              </a:rPr>
              <a:t>          5-тапсырма</a:t>
            </a:r>
            <a:endParaRPr lang="en-US" sz="2500" dirty="0">
              <a:solidFill>
                <a:schemeClr val="bg1"/>
              </a:solidFill>
            </a:endParaRPr>
          </a:p>
        </p:txBody>
      </p:sp>
      <p:sp>
        <p:nvSpPr>
          <p:cNvPr id="10244" name="Прямоугольник 73">
            <a:extLst>
              <a:ext uri="{FF2B5EF4-FFF2-40B4-BE49-F238E27FC236}">
                <a16:creationId xmlns:a16="http://schemas.microsoft.com/office/drawing/2014/main" xmlns="" id="{890DF8EF-5F7A-43D6-A13F-F487C0267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10245" name="Прямоугольник 74">
            <a:extLst>
              <a:ext uri="{FF2B5EF4-FFF2-40B4-BE49-F238E27FC236}">
                <a16:creationId xmlns:a16="http://schemas.microsoft.com/office/drawing/2014/main" xmlns="" id="{2E2CD55C-A225-47E1-978A-76075960FD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6C1C66BD-C136-48EA-B0F0-70D8235003A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D8C7E86C-15E9-4B77-9261-823FB131B9C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050878" y="1651379"/>
            <a:ext cx="9935570" cy="1184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Креaтивті жазу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әдісі арқылы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Жоғарыдағы сызбадан өзіне әсер еткен бір дәлелді алып, бүгінгі күнмен байланыстырып, өзгеріс енгізіп, анықтап жазады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87188" y="4236577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b="1" u="sng" dirty="0" smtClean="0"/>
              <a:t/>
            </a:r>
            <a:br>
              <a:rPr lang="kk-KZ" b="1" u="sng" dirty="0" smtClean="0"/>
            </a:br>
            <a:r>
              <a:rPr lang="kk-KZ" b="1" u="sng" dirty="0" smtClean="0"/>
              <a:t>Қалыптастырушы бағалау.</a:t>
            </a:r>
            <a:endParaRPr lang="kk-KZ" dirty="0" smtClean="0"/>
          </a:p>
          <a:p>
            <a:r>
              <a:rPr lang="kk-KZ" b="1" dirty="0" smtClean="0"/>
              <a:t>«Өте жақсы, керемет, талпын!»</a:t>
            </a:r>
            <a:endParaRPr lang="kk-KZ" dirty="0"/>
          </a:p>
        </p:txBody>
      </p:sp>
      <p:sp>
        <p:nvSpPr>
          <p:cNvPr id="12" name="object 2">
            <a:extLst>
              <a:ext uri="{FF2B5EF4-FFF2-40B4-BE49-F238E27FC236}">
                <a16:creationId xmlns:a16="http://schemas.microsoft.com/office/drawing/2014/main" xmlns="" id="{6FE9DADC-2640-42B0-A3A0-E6B01F10BFF1}"/>
              </a:ext>
            </a:extLst>
          </p:cNvPr>
          <p:cNvSpPr>
            <a:spLocks/>
          </p:cNvSpPr>
          <p:nvPr/>
        </p:nvSpPr>
        <p:spPr bwMode="auto">
          <a:xfrm>
            <a:off x="1588" y="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kk-KZ" sz="2500" dirty="0" smtClean="0">
                <a:solidFill>
                  <a:schemeClr val="bg1"/>
                </a:solidFill>
              </a:rPr>
              <a:t>          </a:t>
            </a:r>
          </a:p>
          <a:p>
            <a:r>
              <a:rPr lang="kk-KZ" sz="2500" dirty="0" smtClean="0">
                <a:solidFill>
                  <a:schemeClr val="bg1"/>
                </a:solidFill>
              </a:rPr>
              <a:t>          5-тапсырма</a:t>
            </a:r>
            <a:endParaRPr lang="en-US" sz="2500" dirty="0">
              <a:solidFill>
                <a:schemeClr val="bg1"/>
              </a:solidFill>
            </a:endParaRPr>
          </a:p>
        </p:txBody>
      </p:sp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6FE9DADC-2640-42B0-A3A0-E6B01F10BFF1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kk-KZ" sz="2500" dirty="0" smtClean="0">
                <a:solidFill>
                  <a:schemeClr val="bg1"/>
                </a:solidFill>
              </a:rPr>
              <a:t>          </a:t>
            </a:r>
          </a:p>
          <a:p>
            <a:r>
              <a:rPr lang="kk-KZ" sz="2500" dirty="0" smtClean="0">
                <a:solidFill>
                  <a:schemeClr val="bg1"/>
                </a:solidFill>
              </a:rPr>
              <a:t>          5-тапсырма</a:t>
            </a:r>
            <a:endParaRPr lang="en-US" sz="25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48">
            <a:extLst>
              <a:ext uri="{FF2B5EF4-FFF2-40B4-BE49-F238E27FC236}">
                <a16:creationId xmlns:a16="http://schemas.microsoft.com/office/drawing/2014/main" xmlns="" id="{C8DE5420-91E6-4E21-A30F-E42C667CDA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object 2">
            <a:extLst>
              <a:ext uri="{FF2B5EF4-FFF2-40B4-BE49-F238E27FC236}">
                <a16:creationId xmlns:a16="http://schemas.microsoft.com/office/drawing/2014/main" xmlns="" id="{6FE9DADC-2640-42B0-A3A0-E6B01F10BFF1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kk-KZ" sz="2500" dirty="0" smtClean="0">
                <a:solidFill>
                  <a:schemeClr val="bg1"/>
                </a:solidFill>
              </a:rPr>
              <a:t>          </a:t>
            </a:r>
          </a:p>
          <a:p>
            <a:r>
              <a:rPr lang="kk-KZ" sz="2500" dirty="0" smtClean="0">
                <a:solidFill>
                  <a:schemeClr val="bg1"/>
                </a:solidFill>
              </a:rPr>
              <a:t>          5-тапсырма</a:t>
            </a:r>
            <a:endParaRPr lang="en-US" sz="2500" dirty="0">
              <a:solidFill>
                <a:schemeClr val="bg1"/>
              </a:solidFill>
            </a:endParaRPr>
          </a:p>
        </p:txBody>
      </p:sp>
      <p:sp>
        <p:nvSpPr>
          <p:cNvPr id="10244" name="Прямоугольник 73">
            <a:extLst>
              <a:ext uri="{FF2B5EF4-FFF2-40B4-BE49-F238E27FC236}">
                <a16:creationId xmlns:a16="http://schemas.microsoft.com/office/drawing/2014/main" xmlns="" id="{890DF8EF-5F7A-43D6-A13F-F487C0267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10245" name="Прямоугольник 74">
            <a:extLst>
              <a:ext uri="{FF2B5EF4-FFF2-40B4-BE49-F238E27FC236}">
                <a16:creationId xmlns:a16="http://schemas.microsoft.com/office/drawing/2014/main" xmlns="" id="{2E2CD55C-A225-47E1-978A-76075960FD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6C1C66BD-C136-48EA-B0F0-70D8235003A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D8C7E86C-15E9-4B77-9261-823FB131B9C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object 2">
            <a:extLst>
              <a:ext uri="{FF2B5EF4-FFF2-40B4-BE49-F238E27FC236}">
                <a16:creationId xmlns:a16="http://schemas.microsoft.com/office/drawing/2014/main" xmlns="" id="{6FE9DADC-2640-42B0-A3A0-E6B01F10BFF1}"/>
              </a:ext>
            </a:extLst>
          </p:cNvPr>
          <p:cNvSpPr>
            <a:spLocks/>
          </p:cNvSpPr>
          <p:nvPr/>
        </p:nvSpPr>
        <p:spPr bwMode="auto">
          <a:xfrm>
            <a:off x="1588" y="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kk-KZ" sz="2500" dirty="0" smtClean="0">
                <a:solidFill>
                  <a:schemeClr val="bg1"/>
                </a:solidFill>
              </a:rPr>
              <a:t>          </a:t>
            </a:r>
          </a:p>
          <a:p>
            <a:r>
              <a:rPr lang="kk-KZ" sz="2500" dirty="0" smtClean="0">
                <a:solidFill>
                  <a:schemeClr val="bg1"/>
                </a:solidFill>
              </a:rPr>
              <a:t>          5-тапсырма</a:t>
            </a:r>
            <a:endParaRPr lang="en-US" sz="2500" dirty="0">
              <a:solidFill>
                <a:schemeClr val="bg1"/>
              </a:solidFill>
            </a:endParaRPr>
          </a:p>
        </p:txBody>
      </p:sp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6FE9DADC-2640-42B0-A3A0-E6B01F10BFF1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kk-KZ" sz="2500" dirty="0" smtClean="0">
                <a:solidFill>
                  <a:schemeClr val="bg1"/>
                </a:solidFill>
              </a:rPr>
              <a:t>          </a:t>
            </a:r>
            <a:endParaRPr lang="en-US" sz="2500" dirty="0">
              <a:solidFill>
                <a:schemeClr val="bg1"/>
              </a:solidFill>
            </a:endParaRP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2923236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5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5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</a:t>
            </a:r>
            <a:r>
              <a:rPr kumimoji="0" lang="kk-KZ" sz="25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Кері байланыс</a:t>
            </a: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368490" y="2402006"/>
            <a:ext cx="11245755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«ПОПС» формуласы.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Бірінші сөйлем «Менің ойымша,    ...   мамандық  ... »</a:t>
            </a:r>
            <a:endParaRPr kumimoji="0" lang="kk-KZ" sz="2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Екінші сөйлем «Себебі, мен оны былай түсіндіремін …  мамандықтың   ... »Үшінші сөйлем «Оны мен мына  мысалдармен дәлелдей аламын … »Соңғы сөйлем «Осыған байланысты мен мынадай қорытынды шешімге келдім .... ».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48">
            <a:extLst>
              <a:ext uri="{FF2B5EF4-FFF2-40B4-BE49-F238E27FC236}">
                <a16:creationId xmlns:a16="http://schemas.microsoft.com/office/drawing/2014/main" xmlns="" id="{C8DE5420-91E6-4E21-A30F-E42C667CDA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object 2">
            <a:extLst>
              <a:ext uri="{FF2B5EF4-FFF2-40B4-BE49-F238E27FC236}">
                <a16:creationId xmlns:a16="http://schemas.microsoft.com/office/drawing/2014/main" xmlns="" id="{6FE9DADC-2640-42B0-A3A0-E6B01F10BFF1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kk-KZ" sz="2500" dirty="0" smtClean="0">
                <a:solidFill>
                  <a:schemeClr val="bg1"/>
                </a:solidFill>
              </a:rPr>
              <a:t>          </a:t>
            </a:r>
          </a:p>
          <a:p>
            <a:r>
              <a:rPr lang="kk-KZ" sz="2500" dirty="0" smtClean="0">
                <a:solidFill>
                  <a:schemeClr val="bg1"/>
                </a:solidFill>
              </a:rPr>
              <a:t>          5-тапсырма</a:t>
            </a:r>
            <a:endParaRPr lang="en-US" sz="2500" dirty="0">
              <a:solidFill>
                <a:schemeClr val="bg1"/>
              </a:solidFill>
            </a:endParaRPr>
          </a:p>
        </p:txBody>
      </p:sp>
      <p:sp>
        <p:nvSpPr>
          <p:cNvPr id="10244" name="Прямоугольник 73">
            <a:extLst>
              <a:ext uri="{FF2B5EF4-FFF2-40B4-BE49-F238E27FC236}">
                <a16:creationId xmlns:a16="http://schemas.microsoft.com/office/drawing/2014/main" xmlns="" id="{890DF8EF-5F7A-43D6-A13F-F487C0267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10245" name="Прямоугольник 74">
            <a:extLst>
              <a:ext uri="{FF2B5EF4-FFF2-40B4-BE49-F238E27FC236}">
                <a16:creationId xmlns:a16="http://schemas.microsoft.com/office/drawing/2014/main" xmlns="" id="{2E2CD55C-A225-47E1-978A-76075960FD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6C1C66BD-C136-48EA-B0F0-70D8235003A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D8C7E86C-15E9-4B77-9261-823FB131B9C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object 2">
            <a:extLst>
              <a:ext uri="{FF2B5EF4-FFF2-40B4-BE49-F238E27FC236}">
                <a16:creationId xmlns:a16="http://schemas.microsoft.com/office/drawing/2014/main" xmlns="" id="{6FE9DADC-2640-42B0-A3A0-E6B01F10BFF1}"/>
              </a:ext>
            </a:extLst>
          </p:cNvPr>
          <p:cNvSpPr>
            <a:spLocks/>
          </p:cNvSpPr>
          <p:nvPr/>
        </p:nvSpPr>
        <p:spPr bwMode="auto">
          <a:xfrm>
            <a:off x="1588" y="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kk-KZ" sz="2500" dirty="0" smtClean="0">
                <a:solidFill>
                  <a:schemeClr val="bg1"/>
                </a:solidFill>
              </a:rPr>
              <a:t>          </a:t>
            </a:r>
          </a:p>
          <a:p>
            <a:r>
              <a:rPr lang="kk-KZ" sz="2500" dirty="0" smtClean="0">
                <a:solidFill>
                  <a:schemeClr val="bg1"/>
                </a:solidFill>
              </a:rPr>
              <a:t>          5-тапсырма</a:t>
            </a:r>
            <a:endParaRPr lang="en-US" sz="2500" dirty="0">
              <a:solidFill>
                <a:schemeClr val="bg1"/>
              </a:solidFill>
            </a:endParaRPr>
          </a:p>
        </p:txBody>
      </p:sp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6FE9DADC-2640-42B0-A3A0-E6B01F10BFF1}"/>
              </a:ext>
            </a:extLst>
          </p:cNvPr>
          <p:cNvSpPr>
            <a:spLocks/>
          </p:cNvSpPr>
          <p:nvPr/>
        </p:nvSpPr>
        <p:spPr bwMode="auto">
          <a:xfrm>
            <a:off x="0" y="259307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kk-KZ" sz="2500" dirty="0" smtClean="0">
                <a:solidFill>
                  <a:schemeClr val="bg1"/>
                </a:solidFill>
              </a:rPr>
              <a:t>          </a:t>
            </a:r>
            <a:endParaRPr lang="en-US" sz="2500" dirty="0">
              <a:solidFill>
                <a:schemeClr val="bg1"/>
              </a:solidFill>
            </a:endParaRP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811438" y="1897039"/>
            <a:ext cx="6086902" cy="14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5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5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lang="kk-KZ" sz="3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Үйге тапсырма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“Мен таңдаған</a:t>
            </a:r>
            <a:r>
              <a:rPr kumimoji="0" lang="kk-KZ" sz="30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мамандық” эссе</a:t>
            </a:r>
            <a:endParaRPr kumimoji="0" lang="kk-KZ" sz="3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48">
            <a:extLst>
              <a:ext uri="{FF2B5EF4-FFF2-40B4-BE49-F238E27FC236}">
                <a16:creationId xmlns:a16="http://schemas.microsoft.com/office/drawing/2014/main" xmlns="" id="{3460CC06-3826-4300-8B0A-CCB7F57409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object 2">
            <a:extLst>
              <a:ext uri="{FF2B5EF4-FFF2-40B4-BE49-F238E27FC236}">
                <a16:creationId xmlns:a16="http://schemas.microsoft.com/office/drawing/2014/main" xmlns="" id="{79D086A0-BCFF-46F4-819F-AEC5010A4DDF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6" name="Прямоугольник 73">
            <a:extLst>
              <a:ext uri="{FF2B5EF4-FFF2-40B4-BE49-F238E27FC236}">
                <a16:creationId xmlns:a16="http://schemas.microsoft.com/office/drawing/2014/main" xmlns="" id="{05A53E11-AB6C-47B3-B400-5D7938AFF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7230" y="1343025"/>
            <a:ext cx="9335069" cy="19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kk-KZ" sz="2400" dirty="0" smtClean="0"/>
              <a:t>8.2. 5.1. мәтін құрылымын сақтай отырып, графиктік мәтіндегі (диаграмма,кесте) деректердің мазмұнды тұстарын анықтап жазу</a:t>
            </a:r>
            <a:endParaRPr lang="ru-RU" sz="2400" dirty="0" smtClean="0"/>
          </a:p>
          <a:p>
            <a:r>
              <a:rPr lang="kk-KZ" sz="2400" dirty="0" smtClean="0"/>
              <a:t>8.4.3.1.сөздік қор және сөздік құрам ерекшеліктерін түсініп қолдану</a:t>
            </a:r>
            <a:r>
              <a:rPr lang="ru-RU" altLang="ru-RU" sz="2400" dirty="0" smtClean="0">
                <a:solidFill>
                  <a:srgbClr val="FFFFFF"/>
                </a:solidFill>
                <a:latin typeface="Neo Sans Cyr"/>
              </a:rPr>
              <a:t>37 </a:t>
            </a:r>
            <a:endParaRPr lang="ru-RU" altLang="ru-RU" sz="2400" dirty="0">
              <a:solidFill>
                <a:srgbClr val="FFFFFF"/>
              </a:solidFill>
              <a:latin typeface="Neo Sans Cyr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3077" name="Прямоугольник 74">
            <a:extLst>
              <a:ext uri="{FF2B5EF4-FFF2-40B4-BE49-F238E27FC236}">
                <a16:creationId xmlns:a16="http://schemas.microsoft.com/office/drawing/2014/main" xmlns="" id="{764B305E-A8ED-4618-900C-AFBBD84C0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82D4C93D-3E5C-42F3-AA5B-E53CA2C06C4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4B87593C-0C44-4B95-9608-80F8C199A99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52463" y="3389313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080" name="TextBox 8">
            <a:extLst>
              <a:ext uri="{FF2B5EF4-FFF2-40B4-BE49-F238E27FC236}">
                <a16:creationId xmlns:a16="http://schemas.microsoft.com/office/drawing/2014/main" xmlns="" id="{7E1793ED-D7CB-4072-9080-1BAD8A944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258763"/>
            <a:ext cx="42465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Оқу мақсат(тар)ы</a:t>
            </a:r>
          </a:p>
        </p:txBody>
      </p:sp>
      <p:sp>
        <p:nvSpPr>
          <p:cNvPr id="3081" name="TextBox 1">
            <a:extLst>
              <a:ext uri="{FF2B5EF4-FFF2-40B4-BE49-F238E27FC236}">
                <a16:creationId xmlns:a16="http://schemas.microsoft.com/office/drawing/2014/main" xmlns="" id="{B83C6B0D-380F-4712-8788-80020E7AC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3740150"/>
            <a:ext cx="21605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 мақсаттары</a:t>
            </a:r>
            <a:endParaRPr lang="ru-RU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71248" y="14466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1351127" y="4135271"/>
          <a:ext cx="10235821" cy="2238234"/>
        </p:xfrm>
        <a:graphic>
          <a:graphicData uri="http://schemas.openxmlformats.org/drawingml/2006/table">
            <a:tbl>
              <a:tblPr/>
              <a:tblGrid>
                <a:gridCol w="10235821"/>
              </a:tblGrid>
              <a:tr h="779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Барлық оқушылар орындай алады:</a:t>
                      </a:r>
                      <a:r>
                        <a:rPr lang="kk-KZ" sz="1600" dirty="0">
                          <a:latin typeface="Times New Roman"/>
                          <a:ea typeface="Calibri"/>
                          <a:cs typeface="Times New Roman"/>
                        </a:rPr>
                        <a:t>мәтін құрылымын сақтай отырып, графиктік мәтіндегі (диаграмма,кесте) деректерді анықтап жазады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271" marR="56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82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Оқушылардың көпшілігі орындай алады:</a:t>
                      </a: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мәтін құрылымын сақтай отырып, графиктік мәтіндегі (диаграмма,кесте) деректерді  анықтап, сөздік қор және сөздік құрам ерекшеліктерін түсініп қолданады</a:t>
                      </a:r>
                      <a:endParaRPr lang="ru-RU" sz="160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56271" marR="56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99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Кейбір оқушылар орындай алады:</a:t>
                      </a:r>
                      <a:r>
                        <a:rPr lang="kk-KZ" sz="1600" dirty="0">
                          <a:latin typeface="Times New Roman"/>
                          <a:ea typeface="Calibri"/>
                          <a:cs typeface="Times New Roman"/>
                        </a:rPr>
                        <a:t>. мәтін құрылымын сақтай отырып, графиктік мәтіндегі (диаграмма,кесте) деректердің мазмұнды тұстарын анықтап жазады. Сөздік қор және сөздік құрам ерекшеліктерін түсініп қолданады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271" marR="562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48">
            <a:extLst>
              <a:ext uri="{FF2B5EF4-FFF2-40B4-BE49-F238E27FC236}">
                <a16:creationId xmlns:a16="http://schemas.microsoft.com/office/drawing/2014/main" xmlns="" id="{57545B9F-4C81-442B-A3E7-F819E30BD1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object 2">
            <a:extLst>
              <a:ext uri="{FF2B5EF4-FFF2-40B4-BE49-F238E27FC236}">
                <a16:creationId xmlns:a16="http://schemas.microsoft.com/office/drawing/2014/main" xmlns="" id="{535DE92C-A023-4782-B78A-A346C940159B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00" name="Прямоугольник 73">
            <a:extLst>
              <a:ext uri="{FF2B5EF4-FFF2-40B4-BE49-F238E27FC236}">
                <a16:creationId xmlns:a16="http://schemas.microsoft.com/office/drawing/2014/main" xmlns="" id="{129E8C23-6D68-4731-96EA-C90A91F18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4101" name="Прямоугольник 74">
            <a:extLst>
              <a:ext uri="{FF2B5EF4-FFF2-40B4-BE49-F238E27FC236}">
                <a16:creationId xmlns:a16="http://schemas.microsoft.com/office/drawing/2014/main" xmlns="" id="{4CF512D1-21A3-400C-B6D5-283D39756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B77A2C3A-20DA-4B52-8AE4-20E1381C099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85F64B1F-692E-4557-9E7A-E63C6404E54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104" name="TextBox 8">
            <a:extLst>
              <a:ext uri="{FF2B5EF4-FFF2-40B4-BE49-F238E27FC236}">
                <a16:creationId xmlns:a16="http://schemas.microsoft.com/office/drawing/2014/main" xmlns="" id="{A44FDC4F-DC25-4F1A-9CD2-832A39FB3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2700" y="199231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4105" name="TextBox 9">
            <a:extLst>
              <a:ext uri="{FF2B5EF4-FFF2-40B4-BE49-F238E27FC236}">
                <a16:creationId xmlns:a16="http://schemas.microsoft.com/office/drawing/2014/main" xmlns="" id="{AEC51983-F24F-4BD0-8A86-C23176322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258763"/>
            <a:ext cx="42465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Бағалау </a:t>
            </a:r>
            <a:r>
              <a:rPr lang="kk-KZ" altLang="ru-RU" sz="24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критерийлері: </a:t>
            </a:r>
            <a:endParaRPr lang="ru-RU" altLang="ru-RU" sz="2400" b="1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54841" y="1883391"/>
            <a:ext cx="1053607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Мәтін құрылымын сақтайды.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Графиктік мәтіндегі (диаграмма,кесте) деректердің мазмұнды тұстарын    анықтап жазады.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Сөздік қор және сөздік құрам ерекшеліктерін түсініп қолданады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48">
            <a:extLst>
              <a:ext uri="{FF2B5EF4-FFF2-40B4-BE49-F238E27FC236}">
                <a16:creationId xmlns:a16="http://schemas.microsoft.com/office/drawing/2014/main" xmlns="" id="{ABE16C94-3DBA-4B28-9D7C-0742D38B0A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object 2">
            <a:extLst>
              <a:ext uri="{FF2B5EF4-FFF2-40B4-BE49-F238E27FC236}">
                <a16:creationId xmlns:a16="http://schemas.microsoft.com/office/drawing/2014/main" xmlns="" id="{6B829DE0-E2D6-4A8E-BE31-AC0943D52A9B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4" name="Прямоугольник 73">
            <a:extLst>
              <a:ext uri="{FF2B5EF4-FFF2-40B4-BE49-F238E27FC236}">
                <a16:creationId xmlns:a16="http://schemas.microsoft.com/office/drawing/2014/main" xmlns="" id="{9AC6D577-948B-4D2C-BD73-96525CFA1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5125" name="Прямоугольник 74">
            <a:extLst>
              <a:ext uri="{FF2B5EF4-FFF2-40B4-BE49-F238E27FC236}">
                <a16:creationId xmlns:a16="http://schemas.microsoft.com/office/drawing/2014/main" xmlns="" id="{8A0A74F1-78BD-4BFD-886B-E68C969AE2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994CCA2A-7AEB-476E-B7D8-7ABD02EE0E6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D38C82D6-9D98-4FE7-9B2B-755EAF845C8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655093" y="1624082"/>
            <a:ext cx="10249469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Қызығушылы</a:t>
            </a:r>
            <a:r>
              <a:rPr lang="kk-KZ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ғын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ояту. </a:t>
            </a:r>
            <a:r>
              <a:rPr kumimoji="0" lang="kk-KZ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kk-KZ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Мақал-мәтелдің 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жалғасын  тап» әдісі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Оқушылар конвертте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берілген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түрлі мақал-мәтелдің түсіп қалған сөзін табу арқылы оқушылардың сабаққа деген қызығушылығын оятамыз.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Мыс: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«---------басы - бейнет, соңы – зейнет»,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«Жеті жұрттың тілін біл,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Жеті түрлі ----------- біл»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«------- – инемен құдық қазғандай.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«-------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ер атандырады.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«------қызыл тіл»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«---------асыңа қарайды, ---------басыңа қарайды»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«Шебердің-------------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ортақ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«-------оңай, жинау---------»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xmlns="" id="{6B829DE0-E2D6-4A8E-BE31-AC0943D52A9B}"/>
              </a:ext>
            </a:extLst>
          </p:cNvPr>
          <p:cNvSpPr>
            <a:spLocks/>
          </p:cNvSpPr>
          <p:nvPr/>
        </p:nvSpPr>
        <p:spPr bwMode="auto">
          <a:xfrm>
            <a:off x="152400" y="1524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48">
            <a:extLst>
              <a:ext uri="{FF2B5EF4-FFF2-40B4-BE49-F238E27FC236}">
                <a16:creationId xmlns:a16="http://schemas.microsoft.com/office/drawing/2014/main" xmlns="" id="{16121AC7-5694-4AC9-8E32-67E411A3B9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object 2">
            <a:extLst>
              <a:ext uri="{FF2B5EF4-FFF2-40B4-BE49-F238E27FC236}">
                <a16:creationId xmlns:a16="http://schemas.microsoft.com/office/drawing/2014/main" xmlns="" id="{CA002A83-E6F9-4314-84D4-8E3948E203F5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8" name="Прямоугольник 73">
            <a:extLst>
              <a:ext uri="{FF2B5EF4-FFF2-40B4-BE49-F238E27FC236}">
                <a16:creationId xmlns:a16="http://schemas.microsoft.com/office/drawing/2014/main" xmlns="" id="{D26FE71D-4BE8-4882-9BF6-34BCC0F81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6149" name="Прямоугольник 74">
            <a:extLst>
              <a:ext uri="{FF2B5EF4-FFF2-40B4-BE49-F238E27FC236}">
                <a16:creationId xmlns:a16="http://schemas.microsoft.com/office/drawing/2014/main" xmlns="" id="{D7D21912-B500-42E6-A362-AFB6A0CF9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82607517-521C-4A1E-80EB-A3551E6D951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AB2D9C7F-80E9-40B8-8578-76471B5C61F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84731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5" name="Рисунок 1" descr="http://10-semey.mektebi.kz/uploads/posts/2020-01/thumbs/1578458954_bajg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79677" y="1658203"/>
            <a:ext cx="3952875" cy="2962275"/>
          </a:xfrm>
          <a:prstGeom prst="rect">
            <a:avLst/>
          </a:prstGeom>
          <a:noFill/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34194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2295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178256" y="5057465"/>
            <a:ext cx="100129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Оқушылар суреттегі ұғым атауларын нақты атамай, өздеріне тән қасиеттер мен іс-әрекеттері арқылы табады</a:t>
            </a:r>
            <a:endParaRPr lang="ru-RU" sz="2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037230" y="1173707"/>
            <a:ext cx="7921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lang="kk-KZ" sz="20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Кроссенс</a:t>
            </a:r>
            <a:r>
              <a:rPr lang="kk-KZ" sz="2000" b="1" dirty="0" smtClean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lang="kk-KZ" sz="2000" dirty="0" smtClean="0">
                <a:solidFill>
                  <a:srgbClr val="0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lang="kk-KZ" sz="20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әдісі арқылы сабақтың тақырыбын анықтау</a:t>
            </a:r>
            <a:endParaRPr lang="ru-RU" sz="2000" dirty="0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48">
            <a:extLst>
              <a:ext uri="{FF2B5EF4-FFF2-40B4-BE49-F238E27FC236}">
                <a16:creationId xmlns:a16="http://schemas.microsoft.com/office/drawing/2014/main" xmlns="" id="{C987FB08-290F-470B-BDD7-45D8547E29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object 2">
            <a:extLst>
              <a:ext uri="{FF2B5EF4-FFF2-40B4-BE49-F238E27FC236}">
                <a16:creationId xmlns:a16="http://schemas.microsoft.com/office/drawing/2014/main" xmlns="" id="{6A491A5E-31C6-4874-B151-3E76AF51875A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72" name="Прямоугольник 73">
            <a:extLst>
              <a:ext uri="{FF2B5EF4-FFF2-40B4-BE49-F238E27FC236}">
                <a16:creationId xmlns:a16="http://schemas.microsoft.com/office/drawing/2014/main" xmlns="" id="{195D9F52-1CB3-41E7-A2F5-BEDDC139F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7173" name="Прямоугольник 74">
            <a:extLst>
              <a:ext uri="{FF2B5EF4-FFF2-40B4-BE49-F238E27FC236}">
                <a16:creationId xmlns:a16="http://schemas.microsoft.com/office/drawing/2014/main" xmlns="" id="{EC77AC02-589A-41AA-930B-E5875CB0B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399379E5-342F-4921-BFB0-452274F13DB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CAFC47C9-C720-4F9F-A78F-95DF043FA5C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7176" name="TextBox 8">
            <a:extLst>
              <a:ext uri="{FF2B5EF4-FFF2-40B4-BE49-F238E27FC236}">
                <a16:creationId xmlns:a16="http://schemas.microsoft.com/office/drawing/2014/main" xmlns="" id="{87BF9476-3C26-4B47-A76B-F20F55474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5" y="273050"/>
            <a:ext cx="4246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1-т</a:t>
            </a:r>
            <a:r>
              <a:rPr lang="kk-KZ" altLang="ru-RU" sz="24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апсырма</a:t>
            </a:r>
            <a:endParaRPr lang="ru-RU" altLang="ru-RU" sz="2400" b="1" dirty="0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77" name="TextBox 9">
            <a:extLst>
              <a:ext uri="{FF2B5EF4-FFF2-40B4-BE49-F238E27FC236}">
                <a16:creationId xmlns:a16="http://schemas.microsoft.com/office/drawing/2014/main" xmlns="" id="{19E07F03-4B79-4E47-93D8-CB51D70D3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2700" y="4830762"/>
            <a:ext cx="951267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sz="1800" b="1" dirty="0" smtClean="0"/>
              <a:t>Дескриптор:</a:t>
            </a:r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r>
              <a:rPr lang="kk-KZ" sz="1800" dirty="0" smtClean="0"/>
              <a:t>Перифраздың түрлі тәсілдерін қолданып, сұрақтар құрастырады.</a:t>
            </a:r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r>
              <a:rPr lang="kk-KZ" sz="1800" dirty="0" smtClean="0"/>
              <a:t>Құрған сұрақтарын топтар бір –біріне қояды</a:t>
            </a:r>
            <a:endParaRPr lang="ru-RU" altLang="ru-RU" sz="1800" b="1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545910" y="1528550"/>
            <a:ext cx="11177517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1-тапсырма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Мәтінді мұқият тыңдаңыз.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53-бет 2-тапсырма.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Топтық жұмыс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Мәтінді мұғалім оқиды. Перифраздың түрлі тәсілдерін қолданып, сұрақтар құрастырады.Құрған сұрақтарын топтар бір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біріне қояды.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Перифраз туралы түсінік беріледі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Перифраз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(гр. perіphrasіs— айналым) —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құбылыстар мен заттардың атын атап, түсін түстемей, айрықша белгі - қасиеттеріне негіздей отырып ауыстыру тәсілі. Перифраз мәтіннің идеялық - эстетикалық және көркемдік байлығын арттырады. Мағыналық реңк пен оның әсерін күшейтеді.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2000" b="1" dirty="0" smtClean="0"/>
              <a:t>«Сұрақ – жауап»</a:t>
            </a:r>
            <a:r>
              <a:rPr lang="kk-KZ" sz="2000" dirty="0" smtClean="0"/>
              <a:t> әдісі арқылы мәтін мазмұнын талдау.</a:t>
            </a:r>
            <a:endParaRPr lang="ru-RU" sz="2000" dirty="0" smtClean="0"/>
          </a:p>
          <a:p>
            <a:pPr lvl="0"/>
            <a:r>
              <a:rPr lang="kk-KZ" sz="2000" dirty="0" smtClean="0"/>
              <a:t>Мамандық таңдауда ең маңыздысы не: қабілет пе, дарын ба, әлде мамандықтың қоғамдағы беделі ме?</a:t>
            </a:r>
            <a:endParaRPr lang="ru-RU" sz="2000" dirty="0" smtClean="0"/>
          </a:p>
          <a:p>
            <a:pPr lvl="0"/>
            <a:r>
              <a:rPr lang="kk-KZ" sz="2000" dirty="0" smtClean="0"/>
              <a:t>Ауыл экономикасын көтеру үшін міндетті түрде жоғары білім алу қажет пе?</a:t>
            </a:r>
            <a:endParaRPr lang="ru-RU" sz="2000" dirty="0" smtClean="0"/>
          </a:p>
          <a:p>
            <a:pPr lvl="0"/>
            <a:r>
              <a:rPr lang="kk-KZ" sz="2000" dirty="0" smtClean="0"/>
              <a:t>Белгілі бер кәсіптің иесі болу үшін міндетті түрде жоғары білім алу қажет пе?</a:t>
            </a:r>
            <a:endParaRPr lang="ru-RU" sz="2000" dirty="0" smtClean="0"/>
          </a:p>
          <a:p>
            <a:pPr lvl="0"/>
            <a:r>
              <a:rPr lang="kk-KZ" sz="2000" dirty="0" smtClean="0"/>
              <a:t>Еңбек нарығындағы бәсекелестік туралы не білесіңдер?</a:t>
            </a:r>
            <a:endParaRPr lang="ru-RU" sz="2000" dirty="0" smtClean="0"/>
          </a:p>
          <a:p>
            <a:pPr lvl="0"/>
            <a:r>
              <a:rPr lang="kk-KZ" sz="2000" dirty="0" smtClean="0"/>
              <a:t>Адам өз мамандығын таңдаған кезде нені басшылыққа алу керек?</a:t>
            </a:r>
            <a:endParaRPr lang="ru-RU" sz="2000" dirty="0" smtClean="0"/>
          </a:p>
          <a:p>
            <a:pPr lvl="0"/>
            <a:r>
              <a:rPr lang="kk-KZ" sz="2000" dirty="0" smtClean="0"/>
              <a:t>Жақсы адам болу үшін адам нені білуі  және үйренуі керек?</a:t>
            </a:r>
            <a:endParaRPr lang="ru-RU" sz="2000" dirty="0" smtClean="0"/>
          </a:p>
          <a:p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xmlns="" id="{CA002A83-E6F9-4314-84D4-8E3948E203F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325563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kk-KZ" dirty="0" smtClean="0">
                <a:solidFill>
                  <a:schemeClr val="bg1"/>
                </a:solidFill>
              </a:rPr>
              <a:t>          2-тапсырма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48">
            <a:extLst>
              <a:ext uri="{FF2B5EF4-FFF2-40B4-BE49-F238E27FC236}">
                <a16:creationId xmlns:a16="http://schemas.microsoft.com/office/drawing/2014/main" xmlns="" id="{FD5BE886-232A-428E-9B43-2073924910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object 2">
            <a:extLst>
              <a:ext uri="{FF2B5EF4-FFF2-40B4-BE49-F238E27FC236}">
                <a16:creationId xmlns:a16="http://schemas.microsoft.com/office/drawing/2014/main" xmlns="" id="{4556A87D-B02B-44FA-AB31-9AA85823CEFD}"/>
              </a:ext>
            </a:extLst>
          </p:cNvPr>
          <p:cNvSpPr>
            <a:spLocks/>
          </p:cNvSpPr>
          <p:nvPr/>
        </p:nvSpPr>
        <p:spPr bwMode="auto">
          <a:xfrm>
            <a:off x="1588" y="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6" name="Прямоугольник 73">
            <a:extLst>
              <a:ext uri="{FF2B5EF4-FFF2-40B4-BE49-F238E27FC236}">
                <a16:creationId xmlns:a16="http://schemas.microsoft.com/office/drawing/2014/main" xmlns="" id="{99EE7CBD-EE7E-4E17-A787-4908783F5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8197" name="Прямоугольник 74">
            <a:extLst>
              <a:ext uri="{FF2B5EF4-FFF2-40B4-BE49-F238E27FC236}">
                <a16:creationId xmlns:a16="http://schemas.microsoft.com/office/drawing/2014/main" xmlns="" id="{C9AE2783-F46C-45DE-8F3D-A1126472E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26185923-3D93-4849-A797-305AB06F9A8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3D802349-E82C-4CE7-A276-C189625FAA4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57150">
            <a:solidFill>
              <a:srgbClr val="0070C0"/>
            </a:solidFill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091821" y="259307"/>
            <a:ext cx="85571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Жұппен жұмыс.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Мәтінде көтерілген мәселелерді анықтаңдар, шешу жолдарын және автордың ойын анықтаңыздар. Кластерге сызыңыздар. 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Рисунок 11" descr="https://fs.znanio.ru/methodology/images/60/33/60339cac0c406f7663ea30022c3d9c7c4e9c3127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0936" y="1132763"/>
            <a:ext cx="6863715" cy="4967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48">
            <a:extLst>
              <a:ext uri="{FF2B5EF4-FFF2-40B4-BE49-F238E27FC236}">
                <a16:creationId xmlns:a16="http://schemas.microsoft.com/office/drawing/2014/main" xmlns="" id="{49A10D8B-E5B2-4099-B61A-921E1034E1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object 2">
            <a:extLst>
              <a:ext uri="{FF2B5EF4-FFF2-40B4-BE49-F238E27FC236}">
                <a16:creationId xmlns:a16="http://schemas.microsoft.com/office/drawing/2014/main" xmlns="" id="{C174C2E9-3927-4704-A6E5-29F5E84B6DC6}"/>
              </a:ext>
            </a:extLst>
          </p:cNvPr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397 h 1221740"/>
              <a:gd name="T2" fmla="*/ 29469 w 15238094"/>
              <a:gd name="T3" fmla="*/ 2397 h 1221740"/>
              <a:gd name="T4" fmla="*/ 29469 w 15238094"/>
              <a:gd name="T5" fmla="*/ 0 h 1221740"/>
              <a:gd name="T6" fmla="*/ 0 w 15238094"/>
              <a:gd name="T7" fmla="*/ 0 h 1221740"/>
              <a:gd name="T8" fmla="*/ 0 w 15238094"/>
              <a:gd name="T9" fmla="*/ 239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9220" name="Прямоугольник 73">
            <a:extLst>
              <a:ext uri="{FF2B5EF4-FFF2-40B4-BE49-F238E27FC236}">
                <a16:creationId xmlns:a16="http://schemas.microsoft.com/office/drawing/2014/main" xmlns="" id="{FCBAEAB1-E707-4145-AB81-D664EC01E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9221" name="Прямоугольник 74">
            <a:extLst>
              <a:ext uri="{FF2B5EF4-FFF2-40B4-BE49-F238E27FC236}">
                <a16:creationId xmlns:a16="http://schemas.microsoft.com/office/drawing/2014/main" xmlns="" id="{7CA555EB-7BBB-4ED3-84AB-AA94D911D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5613" eaLnBrk="0" hangingPunc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5613" eaLnBrk="0" hangingPunc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56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>
                <a16:creationId xmlns:a16="http://schemas.microsoft.com/office/drawing/2014/main" xmlns="" id="{3A068F66-7D86-42F2-AD02-7B77260A339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>
                <a16:creationId xmlns:a16="http://schemas.microsoft.com/office/drawing/2014/main" xmlns="" id="{E0E7DD21-E706-41D4-AEB2-A016F4676D8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832513" y="232012"/>
            <a:ext cx="1895712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5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4-тапсырма</a:t>
            </a:r>
            <a:endParaRPr kumimoji="0" lang="kk-KZ" sz="25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914400" y="1178448"/>
          <a:ext cx="10768085" cy="2369969"/>
        </p:xfrm>
        <a:graphic>
          <a:graphicData uri="http://schemas.openxmlformats.org/drawingml/2006/table">
            <a:tbl>
              <a:tblPr/>
              <a:tblGrid>
                <a:gridCol w="852984"/>
                <a:gridCol w="2931993"/>
                <a:gridCol w="3513269"/>
                <a:gridCol w="3469839"/>
              </a:tblGrid>
              <a:tr h="3949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Calibri"/>
                          <a:cs typeface="Times New Roman"/>
                        </a:rPr>
                        <a:t>Әдіс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Calibri"/>
                          <a:cs typeface="Times New Roman"/>
                        </a:rPr>
                        <a:t>Тапсырма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Дескриптор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49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"Түртіп алу" стратегиясы.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Calibri"/>
                          <a:cs typeface="Times New Roman"/>
                        </a:rPr>
                        <a:t>Сызбамен танысып, маңыздысын жазады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Calibri"/>
                          <a:cs typeface="Times New Roman"/>
                        </a:rPr>
                        <a:t>графиктік мәтіндегі (диаграмма,кесте) деректердің мазмұнды тұстарын            анықтап жазады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9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Calibri"/>
                          <a:cs typeface="Times New Roman"/>
                        </a:rPr>
                        <a:t>"Еркін жазу"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Calibri"/>
                          <a:cs typeface="Times New Roman"/>
                        </a:rPr>
                        <a:t>Кестеден әсер еткен дәлелді алып, мәтін құрады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Calibri"/>
                          <a:cs typeface="Times New Roman"/>
                        </a:rPr>
                        <a:t>Сөздік қор және сөздік құрам ерекшеліктерін түсініп қолданады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0376" y="4067032"/>
            <a:ext cx="1094550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Дескриптор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Графиктік мәтіндегі (диаграмма,кесте) деректердің мазмұнды тұстарын  анықтап жазады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 Сөздік қор және сөздік құрам ерекшеліктерін түсініп қолданады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5743</TotalTime>
  <Words>621</Words>
  <Application>Microsoft Office PowerPoint</Application>
  <PresentationFormat>Произвольный</PresentationFormat>
  <Paragraphs>151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          2-тапсырма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Жазира Асанова</dc:creator>
  <cp:lastModifiedBy>KZ</cp:lastModifiedBy>
  <cp:revision>438</cp:revision>
  <cp:lastPrinted>2020-03-24T09:36:16Z</cp:lastPrinted>
  <dcterms:created xsi:type="dcterms:W3CDTF">2018-09-12T03:07:08Z</dcterms:created>
  <dcterms:modified xsi:type="dcterms:W3CDTF">2020-10-18T17:22:41Z</dcterms:modified>
</cp:coreProperties>
</file>