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3AAD2C27-463C-4534-BB47-94DC0C054BA1}"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Calibri"/>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Calibri"/>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B8913268-FFA1-4922-9E7B-213D14606B11}"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садаКККК</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852480" y="4002120"/>
            <a:ext cx="1022184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3000" strike="noStrike" u="none">
                <a:solidFill>
                  <a:srgbClr val="00b050"/>
                </a:solidFill>
                <a:uFillTx/>
                <a:latin typeface="Times New Roman"/>
                <a:ea typeface="Times New Roman"/>
              </a:rPr>
              <a:t>Сабақтың тақырыбы: Жаңа мамандық түрлері</a:t>
            </a:r>
            <a:endParaRPr b="0" lang="ru-RU" sz="3000" strike="noStrike" u="none">
              <a:solidFill>
                <a:srgbClr val="000000"/>
              </a:solidFill>
              <a:uFillTx/>
              <a:latin typeface="Calibri"/>
            </a:endParaRPr>
          </a:p>
        </p:txBody>
      </p:sp>
      <p:sp>
        <p:nvSpPr>
          <p:cNvPr id="12" name="TextBox 9"/>
          <p:cNvSpPr/>
          <p:nvPr/>
        </p:nvSpPr>
        <p:spPr>
          <a:xfrm>
            <a:off x="8981640" y="196920"/>
            <a:ext cx="19692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ffffff"/>
                </a:solidFill>
                <a:uFillTx/>
                <a:latin typeface="Tahoma"/>
                <a:ea typeface="Tahoma"/>
              </a:rPr>
              <a:t>ҚАЗАҚ ТІЛІ  (Т1)</a:t>
            </a:r>
            <a:endParaRPr b="0" lang="ru-RU" sz="1600" strike="noStrike" u="none">
              <a:solidFill>
                <a:srgbClr val="000000"/>
              </a:solidFill>
              <a:uFillTx/>
              <a:latin typeface="Calibri"/>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600" strike="noStrike" u="none">
                <a:solidFill>
                  <a:srgbClr val="ffffff"/>
                </a:solidFill>
                <a:uFillTx/>
                <a:latin typeface="Tahoma"/>
                <a:ea typeface="Tahoma"/>
              </a:rPr>
              <a:t>8-СЫНЫП</a:t>
            </a:r>
            <a:endParaRPr b="0" lang="ru-RU" sz="1600" strike="noStrike" u="none">
              <a:solidFill>
                <a:srgbClr val="000000"/>
              </a:solidFill>
              <a:uFillTx/>
              <a:latin typeface="Calibri"/>
            </a:endParaRPr>
          </a:p>
        </p:txBody>
      </p:sp>
      <p:sp>
        <p:nvSpPr>
          <p:cNvPr id="13" name="TextBox 1"/>
          <p:cNvSpPr/>
          <p:nvPr/>
        </p:nvSpPr>
        <p:spPr>
          <a:xfrm>
            <a:off x="1101600" y="341280"/>
            <a:ext cx="10348920" cy="1953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Бөлім тақырыбы:</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32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00b050"/>
                </a:solidFill>
                <a:uFillTx/>
                <a:latin typeface="Kz Times New Roman"/>
                <a:ea typeface="Kz Times New Roman"/>
              </a:rPr>
              <a:t>3-бөлім. Кәсіп пен еңбек. Болашақ мамандықтары. Лексика</a:t>
            </a:r>
            <a:endParaRPr b="0" lang="ru-RU" sz="30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cxnSp>
        <p:nvCxnSpPr>
          <p:cNvPr id="57" name="Прямая со стрелкой 7"/>
          <p:cNvCxnSpPr/>
          <p:nvPr/>
        </p:nvCxnSpPr>
        <p:spPr>
          <a:xfrm>
            <a:off x="4560840" y="1914480"/>
            <a:ext cx="3348720" cy="1666080"/>
          </a:xfrm>
          <a:prstGeom prst="straightConnector1">
            <a:avLst/>
          </a:prstGeom>
          <a:ln w="6480">
            <a:solidFill>
              <a:srgbClr val="5b9bd5"/>
            </a:solidFill>
            <a:miter/>
            <a:tailEnd len="med" type="arrow" w="med"/>
          </a:ln>
        </p:spPr>
      </p:cxnSp>
      <p:cxnSp>
        <p:nvCxnSpPr>
          <p:cNvPr id="58" name="Прямая со стрелкой 9"/>
          <p:cNvCxnSpPr/>
          <p:nvPr/>
        </p:nvCxnSpPr>
        <p:spPr>
          <a:xfrm>
            <a:off x="4389480" y="2747520"/>
            <a:ext cx="3418560" cy="1080"/>
          </a:xfrm>
          <a:prstGeom prst="straightConnector1">
            <a:avLst/>
          </a:prstGeom>
          <a:ln w="6480">
            <a:solidFill>
              <a:srgbClr val="5b9bd5"/>
            </a:solidFill>
            <a:miter/>
            <a:tailEnd len="med" type="arrow" w="med"/>
          </a:ln>
        </p:spPr>
      </p:cxnSp>
      <p:cxnSp>
        <p:nvCxnSpPr>
          <p:cNvPr id="59" name="Прямая со стрелкой 10"/>
          <p:cNvCxnSpPr/>
          <p:nvPr/>
        </p:nvCxnSpPr>
        <p:spPr>
          <a:xfrm flipV="1">
            <a:off x="4286160" y="2066400"/>
            <a:ext cx="3734640" cy="1216800"/>
          </a:xfrm>
          <a:prstGeom prst="straightConnector1">
            <a:avLst/>
          </a:prstGeom>
          <a:ln w="6480">
            <a:solidFill>
              <a:srgbClr val="5b9bd5"/>
            </a:solidFill>
            <a:miter/>
            <a:tailEnd len="med" type="arrow" w="med"/>
          </a:ln>
        </p:spPr>
      </p:cxnSp>
      <p:cxnSp>
        <p:nvCxnSpPr>
          <p:cNvPr id="60" name="Прямая со стрелкой 11"/>
          <p:cNvCxnSpPr/>
          <p:nvPr/>
        </p:nvCxnSpPr>
        <p:spPr>
          <a:xfrm>
            <a:off x="4277880" y="4014720"/>
            <a:ext cx="3661560" cy="812160"/>
          </a:xfrm>
          <a:prstGeom prst="straightConnector1">
            <a:avLst/>
          </a:prstGeom>
          <a:ln w="6480">
            <a:solidFill>
              <a:srgbClr val="5b9bd5"/>
            </a:solidFill>
            <a:miter/>
            <a:tailEnd len="med" type="arrow" w="med"/>
          </a:ln>
        </p:spPr>
      </p:cxnSp>
      <p:cxnSp>
        <p:nvCxnSpPr>
          <p:cNvPr id="61" name="Прямая со стрелкой 12"/>
          <p:cNvCxnSpPr/>
          <p:nvPr/>
        </p:nvCxnSpPr>
        <p:spPr>
          <a:xfrm flipV="1">
            <a:off x="4177800" y="4206600"/>
            <a:ext cx="3731400" cy="529200"/>
          </a:xfrm>
          <a:prstGeom prst="straightConnector1">
            <a:avLst/>
          </a:prstGeom>
          <a:ln w="6480">
            <a:solidFill>
              <a:srgbClr val="5b9bd5"/>
            </a:solidFill>
            <a:miter/>
            <a:tailEnd len="med" type="arrow" w="med"/>
          </a:ln>
        </p:spPr>
      </p:cxnSp>
      <p:pic>
        <p:nvPicPr>
          <p:cNvPr id="62" name="Рисунок 26" descr=""/>
          <p:cNvPicPr/>
          <p:nvPr/>
        </p:nvPicPr>
        <p:blipFill>
          <a:blip r:embed="rId1"/>
          <a:stretch/>
        </p:blipFill>
        <p:spPr>
          <a:xfrm>
            <a:off x="8713800" y="5060880"/>
            <a:ext cx="2639880" cy="1731960"/>
          </a:xfrm>
          <a:prstGeom prst="rect">
            <a:avLst/>
          </a:prstGeom>
          <a:ln w="0">
            <a:noFill/>
          </a:ln>
        </p:spPr>
      </p:pic>
      <p:sp>
        <p:nvSpPr>
          <p:cNvPr id="63" name=""/>
          <p:cNvSpPr txBox="1"/>
          <p:nvPr/>
        </p:nvSpPr>
        <p:spPr>
          <a:xfrm>
            <a:off x="838080" y="457200"/>
            <a:ext cx="10515600" cy="5719680"/>
          </a:xfrm>
          <a:prstGeom prst="rect">
            <a:avLst/>
          </a:prstGeom>
          <a:noFill/>
          <a:ln w="0">
            <a:noFill/>
          </a:ln>
        </p:spPr>
        <p:txBody>
          <a:bodyPr anchor="t">
            <a:normAutofit/>
          </a:bodyPr>
          <a:p>
            <a:pPr marL="228600" indent="-228600">
              <a:lnSpc>
                <a:spcPct val="90000"/>
              </a:lnSpc>
              <a:spcBef>
                <a:spcPts val="1001"/>
              </a:spcBef>
              <a:buClr>
                <a:srgbClr val="38572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85723"/>
                </a:solidFill>
                <a:uFillTx/>
                <a:latin typeface="Times New Roman"/>
                <a:ea typeface="Times New Roman"/>
              </a:rPr>
              <a:t>Өзіңізді тексеріңіз</a:t>
            </a:r>
            <a:endParaRPr b="0" lang="ru-RU" sz="2800" strike="noStrike" u="none">
              <a:solidFill>
                <a:srgbClr val="000000"/>
              </a:solidFill>
              <a:uFillTx/>
              <a:latin typeface="Calibri"/>
            </a:endParaRPr>
          </a:p>
          <a:p>
            <a:pPr marL="228600" indent="-228600">
              <a:lnSpc>
                <a:spcPct val="90000"/>
              </a:lnSpc>
              <a:spcBef>
                <a:spcPts val="1001"/>
              </a:spcBef>
              <a:buClr>
                <a:srgbClr val="385723"/>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64" name="Рисунок 31" descr=""/>
          <p:cNvPicPr/>
          <p:nvPr/>
        </p:nvPicPr>
        <p:blipFill>
          <a:blip r:embed="rId2"/>
          <a:stretch/>
        </p:blipFill>
        <p:spPr>
          <a:xfrm>
            <a:off x="819000" y="1176480"/>
            <a:ext cx="10553760" cy="3859200"/>
          </a:xfrm>
          <a:prstGeom prst="rect">
            <a:avLst/>
          </a:prstGeom>
          <a:ln w="0">
            <a:noFill/>
          </a:ln>
        </p:spPr>
      </p:pic>
      <p:cxnSp>
        <p:nvCxnSpPr>
          <p:cNvPr id="65" name="Прямая со стрелкой 32"/>
          <p:cNvCxnSpPr/>
          <p:nvPr/>
        </p:nvCxnSpPr>
        <p:spPr>
          <a:xfrm>
            <a:off x="4277880" y="3822480"/>
            <a:ext cx="3590280" cy="681480"/>
          </a:xfrm>
          <a:prstGeom prst="straightConnector1">
            <a:avLst/>
          </a:prstGeom>
          <a:ln w="6480">
            <a:solidFill>
              <a:srgbClr val="5b9bd5"/>
            </a:solidFill>
            <a:miter/>
            <a:tailEnd len="med" type="arrow" w="med"/>
          </a:ln>
        </p:spPr>
      </p:cxnSp>
      <p:cxnSp>
        <p:nvCxnSpPr>
          <p:cNvPr id="66" name="Прямая со стрелкой 33"/>
          <p:cNvCxnSpPr/>
          <p:nvPr/>
        </p:nvCxnSpPr>
        <p:spPr>
          <a:xfrm flipV="1">
            <a:off x="4246560" y="1503000"/>
            <a:ext cx="3580560" cy="1613520"/>
          </a:xfrm>
          <a:prstGeom prst="straightConnector1">
            <a:avLst/>
          </a:prstGeom>
          <a:ln w="6480">
            <a:solidFill>
              <a:srgbClr val="5b9bd5"/>
            </a:solidFill>
            <a:miter/>
            <a:tailEnd len="med" type="arrow" w="med"/>
          </a:ln>
        </p:spPr>
      </p:cxnSp>
      <p:cxnSp>
        <p:nvCxnSpPr>
          <p:cNvPr id="67" name="Прямая со стрелкой 34"/>
          <p:cNvCxnSpPr/>
          <p:nvPr/>
        </p:nvCxnSpPr>
        <p:spPr>
          <a:xfrm>
            <a:off x="4309560" y="2374560"/>
            <a:ext cx="3536280" cy="1080"/>
          </a:xfrm>
          <a:prstGeom prst="straightConnector1">
            <a:avLst/>
          </a:prstGeom>
          <a:ln w="6480">
            <a:solidFill>
              <a:srgbClr val="5b9bd5"/>
            </a:solidFill>
            <a:miter/>
            <a:tailEnd len="med" type="arrow" w="med"/>
          </a:ln>
        </p:spPr>
      </p:cxnSp>
      <p:cxnSp>
        <p:nvCxnSpPr>
          <p:cNvPr id="68" name="Прямая со стрелкой 35"/>
          <p:cNvCxnSpPr/>
          <p:nvPr/>
        </p:nvCxnSpPr>
        <p:spPr>
          <a:xfrm flipV="1">
            <a:off x="4292640" y="3770280"/>
            <a:ext cx="3534480" cy="727560"/>
          </a:xfrm>
          <a:prstGeom prst="straightConnector1">
            <a:avLst/>
          </a:prstGeom>
          <a:ln w="6480">
            <a:solidFill>
              <a:srgbClr val="5b9bd5"/>
            </a:solidFill>
            <a:miter/>
            <a:tailEnd len="med" type="arrow" w="med"/>
          </a:ln>
        </p:spPr>
      </p:cxnSp>
      <p:cxnSp>
        <p:nvCxnSpPr>
          <p:cNvPr id="69" name="Прямая со стрелкой 36"/>
          <p:cNvCxnSpPr/>
          <p:nvPr/>
        </p:nvCxnSpPr>
        <p:spPr>
          <a:xfrm>
            <a:off x="4309920" y="1577880"/>
            <a:ext cx="3517200" cy="1488240"/>
          </a:xfrm>
          <a:prstGeom prst="straightConnector1">
            <a:avLst/>
          </a:prstGeom>
          <a:ln w="6480">
            <a:solidFill>
              <a:srgbClr val="5b9bd5"/>
            </a:solidFill>
            <a:miter/>
            <a:tailEnd len="med" type="arrow" w="med"/>
          </a:ln>
        </p:spPr>
      </p:cxn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4680"/>
            <a:ext cx="10515600" cy="39060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700" strike="noStrike" u="none">
                <a:solidFill>
                  <a:srgbClr val="548235"/>
                </a:solidFill>
                <a:uFillTx/>
                <a:latin typeface="Times New Roman"/>
                <a:ea typeface="Times New Roman"/>
              </a:rPr>
              <a:t>3-тапсырма</a:t>
            </a:r>
            <a:r>
              <a:rPr b="1" lang="kk-KZ" sz="2000" strike="noStrike" u="none">
                <a:solidFill>
                  <a:srgbClr val="548235"/>
                </a:solidFill>
                <a:uFillTx/>
                <a:latin typeface="Times New Roman"/>
                <a:ea typeface="Times New Roman"/>
              </a:rPr>
              <a:t>. «Мамандық – өмір таңдауы» тақырыбын басшылыққа ала отырып, берілген үзіндіден мәселенің артықшылығы мен кемшілік тұстарын салыстырып, өз ойыңызды дәлелдеп шағын эссе (аргументативті) жазыңыз </a:t>
            </a:r>
            <a:endParaRPr b="0" lang="ru-RU" sz="2000" strike="noStrike" u="none">
              <a:solidFill>
                <a:srgbClr val="000000"/>
              </a:solidFill>
              <a:uFillTx/>
              <a:latin typeface="Calibri Light"/>
            </a:endParaRPr>
          </a:p>
        </p:txBody>
      </p:sp>
      <p:graphicFrame>
        <p:nvGraphicFramePr>
          <p:cNvPr id="71" name=""/>
          <p:cNvGraphicFramePr/>
          <p:nvPr/>
        </p:nvGraphicFramePr>
        <p:xfrm>
          <a:off x="838080" y="1189080"/>
          <a:ext cx="10077480" cy="4206960"/>
        </p:xfrm>
        <a:graphic>
          <a:graphicData uri="http://schemas.openxmlformats.org/drawingml/2006/table">
            <a:tbl>
              <a:tblPr/>
              <a:tblGrid>
                <a:gridCol w="5038920"/>
                <a:gridCol w="5038560"/>
              </a:tblGrid>
              <a:tr h="420696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...Адамды алға жетелейтін - еңбек. "Еңбек етсең ерінбей, тояды қарның тіленбей" - деп, Абай атамыз бекер айтпаған. Шынымен де, адамды адам ететін еңбек. Еңбексіз ертеңіңді көре алмайсың, елестету де мүмкін емес. Өз жалқаулығын жеңіп, еңбек еткен адам  ғана бұл өмірде шексіз бақытқа, байлыққа кенеледі. Сондықтан, жастайымыздан еңбекке бейімделуіміз керек. Әке-шешемізге,  үй шаруасына қолғабыс тигізгеніміз өзіміз үшін де пайдалы болар еді. Еңбекті жастайынан бойына сіңірген бала өскенде  өз жұмысына адал, үнемі еңбек етуге дайын болады...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Мамандық –  ертеңгі болашағың. Әркім  мамандықты өзі таңдауы керек. Себебі мамандық таңдау - үлкен жауапкершілік, өмірге деген алғаш қадамың. Алға қадам басу үшін мақсат керек.</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Әрбір адамның биік мақсаты бар. Ол биік шыңға шығумен бірдей. Ал биік шыңға шығу  оңай ма?..</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ffffff"/>
                          </a:solidFill>
                          <a:uFillTx/>
                          <a:latin typeface="Calibri"/>
                        </a:rPr>
                        <a:t>Абай атамыздың  «Сен де бір кірпіш дүниеге, тетігін тап та, бар, қалан»,-деген қасиетті сөзі алға ұмтылуда біздерге қанат бітіріп, мүмкіндіктерімізге  жол ашады. Болашақтағы заманауи, табысты  мамандық иесін көз алдыңа әкеледі...</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bl>
          </a:graphicData>
        </a:graphic>
      </p:graphicFrame>
      <p:pic>
        <p:nvPicPr>
          <p:cNvPr id="72" name="Рисунок 2" descr=""/>
          <p:cNvPicPr/>
          <p:nvPr/>
        </p:nvPicPr>
        <p:blipFill>
          <a:blip r:embed="rId1"/>
          <a:stretch/>
        </p:blipFill>
        <p:spPr>
          <a:xfrm>
            <a:off x="8474040" y="5394240"/>
            <a:ext cx="3459240" cy="13478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
          <p:cNvSpPr txBox="1"/>
          <p:nvPr/>
        </p:nvSpPr>
        <p:spPr>
          <a:xfrm>
            <a:off x="838080" y="1825200"/>
            <a:ext cx="10515600" cy="4351320"/>
          </a:xfrm>
          <a:prstGeom prst="rect">
            <a:avLst/>
          </a:prstGeom>
          <a:noFill/>
          <a:ln w="0">
            <a:noFill/>
          </a:ln>
        </p:spPr>
        <p:txBody>
          <a:bodyPr anchor="t">
            <a:normAutofit/>
          </a:bodyPr>
          <a:p>
            <a:pPr marL="228600" indent="-2286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7f6000"/>
                </a:solidFill>
                <a:uFillTx/>
                <a:latin typeface="Times New Roman"/>
                <a:ea typeface="Times New Roman"/>
              </a:rPr>
              <a:t>Дескриптор:</a:t>
            </a:r>
            <a:endParaRPr b="0" lang="ru-RU" sz="1800" strike="noStrike" u="none">
              <a:solidFill>
                <a:srgbClr val="000000"/>
              </a:solidFill>
              <a:uFillTx/>
              <a:latin typeface="Calibri"/>
            </a:endParaRPr>
          </a:p>
          <a:p>
            <a:pPr marL="228600" indent="-2286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7f6000"/>
                </a:solidFill>
                <a:uFillTx/>
                <a:latin typeface="Times New Roman"/>
                <a:ea typeface="Times New Roman"/>
              </a:rPr>
              <a:t> </a:t>
            </a:r>
            <a:r>
              <a:rPr b="1" lang="kk-KZ" sz="1800" strike="noStrike" u="none">
                <a:solidFill>
                  <a:srgbClr val="7f6000"/>
                </a:solidFill>
                <a:uFillTx/>
                <a:latin typeface="Times New Roman"/>
                <a:ea typeface="Times New Roman"/>
              </a:rPr>
              <a:t>-  тақырыптан ауытқымайды;</a:t>
            </a:r>
            <a:endParaRPr b="0" lang="ru-RU" sz="1800" strike="noStrike" u="none">
              <a:solidFill>
                <a:srgbClr val="000000"/>
              </a:solidFill>
              <a:uFillTx/>
              <a:latin typeface="Calibri"/>
            </a:endParaRPr>
          </a:p>
          <a:p>
            <a:pPr marL="228600" indent="-2286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7f6000"/>
                </a:solidFill>
                <a:uFillTx/>
                <a:latin typeface="Times New Roman"/>
                <a:ea typeface="Times New Roman"/>
              </a:rPr>
              <a:t> </a:t>
            </a:r>
            <a:r>
              <a:rPr b="1" lang="kk-KZ" sz="1800" strike="noStrike" u="none">
                <a:solidFill>
                  <a:srgbClr val="7f6000"/>
                </a:solidFill>
                <a:uFillTx/>
                <a:latin typeface="Times New Roman"/>
                <a:ea typeface="Times New Roman"/>
              </a:rPr>
              <a:t>- дерек пен дәлелдерді ұтымды пайдаланады;</a:t>
            </a:r>
            <a:endParaRPr b="0" lang="ru-RU" sz="1800" strike="noStrike" u="none">
              <a:solidFill>
                <a:srgbClr val="000000"/>
              </a:solidFill>
              <a:uFillTx/>
              <a:latin typeface="Calibri"/>
            </a:endParaRPr>
          </a:p>
          <a:p>
            <a:pPr marL="228600" indent="-2286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7f6000"/>
                </a:solidFill>
                <a:uFillTx/>
                <a:latin typeface="Times New Roman"/>
                <a:ea typeface="Times New Roman"/>
              </a:rPr>
              <a:t> </a:t>
            </a:r>
            <a:r>
              <a:rPr b="1" lang="kk-KZ" sz="1800" strike="noStrike" u="none">
                <a:solidFill>
                  <a:srgbClr val="7f6000"/>
                </a:solidFill>
                <a:uFillTx/>
                <a:latin typeface="Times New Roman"/>
                <a:ea typeface="Times New Roman"/>
              </a:rPr>
              <a:t>- мамандықтардың артықшылығы мен кемшілік тұстарын салыстырады;</a:t>
            </a:r>
            <a:endParaRPr b="0" lang="ru-RU" sz="1800" strike="noStrike" u="none">
              <a:solidFill>
                <a:srgbClr val="000000"/>
              </a:solidFill>
              <a:uFillTx/>
              <a:latin typeface="Calibri"/>
            </a:endParaRPr>
          </a:p>
          <a:p>
            <a:pPr marL="228600" indent="-2286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7f6000"/>
                </a:solidFill>
                <a:uFillTx/>
                <a:latin typeface="Times New Roman"/>
                <a:ea typeface="Times New Roman"/>
              </a:rPr>
              <a:t> </a:t>
            </a:r>
            <a:r>
              <a:rPr b="1" lang="kk-KZ" sz="1800" strike="noStrike" u="none">
                <a:solidFill>
                  <a:srgbClr val="7f6000"/>
                </a:solidFill>
                <a:uFillTx/>
                <a:latin typeface="Times New Roman"/>
                <a:ea typeface="Times New Roman"/>
              </a:rPr>
              <a:t>-  әдеби тіл нормаларын сақтайды;</a:t>
            </a:r>
            <a:endParaRPr b="0" lang="ru-RU" sz="1800" strike="noStrike" u="none">
              <a:solidFill>
                <a:srgbClr val="000000"/>
              </a:solidFill>
              <a:uFillTx/>
              <a:latin typeface="Calibri"/>
            </a:endParaRPr>
          </a:p>
          <a:p>
            <a:pPr marL="228600" indent="-228600">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7f6000"/>
                </a:solidFill>
                <a:uFillTx/>
                <a:latin typeface="Times New Roman"/>
                <a:ea typeface="Times New Roman"/>
              </a:rPr>
              <a:t> </a:t>
            </a:r>
            <a:r>
              <a:rPr b="1" lang="kk-KZ" sz="1800" strike="noStrike" u="none">
                <a:solidFill>
                  <a:srgbClr val="7f6000"/>
                </a:solidFill>
                <a:uFillTx/>
                <a:latin typeface="Times New Roman"/>
                <a:ea typeface="Times New Roman"/>
              </a:rPr>
              <a:t>- өзіндік ойы мен көзқарастарын жүйелі түрде жеткізеді</a:t>
            </a:r>
            <a:endParaRPr b="0" lang="ru-RU" sz="1800" strike="noStrike" u="none">
              <a:solidFill>
                <a:srgbClr val="000000"/>
              </a:solidFill>
              <a:uFillTx/>
              <a:latin typeface="Calibri"/>
            </a:endParaRPr>
          </a:p>
          <a:p>
            <a:pPr marL="228600" indent="-228600">
              <a:lnSpc>
                <a:spcPct val="90000"/>
              </a:lnSpc>
              <a:spcBef>
                <a:spcPts val="1001"/>
              </a:spcBef>
              <a:buClr>
                <a:srgbClr val="7f6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4" name="AutoShape 4"/>
          <p:cNvSpPr/>
          <p:nvPr/>
        </p:nvSpPr>
        <p:spPr>
          <a:xfrm>
            <a:off x="297000" y="7920"/>
            <a:ext cx="304560" cy="30492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703440" y="152712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b050"/>
                </a:solidFill>
                <a:uFillTx/>
                <a:latin typeface="Times New Roman"/>
                <a:ea typeface="Times New Roman"/>
              </a:rPr>
              <a:t>Бекіту сұрақтары:</a:t>
            </a:r>
            <a:br>
              <a:rPr sz="1800"/>
            </a:br>
            <a:br>
              <a:rPr sz="2500"/>
            </a:br>
            <a:r>
              <a:rPr b="1" lang="kk-KZ" sz="1800" strike="noStrike" u="none">
                <a:solidFill>
                  <a:srgbClr val="92d050"/>
                </a:solidFill>
                <a:uFillTx/>
                <a:latin typeface="Times New Roman"/>
                <a:ea typeface="Times New Roman"/>
              </a:rPr>
              <a:t>1.</a:t>
            </a:r>
            <a:r>
              <a:rPr b="1" lang="kk-KZ" sz="1800" strike="noStrike" u="none">
                <a:solidFill>
                  <a:srgbClr val="00b050"/>
                </a:solidFill>
                <a:uFillTx/>
                <a:latin typeface="Times New Roman"/>
                <a:ea typeface="Times New Roman"/>
              </a:rPr>
              <a:t>	</a:t>
            </a:r>
            <a:r>
              <a:rPr b="1" lang="kk-KZ" sz="1800" strike="noStrike" u="none">
                <a:solidFill>
                  <a:srgbClr val="00b050"/>
                </a:solidFill>
                <a:uFillTx/>
                <a:latin typeface="Times New Roman"/>
                <a:ea typeface="Times New Roman"/>
              </a:rPr>
              <a:t>Мамандық туралы ақпарат алдыңыз</a:t>
            </a:r>
            <a:br>
              <a:rPr sz="1800"/>
            </a:br>
            <a:r>
              <a:rPr b="1" lang="kk-KZ" sz="1800" strike="noStrike" u="none">
                <a:solidFill>
                  <a:srgbClr val="00b050"/>
                </a:solidFill>
                <a:uFillTx/>
                <a:latin typeface="Times New Roman"/>
                <a:ea typeface="Times New Roman"/>
              </a:rPr>
              <a:t>2.</a:t>
            </a:r>
            <a:r>
              <a:rPr b="1" lang="kk-KZ" sz="1800" strike="noStrike" u="none">
                <a:solidFill>
                  <a:srgbClr val="00b050"/>
                </a:solidFill>
                <a:uFillTx/>
                <a:latin typeface="Times New Roman"/>
                <a:ea typeface="Times New Roman"/>
              </a:rPr>
              <a:t>	</a:t>
            </a:r>
            <a:r>
              <a:rPr b="1" lang="kk-KZ" sz="1800" strike="noStrike" u="none">
                <a:solidFill>
                  <a:srgbClr val="00b050"/>
                </a:solidFill>
                <a:uFillTx/>
                <a:latin typeface="Times New Roman"/>
                <a:ea typeface="Times New Roman"/>
              </a:rPr>
              <a:t>Жаңа, болашақ мамандық түрлерімен таныстыңыз</a:t>
            </a:r>
            <a:br>
              <a:rPr sz="1800"/>
            </a:br>
            <a:r>
              <a:rPr b="1" lang="kk-KZ" sz="1800" strike="noStrike" u="none">
                <a:solidFill>
                  <a:srgbClr val="00b050"/>
                </a:solidFill>
                <a:uFillTx/>
                <a:latin typeface="Times New Roman"/>
                <a:ea typeface="Times New Roman"/>
              </a:rPr>
              <a:t>3.</a:t>
            </a:r>
            <a:r>
              <a:rPr b="1" lang="kk-KZ" sz="1800" strike="noStrike" u="none">
                <a:solidFill>
                  <a:srgbClr val="00b050"/>
                </a:solidFill>
                <a:uFillTx/>
                <a:latin typeface="Times New Roman"/>
                <a:ea typeface="Times New Roman"/>
              </a:rPr>
              <a:t>	</a:t>
            </a:r>
            <a:r>
              <a:rPr b="1" lang="kk-KZ" sz="1800" strike="noStrike" u="none">
                <a:solidFill>
                  <a:srgbClr val="00b050"/>
                </a:solidFill>
                <a:uFillTx/>
                <a:latin typeface="Times New Roman"/>
                <a:ea typeface="Times New Roman"/>
              </a:rPr>
              <a:t>Интонация компонентінің сақталуына мән бердіңіз</a:t>
            </a:r>
            <a:br>
              <a:rPr sz="1800"/>
            </a:br>
            <a:r>
              <a:rPr b="1" lang="kk-KZ" sz="1800" strike="noStrike" u="none">
                <a:solidFill>
                  <a:srgbClr val="00b050"/>
                </a:solidFill>
                <a:uFillTx/>
                <a:latin typeface="Times New Roman"/>
                <a:ea typeface="Times New Roman"/>
              </a:rPr>
              <a:t>4.</a:t>
            </a:r>
            <a:r>
              <a:rPr b="1" lang="kk-KZ" sz="1800" strike="noStrike" u="none">
                <a:solidFill>
                  <a:srgbClr val="00b050"/>
                </a:solidFill>
                <a:uFillTx/>
                <a:latin typeface="Times New Roman"/>
                <a:ea typeface="Times New Roman"/>
              </a:rPr>
              <a:t>	</a:t>
            </a:r>
            <a:r>
              <a:rPr b="1" lang="kk-KZ" sz="1800" strike="noStrike" u="none">
                <a:solidFill>
                  <a:srgbClr val="00b050"/>
                </a:solidFill>
                <a:uFillTx/>
                <a:latin typeface="Times New Roman"/>
                <a:ea typeface="Times New Roman"/>
              </a:rPr>
              <a:t>Мәтінді басшылыққа ала отырып, сұрақтарға жауап бердіңіз</a:t>
            </a:r>
            <a:br>
              <a:rPr sz="1800"/>
            </a:br>
            <a:r>
              <a:rPr b="1" lang="kk-KZ" sz="1800" strike="noStrike" u="none">
                <a:solidFill>
                  <a:srgbClr val="00b050"/>
                </a:solidFill>
                <a:uFillTx/>
                <a:latin typeface="Times New Roman"/>
                <a:ea typeface="Times New Roman"/>
              </a:rPr>
              <a:t>5.</a:t>
            </a:r>
            <a:r>
              <a:rPr b="1" lang="kk-KZ" sz="1800" strike="noStrike" u="none">
                <a:solidFill>
                  <a:srgbClr val="00b050"/>
                </a:solidFill>
                <a:uFillTx/>
                <a:latin typeface="Times New Roman"/>
                <a:ea typeface="Times New Roman"/>
              </a:rPr>
              <a:t>	</a:t>
            </a:r>
            <a:r>
              <a:rPr b="1" lang="kk-KZ" sz="1800" strike="noStrike" u="none">
                <a:solidFill>
                  <a:srgbClr val="00b050"/>
                </a:solidFill>
                <a:uFillTx/>
                <a:latin typeface="Times New Roman"/>
                <a:ea typeface="Times New Roman"/>
              </a:rPr>
              <a:t>Мақалдарды сәйкестендіріп, еңбек туралы өз ойыңызды айта білдіңіз</a:t>
            </a:r>
            <a:br>
              <a:rPr sz="1800"/>
            </a:br>
            <a:r>
              <a:rPr b="1" lang="kk-KZ" sz="1800" strike="noStrike" u="none">
                <a:solidFill>
                  <a:srgbClr val="00b050"/>
                </a:solidFill>
                <a:uFillTx/>
                <a:latin typeface="Times New Roman"/>
                <a:ea typeface="Times New Roman"/>
              </a:rPr>
              <a:t>6.             Өз ойыңызды дәлелдеп шағын эссе (аргументативті) жаза алдыңыз</a:t>
            </a:r>
            <a:br>
              <a:rPr sz="1800"/>
            </a:br>
            <a:br>
              <a:rPr sz="2500"/>
            </a:br>
            <a:br>
              <a:rPr sz="4000"/>
            </a:br>
            <a:endParaRPr b="0" lang="ru-RU" sz="1800" strike="noStrike" u="none">
              <a:solidFill>
                <a:srgbClr val="000000"/>
              </a:solidFill>
              <a:uFillTx/>
              <a:latin typeface="Calibri Light"/>
            </a:endParaRPr>
          </a:p>
        </p:txBody>
      </p:sp>
      <p:sp>
        <p:nvSpPr>
          <p:cNvPr id="76" name=""/>
          <p:cNvSpPr txBox="1"/>
          <p:nvPr/>
        </p:nvSpPr>
        <p:spPr>
          <a:xfrm>
            <a:off x="838080" y="3672000"/>
            <a:ext cx="10515600" cy="2504880"/>
          </a:xfrm>
          <a:prstGeom prst="rect">
            <a:avLst/>
          </a:prstGeom>
          <a:noFill/>
          <a:ln w="0">
            <a:noFill/>
          </a:ln>
        </p:spPr>
        <p:txBody>
          <a:bodyPr anchor="t">
            <a:normAutofit/>
          </a:bodyPr>
          <a:p>
            <a:pPr marL="228600" indent="-2286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Рисунок 48" descr=""/>
          <p:cNvPicPr/>
          <p:nvPr/>
        </p:nvPicPr>
        <p:blipFill>
          <a:blip r:embed="rId1"/>
          <a:stretch/>
        </p:blipFill>
        <p:spPr>
          <a:xfrm>
            <a:off x="652320" y="7978680"/>
            <a:ext cx="200160" cy="203400"/>
          </a:xfrm>
          <a:prstGeom prst="rect">
            <a:avLst/>
          </a:prstGeom>
          <a:ln w="0">
            <a:noFill/>
          </a:ln>
        </p:spPr>
      </p:pic>
      <p:sp>
        <p:nvSpPr>
          <p:cNvPr id="7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81" name="Google Shape;77;p1"/>
          <p:cNvCxnSpPr/>
          <p:nvPr/>
        </p:nvCxnSpPr>
        <p:spPr>
          <a:xfrm>
            <a:off x="212400" y="6621120"/>
            <a:ext cx="11729160" cy="26280"/>
          </a:xfrm>
          <a:prstGeom prst="straightConnector1">
            <a:avLst/>
          </a:prstGeom>
          <a:ln w="57240">
            <a:solidFill>
              <a:srgbClr val="33cccc"/>
            </a:solidFill>
            <a:miter/>
          </a:ln>
        </p:spPr>
      </p:cxnSp>
      <p:cxnSp>
        <p:nvCxnSpPr>
          <p:cNvPr id="82" name="Google Shape;78;p1"/>
          <p:cNvCxnSpPr/>
          <p:nvPr/>
        </p:nvCxnSpPr>
        <p:spPr>
          <a:xfrm>
            <a:off x="757080" y="6364080"/>
            <a:ext cx="10694160" cy="37080"/>
          </a:xfrm>
          <a:prstGeom prst="straightConnector1">
            <a:avLst/>
          </a:prstGeom>
          <a:ln w="38160">
            <a:solidFill>
              <a:srgbClr val="4472c4"/>
            </a:solidFill>
            <a:miter/>
          </a:ln>
        </p:spPr>
      </p:cxnSp>
      <p:sp>
        <p:nvSpPr>
          <p:cNvPr id="83" name="TextBox 8"/>
          <p:cNvSpPr/>
          <p:nvPr/>
        </p:nvSpPr>
        <p:spPr>
          <a:xfrm>
            <a:off x="1554120" y="291960"/>
            <a:ext cx="3801960" cy="551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Қосымша  тапсырма</a:t>
            </a:r>
            <a:endParaRPr b="0" lang="ru-RU" sz="3000" strike="noStrike" u="none">
              <a:solidFill>
                <a:srgbClr val="000000"/>
              </a:solidFill>
              <a:uFillTx/>
              <a:latin typeface="Calibri"/>
            </a:endParaRPr>
          </a:p>
        </p:txBody>
      </p:sp>
      <p:sp>
        <p:nvSpPr>
          <p:cNvPr id="84" name="TextBox 9"/>
          <p:cNvSpPr/>
          <p:nvPr/>
        </p:nvSpPr>
        <p:spPr>
          <a:xfrm>
            <a:off x="1411200" y="2298600"/>
            <a:ext cx="8996400" cy="1069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200" strike="noStrike" u="none">
                <a:solidFill>
                  <a:srgbClr val="00b050"/>
                </a:solidFill>
                <a:uFillTx/>
                <a:latin typeface="Times New Roman"/>
                <a:ea typeface="Times New Roman"/>
              </a:rPr>
              <a:t>Кәсіп,табыс, пайда. Осы мәселе бойынша бейне, аудиоматериалдар іздестіріңіз. </a:t>
            </a:r>
            <a:endParaRPr b="0" lang="ru-RU" sz="32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10807560" cy="3135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3000" strike="noStrike" u="none">
                <a:solidFill>
                  <a:srgbClr val="ffffff"/>
                </a:solidFill>
                <a:uFillTx/>
                <a:latin typeface="Times New Roman"/>
                <a:ea typeface="Times New Roman"/>
              </a:rPr>
              <a:t>Оқу мақсат(тар)ы:</a:t>
            </a:r>
            <a:endParaRPr b="0" lang="ru-RU" sz="3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Kz Times New Roman"/>
                <a:ea typeface="Kz Times New Roman"/>
              </a:rPr>
              <a:t>8.3.4.1 эссе құрылымы мен даму желісін сақтап, мәселе бойынша ұсынылған шешімнің артықшылығы мен кемшілік тұстарын салыстыру, өз ойын дәлелдеп жазу (аргументативті эссе)</a:t>
            </a:r>
            <a:r>
              <a:rPr b="0" lang="ru-RU" sz="2000" strike="noStrike" u="none">
                <a:solidFill>
                  <a:srgbClr val="00b050"/>
                </a:solidFill>
                <a:uFillTx/>
                <a:latin typeface="Kz Times New Roman"/>
                <a:ea typeface="Kz Times New Roman"/>
              </a:rPr>
              <a:t> </a:t>
            </a:r>
            <a:endParaRPr b="0" lang="ru-RU" sz="2000" strike="noStrike" u="none">
              <a:solidFill>
                <a:srgbClr val="000000"/>
              </a:solidFill>
              <a:uFillTx/>
              <a:latin typeface="Calibri"/>
            </a:endParaRPr>
          </a:p>
          <a:p>
            <a:pPr>
              <a:lnSpc>
                <a:spcPct val="90000"/>
              </a:lnSpc>
              <a:spcBef>
                <a:spcPts val="1001"/>
              </a:spcBef>
              <a:buClr>
                <a:srgbClr val="00b05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Kz Times New Roman"/>
                <a:ea typeface="Kz Times New Roman"/>
              </a:rPr>
              <a:t>8.4.3.1 сөздік қор және сөздік құрам ерекшеліктерін түсініп қолдану</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p:txBody>
      </p:sp>
      <p:sp>
        <p:nvSpPr>
          <p:cNvPr id="21" name="TextBox 1"/>
          <p:cNvSpPr/>
          <p:nvPr/>
        </p:nvSpPr>
        <p:spPr>
          <a:xfrm>
            <a:off x="1133640" y="3429000"/>
            <a:ext cx="10693080" cy="1892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imes New Roman"/>
                <a:ea typeface="Times New Roman"/>
              </a:rPr>
              <a:t>Сабақ мақсаттары: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8.3.4.1 ұсынылған шешімнің артықшылық, кемшілік тұстарын салыстыру, өз  ойын дәлелдеп жазу (аргументативті эссе)</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8.4.3.1 сөздік қор, сөздік құрам ерекшеліктерін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түсініп қолдану</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b050"/>
                </a:solidFill>
                <a:uFillTx/>
                <a:latin typeface="Times New Roman"/>
                <a:ea typeface="Times New Roman"/>
              </a:rPr>
              <a:t> </a:t>
            </a:r>
            <a:endParaRPr b="0" lang="ru-RU" sz="1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 name="Рисунок 48" descr=""/>
          <p:cNvPicPr/>
          <p:nvPr/>
        </p:nvPicPr>
        <p:blipFill>
          <a:blip r:embed="rId1"/>
          <a:stretch/>
        </p:blipFill>
        <p:spPr>
          <a:xfrm>
            <a:off x="652320" y="7978680"/>
            <a:ext cx="200160" cy="203400"/>
          </a:xfrm>
          <a:prstGeom prst="rect">
            <a:avLst/>
          </a:prstGeom>
          <a:ln w="0">
            <a:noFill/>
          </a:ln>
        </p:spPr>
      </p:pic>
      <p:sp>
        <p:nvSpPr>
          <p:cNvPr id="2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2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6" name="Google Shape;77;p1"/>
          <p:cNvCxnSpPr/>
          <p:nvPr/>
        </p:nvCxnSpPr>
        <p:spPr>
          <a:xfrm>
            <a:off x="212400" y="6621120"/>
            <a:ext cx="11729160" cy="26280"/>
          </a:xfrm>
          <a:prstGeom prst="straightConnector1">
            <a:avLst/>
          </a:prstGeom>
          <a:ln w="57240">
            <a:solidFill>
              <a:srgbClr val="33cccc"/>
            </a:solidFill>
            <a:miter/>
          </a:ln>
        </p:spPr>
      </p:cxnSp>
      <p:cxnSp>
        <p:nvCxnSpPr>
          <p:cNvPr id="27" name="Google Shape;78;p1"/>
          <p:cNvCxnSpPr/>
          <p:nvPr/>
        </p:nvCxnSpPr>
        <p:spPr>
          <a:xfrm>
            <a:off x="757080" y="6364080"/>
            <a:ext cx="10694160" cy="37080"/>
          </a:xfrm>
          <a:prstGeom prst="straightConnector1">
            <a:avLst/>
          </a:prstGeom>
          <a:ln w="38160">
            <a:solidFill>
              <a:srgbClr val="4472c4"/>
            </a:solidFill>
            <a:miter/>
          </a:ln>
        </p:spPr>
      </p:cxnSp>
      <p:sp>
        <p:nvSpPr>
          <p:cNvPr id="28"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sp>
        <p:nvSpPr>
          <p:cNvPr id="29" name="TextBox 9"/>
          <p:cNvSpPr/>
          <p:nvPr/>
        </p:nvSpPr>
        <p:spPr>
          <a:xfrm>
            <a:off x="1133640" y="258840"/>
            <a:ext cx="10316880" cy="3904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3000" strike="noStrike" u="none">
                <a:solidFill>
                  <a:srgbClr val="ffffff"/>
                </a:solidFill>
                <a:uFillTx/>
                <a:latin typeface="Tahoma"/>
                <a:ea typeface="Tahoma"/>
              </a:rPr>
              <a:t>Бағалау </a:t>
            </a:r>
            <a:r>
              <a:rPr b="1" lang="kk-KZ" sz="3000" strike="noStrike" u="none">
                <a:solidFill>
                  <a:srgbClr val="ffffff"/>
                </a:solidFill>
                <a:uFillTx/>
                <a:latin typeface="Tahoma"/>
                <a:ea typeface="Tahoma"/>
              </a:rPr>
              <a:t>критерийлері:</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0b050"/>
                </a:solidFill>
                <a:uFillTx/>
                <a:latin typeface="Tahoma"/>
                <a:ea typeface="Tahoma"/>
              </a:rPr>
              <a:t> </a:t>
            </a:r>
            <a:r>
              <a:rPr b="1" lang="kk-KZ" sz="2400" strike="noStrike" u="none">
                <a:solidFill>
                  <a:srgbClr val="00b050"/>
                </a:solidFill>
                <a:uFillTx/>
                <a:latin typeface="Tahoma"/>
                <a:ea typeface="Tahoma"/>
              </a:rPr>
              <a:t>* </a:t>
            </a:r>
            <a:r>
              <a:rPr b="0" lang="kk-KZ" sz="2000" strike="noStrike" u="none">
                <a:solidFill>
                  <a:srgbClr val="00b050"/>
                </a:solidFill>
                <a:uFillTx/>
                <a:latin typeface="Times New Roman"/>
                <a:ea typeface="Times New Roman"/>
              </a:rPr>
              <a:t>берілген сөздердің мағынасын түсінеді;</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 мақалдарды сәйкестендіреді;</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  эссе құрылымы мен даму желісін есте сақтайды;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 ұсынылған шешімнің артықшылығы мен кемшілік тұстарын  салыстырады;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 сөздік қор және сөздік құрам ерекшеліктерін түсініп қолданады</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 name="Рисунок 48" descr=""/>
          <p:cNvPicPr/>
          <p:nvPr/>
        </p:nvPicPr>
        <p:blipFill>
          <a:blip r:embed="rId1"/>
          <a:stretch/>
        </p:blipFill>
        <p:spPr>
          <a:xfrm>
            <a:off x="652320" y="7978680"/>
            <a:ext cx="200160" cy="203400"/>
          </a:xfrm>
          <a:prstGeom prst="rect">
            <a:avLst/>
          </a:prstGeom>
          <a:ln w="0">
            <a:noFill/>
          </a:ln>
        </p:spPr>
      </p:pic>
      <p:sp>
        <p:nvSpPr>
          <p:cNvPr id="31" name="object 2"/>
          <p:cNvSpPr/>
          <p:nvPr/>
        </p:nvSpPr>
        <p:spPr>
          <a:xfrm>
            <a:off x="0" y="0"/>
            <a:ext cx="1219212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ffffff"/>
                </a:solidFill>
                <a:uFillTx/>
                <a:latin typeface="Times New Roman"/>
                <a:ea typeface="Times New Roman"/>
              </a:rPr>
              <a:t>         </a:t>
            </a:r>
            <a:r>
              <a:rPr b="1" lang="kk-KZ" sz="3000" strike="noStrike" u="none">
                <a:solidFill>
                  <a:srgbClr val="ffffff"/>
                </a:solidFill>
                <a:uFillTx/>
                <a:latin typeface="Times New Roman"/>
                <a:ea typeface="Times New Roman"/>
              </a:rPr>
              <a:t>Сабаққа кіріспе</a:t>
            </a:r>
            <a:endParaRPr b="0" lang="ru-RU" sz="3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3000" strike="noStrike" u="none">
              <a:solidFill>
                <a:srgbClr val="000000"/>
              </a:solidFill>
              <a:uFillTx/>
              <a:latin typeface="Calibri"/>
            </a:endParaRPr>
          </a:p>
        </p:txBody>
      </p:sp>
      <p:sp>
        <p:nvSpPr>
          <p:cNvPr id="3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3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34" name="Google Shape;77;p1"/>
          <p:cNvCxnSpPr/>
          <p:nvPr/>
        </p:nvCxnSpPr>
        <p:spPr>
          <a:xfrm>
            <a:off x="212400" y="6621120"/>
            <a:ext cx="11729160" cy="26280"/>
          </a:xfrm>
          <a:prstGeom prst="straightConnector1">
            <a:avLst/>
          </a:prstGeom>
          <a:ln w="57240">
            <a:solidFill>
              <a:srgbClr val="33cccc"/>
            </a:solidFill>
            <a:miter/>
          </a:ln>
        </p:spPr>
      </p:cxnSp>
      <p:cxnSp>
        <p:nvCxnSpPr>
          <p:cNvPr id="35" name="Google Shape;78;p1"/>
          <p:cNvCxnSpPr/>
          <p:nvPr/>
        </p:nvCxnSpPr>
        <p:spPr>
          <a:xfrm>
            <a:off x="757080" y="6364080"/>
            <a:ext cx="10694160" cy="37080"/>
          </a:xfrm>
          <a:prstGeom prst="straightConnector1">
            <a:avLst/>
          </a:prstGeom>
          <a:ln w="38160">
            <a:solidFill>
              <a:srgbClr val="4472c4"/>
            </a:solidFill>
            <a:miter/>
          </a:ln>
        </p:spPr>
      </p:cxnSp>
      <p:sp>
        <p:nvSpPr>
          <p:cNvPr id="36" name="TextBox 9"/>
          <p:cNvSpPr/>
          <p:nvPr/>
        </p:nvSpPr>
        <p:spPr>
          <a:xfrm>
            <a:off x="1209600" y="1495440"/>
            <a:ext cx="9382320" cy="31431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b050"/>
                </a:solidFill>
                <a:uFillTx/>
                <a:latin typeface="Times New Roman"/>
                <a:ea typeface="Times New Roman"/>
              </a:rPr>
              <a:t>Ойтүрткі сұрақтар.</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buClr>
                <a:srgbClr val="00b050"/>
              </a:buClr>
              <a:buFont typeface="Times New Roman"/>
              <a:buAutoNum type="arabicPeriod"/>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Мамандық дегеніміз не?</a:t>
            </a:r>
            <a:endParaRPr b="0" lang="ru-RU" sz="2000" strike="noStrike" u="none">
              <a:solidFill>
                <a:srgbClr val="000000"/>
              </a:solidFill>
              <a:uFillTx/>
              <a:latin typeface="Calibri"/>
            </a:endParaRPr>
          </a:p>
          <a:p>
            <a:pPr>
              <a:lnSpc>
                <a:spcPct val="100000"/>
              </a:lnSpc>
              <a:buClr>
                <a:srgbClr val="00b050"/>
              </a:buClr>
              <a:buFont typeface="Times New Roman"/>
              <a:buAutoNum type="arabicPeriod"/>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buClr>
                <a:srgbClr val="00b050"/>
              </a:buClr>
              <a:buFont typeface="Times New Roman"/>
              <a:buAutoNum type="arabicPeriod"/>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Мамандық таңдауда  ата-ананың ықпалы қаншалықты маңызды?</a:t>
            </a:r>
            <a:endParaRPr b="0" lang="ru-RU" sz="2000" strike="noStrike" u="none">
              <a:solidFill>
                <a:srgbClr val="000000"/>
              </a:solidFill>
              <a:uFillTx/>
              <a:latin typeface="Calibri"/>
            </a:endParaRPr>
          </a:p>
          <a:p>
            <a:pPr>
              <a:lnSpc>
                <a:spcPct val="100000"/>
              </a:lnSpc>
              <a:buClr>
                <a:srgbClr val="00b050"/>
              </a:buClr>
              <a:buFont typeface="Times New Roman"/>
              <a:buAutoNum type="arabicPeriod"/>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Calibri"/>
            </a:endParaRPr>
          </a:p>
          <a:p>
            <a:pPr>
              <a:lnSpc>
                <a:spcPct val="100000"/>
              </a:lnSpc>
              <a:buClr>
                <a:srgbClr val="00b050"/>
              </a:buClr>
              <a:buFont typeface="Times New Roman"/>
              <a:buAutoNum type="arabicPeriod"/>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Мамандық таңдаудағы ең бастысы не: қабілет пе, дарын ба әлде мамандықтардың </a:t>
            </a:r>
            <a:endParaRPr b="0" lang="ru-RU" sz="20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b050"/>
                </a:solidFill>
                <a:uFillTx/>
                <a:latin typeface="Times New Roman"/>
                <a:ea typeface="Times New Roman"/>
              </a:rPr>
              <a:t>       </a:t>
            </a:r>
            <a:r>
              <a:rPr b="0" lang="kk-KZ" sz="2000" strike="noStrike" u="none">
                <a:solidFill>
                  <a:srgbClr val="00b050"/>
                </a:solidFill>
                <a:uFillTx/>
                <a:latin typeface="Times New Roman"/>
                <a:ea typeface="Times New Roman"/>
              </a:rPr>
              <a:t>қоғамдағы беделі ме? </a:t>
            </a:r>
            <a:endParaRPr b="0" lang="ru-RU" sz="20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65040"/>
            <a:ext cx="10515600" cy="495360"/>
          </a:xfrm>
          <a:prstGeom prst="rect">
            <a:avLst/>
          </a:prstGeom>
          <a:noFill/>
          <a:ln w="0">
            <a:noFill/>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900" strike="noStrike" u="none">
                <a:solidFill>
                  <a:srgbClr val="00b0f0"/>
                </a:solidFill>
                <a:uFillTx/>
                <a:latin typeface="Times New Roman"/>
                <a:ea typeface="Times New Roman"/>
              </a:rPr>
              <a:t>Жаңа мамандық түрлері:</a:t>
            </a:r>
            <a:br>
              <a:rPr sz="2900"/>
            </a:br>
            <a:endParaRPr b="0" lang="ru-RU" sz="2900" strike="noStrike" u="none">
              <a:solidFill>
                <a:srgbClr val="000000"/>
              </a:solidFill>
              <a:uFillTx/>
              <a:latin typeface="Calibri Light"/>
            </a:endParaRPr>
          </a:p>
        </p:txBody>
      </p:sp>
      <p:sp>
        <p:nvSpPr>
          <p:cNvPr id="38" name="Овал 3"/>
          <p:cNvSpPr/>
          <p:nvPr/>
        </p:nvSpPr>
        <p:spPr>
          <a:xfrm>
            <a:off x="450720" y="1911240"/>
            <a:ext cx="3165480" cy="151776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92d050"/>
                </a:solidFill>
                <a:uFillTx/>
                <a:latin typeface="Times New Roman"/>
                <a:ea typeface="Times New Roman"/>
              </a:rPr>
              <a:t>IT саласының мамандары</a:t>
            </a:r>
            <a:endParaRPr b="0" lang="ru-RU" sz="3000" strike="noStrike" u="none">
              <a:solidFill>
                <a:srgbClr val="000000"/>
              </a:solidFill>
              <a:uFillTx/>
              <a:latin typeface="Calibri"/>
            </a:endParaRPr>
          </a:p>
        </p:txBody>
      </p:sp>
      <p:sp>
        <p:nvSpPr>
          <p:cNvPr id="39" name="Овал 5"/>
          <p:cNvSpPr/>
          <p:nvPr/>
        </p:nvSpPr>
        <p:spPr>
          <a:xfrm>
            <a:off x="4451400" y="957240"/>
            <a:ext cx="3413160" cy="121464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92d050"/>
                </a:solidFill>
                <a:uFillTx/>
                <a:latin typeface="Times New Roman"/>
                <a:ea typeface="Times New Roman"/>
              </a:rPr>
              <a:t>Инженерлер</a:t>
            </a:r>
            <a:endParaRPr b="0" lang="ru-RU" sz="3000" strike="noStrike" u="none">
              <a:solidFill>
                <a:srgbClr val="000000"/>
              </a:solidFill>
              <a:uFillTx/>
              <a:latin typeface="Calibri"/>
            </a:endParaRPr>
          </a:p>
        </p:txBody>
      </p:sp>
      <p:sp>
        <p:nvSpPr>
          <p:cNvPr id="40" name="Овал 6"/>
          <p:cNvSpPr/>
          <p:nvPr/>
        </p:nvSpPr>
        <p:spPr>
          <a:xfrm>
            <a:off x="8305920" y="1911240"/>
            <a:ext cx="3886200" cy="151776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700" strike="noStrike" u="none">
                <a:solidFill>
                  <a:srgbClr val="92d050"/>
                </a:solidFill>
                <a:uFillTx/>
                <a:latin typeface="Times New Roman"/>
                <a:ea typeface="Times New Roman"/>
              </a:rPr>
              <a:t>Нанотехнология саласының мамандары</a:t>
            </a:r>
            <a:endParaRPr b="0" lang="ru-RU" sz="2700" strike="noStrike" u="none">
              <a:solidFill>
                <a:srgbClr val="000000"/>
              </a:solidFill>
              <a:uFillTx/>
              <a:latin typeface="Calibri"/>
            </a:endParaRPr>
          </a:p>
        </p:txBody>
      </p:sp>
      <p:sp>
        <p:nvSpPr>
          <p:cNvPr id="41" name="Овал 7"/>
          <p:cNvSpPr/>
          <p:nvPr/>
        </p:nvSpPr>
        <p:spPr>
          <a:xfrm>
            <a:off x="449280" y="4915080"/>
            <a:ext cx="3166920" cy="121428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92d050"/>
                </a:solidFill>
                <a:uFillTx/>
                <a:latin typeface="Times New Roman"/>
                <a:ea typeface="Times New Roman"/>
              </a:rPr>
              <a:t>Дәрігерлер</a:t>
            </a:r>
            <a:endParaRPr b="0" lang="ru-RU" sz="3000" strike="noStrike" u="none">
              <a:solidFill>
                <a:srgbClr val="000000"/>
              </a:solidFill>
              <a:uFillTx/>
              <a:latin typeface="Calibri"/>
            </a:endParaRPr>
          </a:p>
        </p:txBody>
      </p:sp>
      <p:sp>
        <p:nvSpPr>
          <p:cNvPr id="42" name="Овал 8"/>
          <p:cNvSpPr/>
          <p:nvPr/>
        </p:nvSpPr>
        <p:spPr>
          <a:xfrm>
            <a:off x="8697960" y="4997520"/>
            <a:ext cx="2836800" cy="1214280"/>
          </a:xfrm>
          <a:prstGeom prst="ellipse">
            <a:avLst/>
          </a:prstGeom>
          <a:solidFill>
            <a:srgbClr val="ffffff"/>
          </a:solidFill>
          <a:ln w="1260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92d050"/>
                </a:solidFill>
                <a:uFillTx/>
                <a:latin typeface="Times New Roman"/>
                <a:ea typeface="Times New Roman"/>
              </a:rPr>
              <a:t>Химиктер</a:t>
            </a:r>
            <a:endParaRPr b="0" lang="ru-RU" sz="3000" strike="noStrike" u="none">
              <a:solidFill>
                <a:srgbClr val="000000"/>
              </a:solidFill>
              <a:uFillTx/>
              <a:latin typeface="Calibri"/>
            </a:endParaRPr>
          </a:p>
        </p:txBody>
      </p:sp>
      <p:sp>
        <p:nvSpPr>
          <p:cNvPr id="43" name="AutoShape 2"/>
          <p:cNvSpPr/>
          <p:nvPr/>
        </p:nvSpPr>
        <p:spPr>
          <a:xfrm>
            <a:off x="144360" y="-144360"/>
            <a:ext cx="304920" cy="304560"/>
          </a:xfrm>
          <a:prstGeom prst="rect">
            <a:avLst/>
          </a:prstGeom>
          <a:noFill/>
          <a:ln w="0">
            <a:noFill/>
          </a:ln>
        </p:spPr>
        <p:style>
          <a:lnRef idx="0"/>
          <a:fillRef idx="0"/>
          <a:effectRef idx="0"/>
          <a:fontRef idx="minor"/>
        </p:style>
        <p:txBody>
          <a:bodyPr lIns="90000" rIns="90000" tIns="46800" bIns="46800" anchor="t">
            <a:normAutofit fontScale="70000" lnSpcReduction="19999"/>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Calibri"/>
            </a:endParaRPr>
          </a:p>
        </p:txBody>
      </p:sp>
      <p:pic>
        <p:nvPicPr>
          <p:cNvPr id="44" name="Picture 3" descr="C:\Users\306\Desktop\35760_pochti-polovina-grazhdan-rf-s.jpg"/>
          <p:cNvPicPr/>
          <p:nvPr/>
        </p:nvPicPr>
        <p:blipFill>
          <a:blip r:embed="rId1"/>
          <a:stretch/>
        </p:blipFill>
        <p:spPr>
          <a:xfrm>
            <a:off x="3638520" y="2200320"/>
            <a:ext cx="4640400" cy="3230640"/>
          </a:xfrm>
          <a:prstGeom prst="rect">
            <a:avLst/>
          </a:prstGeom>
          <a:ln w="0">
            <a:noFill/>
          </a:ln>
        </p:spPr>
      </p:pic>
      <p:pic>
        <p:nvPicPr>
          <p:cNvPr id="45" name="Рисунок 1" descr=""/>
          <p:cNvPicPr/>
          <p:nvPr/>
        </p:nvPicPr>
        <p:blipFill>
          <a:blip r:embed="rId2"/>
          <a:stretch/>
        </p:blipFill>
        <p:spPr>
          <a:xfrm>
            <a:off x="4708440" y="5516640"/>
            <a:ext cx="2900520" cy="1225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
          <p:cNvSpPr txBox="1"/>
          <p:nvPr/>
        </p:nvSpPr>
        <p:spPr>
          <a:xfrm>
            <a:off x="674640" y="1852200"/>
            <a:ext cx="10515600" cy="435132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graphicFrame>
        <p:nvGraphicFramePr>
          <p:cNvPr id="47" name=""/>
          <p:cNvGraphicFramePr/>
          <p:nvPr/>
        </p:nvGraphicFramePr>
        <p:xfrm>
          <a:off x="503280" y="457200"/>
          <a:ext cx="10686960" cy="5670720"/>
        </p:xfrm>
        <a:graphic>
          <a:graphicData uri="http://schemas.openxmlformats.org/drawingml/2006/table">
            <a:tbl>
              <a:tblPr/>
              <a:tblGrid>
                <a:gridCol w="5343480"/>
                <a:gridCol w="5343480"/>
              </a:tblGrid>
              <a:tr h="641520">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Сөздік қор </a:t>
                      </a:r>
                      <a:endParaRPr b="0" lang="ru-RU" sz="2800" strike="noStrike" u="none">
                        <a:solidFill>
                          <a:srgbClr val="000000"/>
                        </a:solidFill>
                        <a:uFillTx/>
                        <a:latin typeface="Calibri"/>
                      </a:endParaRPr>
                    </a:p>
                  </a:txBody>
                  <a:tcPr anchor="t" marL="91440" marR="91440">
                    <a:lnL>
                      <a:noFill/>
                    </a:lnL>
                    <a:lnR>
                      <a:noFill/>
                    </a:lnR>
                    <a:lnT w="12240">
                      <a:solidFill>
                        <a:srgbClr val="000000"/>
                      </a:solidFill>
                      <a:prstDash val="solid"/>
                    </a:lnT>
                    <a:lnB w="12240">
                      <a:solidFill>
                        <a:srgbClr val="000000"/>
                      </a:solidFill>
                      <a:prstDash val="solid"/>
                    </a:lnB>
                    <a:solidFill>
                      <a:srgbClr val="70ad47"/>
                    </a:solidFill>
                  </a:tcPr>
                </a:tc>
                <a:tc>
                  <a:txBody>
                    <a:bodyPr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ffffff"/>
                          </a:solidFill>
                          <a:uFillTx/>
                          <a:latin typeface="Times New Roman"/>
                          <a:ea typeface="Times New Roman"/>
                        </a:rPr>
                        <a:t>Сөздік құрам</a:t>
                      </a:r>
                      <a:endParaRPr b="0" lang="ru-RU" sz="2800" strike="noStrike" u="none">
                        <a:solidFill>
                          <a:srgbClr val="000000"/>
                        </a:solidFill>
                        <a:uFillTx/>
                        <a:latin typeface="Calibri"/>
                      </a:endParaRPr>
                    </a:p>
                  </a:txBody>
                  <a:tcPr anchor="t" marL="91440" marR="91440">
                    <a:lnL>
                      <a:noFill/>
                    </a:lnL>
                    <a:lnR>
                      <a:noFill/>
                    </a:lnR>
                    <a:lnT w="12240">
                      <a:solidFill>
                        <a:srgbClr val="000000"/>
                      </a:solidFill>
                      <a:prstDash val="solid"/>
                    </a:lnT>
                    <a:lnB w="12240">
                      <a:solidFill>
                        <a:srgbClr val="000000"/>
                      </a:solidFill>
                      <a:prstDash val="solid"/>
                    </a:lnB>
                    <a:solidFill>
                      <a:srgbClr val="70ad47"/>
                    </a:solidFill>
                  </a:tcPr>
                </a:tc>
              </a:tr>
              <a:tr h="502920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Calibri"/>
                        </a:rPr>
                        <a:t>– </a:t>
                      </a:r>
                      <a:r>
                        <a:rPr b="0" lang="kk-KZ" sz="1800" strike="noStrike" u="none">
                          <a:solidFill>
                            <a:srgbClr val="000000"/>
                          </a:solidFill>
                          <a:uFillTx/>
                          <a:latin typeface="Calibri"/>
                        </a:rPr>
                        <a:t>сөздік құрамның ең тұрақты бөлігі, ондағы сөздердің негізгі ұйытқысы.</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Сөздік қордың өзіндік белгілері:</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1.Сол тілде сөйлейтіндердің бәріне түсінікті сөздер ғана кіреді.</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0" lang="kk-KZ" sz="1800" strike="noStrike" u="none">
                          <a:solidFill>
                            <a:srgbClr val="000000"/>
                          </a:solidFill>
                          <a:uFillTx/>
                          <a:latin typeface="Calibri"/>
                        </a:rPr>
                        <a:t>2.Сөздердің көлемі шағын болады.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3.Түркі тілдеріне ортақ, бір буынды және көп мағыналы байырғы сөздер бар.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4.Негізгі сөздік қорға  байырғы төл сөздері енеді: туыстық атаулары (ата, құда); мал (түйе, құлын); хайуанат (түлкі, қоян); ағаш (емен, тобылғы); киіз үй (шаңырақ, кереге)  т.б.</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5. Жалпыхалықтық сипат алған кірме сөздер (ғылым, намаз) жатады.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6. Сөздік қордағы сөздер жаңа сөз тудыруға ұйтқы болады. Мысалы, жер сөзінен жершіл, жерлес, жер үй, жертөле, т.б. сөздер жасалған.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a:noFill/>
                    </a:lnL>
                    <a:lnR>
                      <a:noFill/>
                    </a:lnR>
                    <a:lnT w="12240">
                      <a:solidFill>
                        <a:srgbClr val="000000"/>
                      </a:solidFill>
                      <a:prstDash val="solid"/>
                    </a:lnT>
                    <a:lnB w="12240">
                      <a:solidFill>
                        <a:srgbClr val="000000"/>
                      </a:solidFill>
                      <a:prstDash val="solid"/>
                    </a:lnB>
                    <a:solidFill>
                      <a:srgbClr val="e7e7e7"/>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r>
                        <a:rPr b="1" lang="kk-KZ" sz="1800" strike="noStrike" u="none">
                          <a:solidFill>
                            <a:srgbClr val="000000"/>
                          </a:solidFill>
                          <a:uFillTx/>
                          <a:latin typeface="Calibri"/>
                        </a:rPr>
                        <a:t>тілдегі барлық  </a:t>
                      </a:r>
                      <a:r>
                        <a:rPr b="0" lang="kk-KZ" sz="1800" strike="noStrike" u="none">
                          <a:solidFill>
                            <a:srgbClr val="000000"/>
                          </a:solidFill>
                          <a:uFillTx/>
                          <a:latin typeface="Calibri"/>
                        </a:rPr>
                        <a:t>сөздердің жиынтығы. Сөздік құрамға халықтың   өзіне тән кәсібі,тұрмыс жағдайы, тіршілігін т.б.танытатын барлық сөздер жатады. Сөздік құрамға жалпыхалықтық лексикамен қатар кірме сөздер, терминдер, кәсіби сөздер, диалектілер  т.б. енеді.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Сөздік құрамдағы сөздер қолданылу жағдайына қарай жиі қолданылатын сөздер және сирек қолданылатын сөздер болып бөлінеді. </a:t>
                      </a:r>
                      <a:r>
                        <a:rPr b="0" lang="kk-KZ" sz="1800" strike="noStrike" u="none">
                          <a:solidFill>
                            <a:srgbClr val="000000"/>
                          </a:solidFill>
                          <a:uFillTx/>
                          <a:latin typeface="Calibri"/>
                        </a:rPr>
                        <a:t>. Тілдің сөздік құрамының ең басты әрі тұрақты бөлшегі – негізгі сөздік қор. Қоғамның дамуы мен ғылыми-техникалық өзгерістерге байланысты сөздік құрамы үнемі толығып, дамып, жаңарып отырады.</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Calibri"/>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a:noFill/>
                    </a:lnL>
                    <a:lnR>
                      <a:noFill/>
                    </a:lnR>
                    <a:lnT w="12240">
                      <a:solidFill>
                        <a:srgbClr val="000000"/>
                      </a:solidFill>
                      <a:prstDash val="solid"/>
                    </a:lnT>
                    <a:lnB w="12240">
                      <a:solidFill>
                        <a:srgbClr val="000000"/>
                      </a:solidFill>
                      <a:prstDash val="solid"/>
                    </a:lnB>
                    <a:solidFill>
                      <a:srgbClr val="e7e7e7"/>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600" cy="48096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900"/>
            </a:br>
            <a:br>
              <a:rPr sz="2900"/>
            </a:br>
            <a:r>
              <a:rPr b="1" lang="kk-KZ" sz="2900" strike="noStrike" u="none">
                <a:solidFill>
                  <a:srgbClr val="385723"/>
                </a:solidFill>
                <a:uFillTx/>
                <a:latin typeface="Times New Roman"/>
                <a:ea typeface="Times New Roman"/>
              </a:rPr>
              <a:t>1-тапсырма .</a:t>
            </a:r>
            <a:r>
              <a:rPr b="1" lang="kk-KZ" sz="2900" strike="noStrike" u="none">
                <a:solidFill>
                  <a:srgbClr val="000000"/>
                </a:solidFill>
                <a:uFillTx/>
                <a:latin typeface="Times New Roman"/>
                <a:ea typeface="Times New Roman"/>
              </a:rPr>
              <a:t> </a:t>
            </a:r>
            <a:br>
              <a:rPr sz="2900"/>
            </a:br>
            <a:endParaRPr b="0" lang="ru-RU" sz="2900" strike="noStrike" u="none">
              <a:solidFill>
                <a:srgbClr val="000000"/>
              </a:solidFill>
              <a:uFillTx/>
              <a:latin typeface="Calibri Light"/>
            </a:endParaRPr>
          </a:p>
        </p:txBody>
      </p:sp>
      <p:sp>
        <p:nvSpPr>
          <p:cNvPr id="49" name=""/>
          <p:cNvSpPr txBox="1"/>
          <p:nvPr/>
        </p:nvSpPr>
        <p:spPr>
          <a:xfrm>
            <a:off x="838080" y="1364760"/>
            <a:ext cx="10515600" cy="2511720"/>
          </a:xfrm>
          <a:prstGeom prst="rect">
            <a:avLst/>
          </a:prstGeom>
          <a:solidFill>
            <a:srgbClr val="c5e0b4"/>
          </a:solidFill>
          <a:ln w="9360">
            <a:solidFill>
              <a:srgbClr val="385723"/>
            </a:solidFill>
            <a:miter/>
          </a:ln>
        </p:spPr>
        <p:txBody>
          <a:bodyPr anchor="t">
            <a:normAutofit/>
          </a:bodyPr>
          <a:p>
            <a:pPr marL="228600" indent="-2286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Calibri"/>
              </a:rPr>
              <a:t>    </a:t>
            </a:r>
            <a:r>
              <a:rPr b="0" lang="kk-KZ" sz="2000" strike="noStrike" u="none">
                <a:solidFill>
                  <a:srgbClr val="000000"/>
                </a:solidFill>
                <a:uFillTx/>
                <a:latin typeface="Times New Roman"/>
                <a:ea typeface="Times New Roman"/>
              </a:rPr>
              <a:t>Өмірде әрбір адамның мамандық таңдауда қателеспегені абзал. Себебі зейнет жасына дейін еңбек етіп, материалдық жағдайыңды жақсартатын, сүйіп атқаратын кәсібің және ынтымақ пен </a:t>
            </a:r>
            <a:r>
              <a:rPr b="1" lang="kk-KZ" sz="2000" strike="noStrike" u="sng">
                <a:solidFill>
                  <a:srgbClr val="000000"/>
                </a:solidFill>
                <a:uFillTx/>
                <a:latin typeface="Times New Roman"/>
                <a:ea typeface="Times New Roman"/>
              </a:rPr>
              <a:t>берекеге ұйыған</a:t>
            </a:r>
            <a:r>
              <a:rPr b="0" lang="kk-KZ" sz="2000" strike="noStrike" u="none">
                <a:solidFill>
                  <a:srgbClr val="000000"/>
                </a:solidFill>
                <a:uFillTx/>
                <a:latin typeface="Times New Roman"/>
                <a:ea typeface="Times New Roman"/>
              </a:rPr>
              <a:t>, жарастығы сақталған отбасың болса ғана өмірің маңызды да, мағыналы болмақ. Сондықтан да </a:t>
            </a:r>
            <a:r>
              <a:rPr b="1" lang="kk-KZ" sz="2000" strike="noStrike" u="sng">
                <a:solidFill>
                  <a:srgbClr val="000000"/>
                </a:solidFill>
                <a:uFillTx/>
                <a:latin typeface="Times New Roman"/>
                <a:ea typeface="Times New Roman"/>
              </a:rPr>
              <a:t>еліміздің ертеңгі тірегі,</a:t>
            </a:r>
            <a:r>
              <a:rPr b="0" lang="kk-KZ" sz="2000" strike="noStrike" u="none">
                <a:solidFill>
                  <a:srgbClr val="000000"/>
                </a:solidFill>
                <a:uFillTx/>
                <a:latin typeface="Times New Roman"/>
                <a:ea typeface="Times New Roman"/>
              </a:rPr>
              <a:t> сенім артар болашағы саналатын, егемен Қазақстанымыздың дамуы мен гүлденуі жолында аянбай еңбек ететін келешек маман иесі – жастарымыз мектеп бітірген сәттен өз мамандықтарын дұрыс таңдауы керек. Әсіресе әрбір мектеп бітіруші түлек өз мамандығын </a:t>
            </a:r>
            <a:r>
              <a:rPr b="1" lang="kk-KZ" sz="2000" strike="noStrike" u="sng">
                <a:solidFill>
                  <a:srgbClr val="000000"/>
                </a:solidFill>
                <a:uFillTx/>
                <a:latin typeface="Times New Roman"/>
                <a:ea typeface="Times New Roman"/>
              </a:rPr>
              <a:t>жүрек қалауымен</a:t>
            </a:r>
            <a:r>
              <a:rPr b="0" lang="kk-KZ" sz="2000" strike="noStrike" u="none">
                <a:solidFill>
                  <a:srgbClr val="000000"/>
                </a:solidFill>
                <a:uFillTx/>
                <a:latin typeface="Times New Roman"/>
                <a:ea typeface="Times New Roman"/>
              </a:rPr>
              <a:t> таңдайтын болса, болашағы жарқын болары сөзсіз.</a:t>
            </a:r>
            <a:endParaRPr b="0" lang="ru-RU" sz="2000" strike="noStrike" u="none">
              <a:solidFill>
                <a:srgbClr val="000000"/>
              </a:solidFill>
              <a:uFillTx/>
              <a:latin typeface="Calibri"/>
            </a:endParaRPr>
          </a:p>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50" name="Прямоугольник 3"/>
          <p:cNvSpPr/>
          <p:nvPr/>
        </p:nvSpPr>
        <p:spPr>
          <a:xfrm>
            <a:off x="6059520" y="4449600"/>
            <a:ext cx="5268960" cy="2288520"/>
          </a:xfrm>
          <a:prstGeom prst="rect">
            <a:avLst/>
          </a:prstGeom>
          <a:noFill/>
          <a:ln w="9360">
            <a:solidFill>
              <a:srgbClr val="385723"/>
            </a:solidFill>
            <a:miter/>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385723"/>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7f6000"/>
                </a:solidFill>
                <a:uFillTx/>
                <a:latin typeface="Times New Roman"/>
                <a:ea typeface="Times New Roman"/>
              </a:rPr>
              <a:t>мәтіндегі қарамен жазылған сөздердің мағынасын біледі;</a:t>
            </a:r>
            <a:endParaRPr b="0" lang="ru-RU" sz="18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7f6000"/>
                </a:solidFill>
                <a:uFillTx/>
                <a:latin typeface="Times New Roman"/>
                <a:ea typeface="Times New Roman"/>
              </a:rPr>
              <a:t>сөздік қор арқылы сөздік құрамды байытады;</a:t>
            </a:r>
            <a:endParaRPr b="0" lang="ru-RU" sz="1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7f6000"/>
                </a:solidFill>
                <a:uFillTx/>
                <a:latin typeface="Times New Roman"/>
                <a:ea typeface="Times New Roman"/>
              </a:rPr>
              <a:t>еліміздің болашағы жастардың қолында екеніне сенеді;</a:t>
            </a:r>
            <a:endParaRPr b="0" lang="ru-RU" sz="1800" strike="noStrike" u="none">
              <a:solidFill>
                <a:srgbClr val="000000"/>
              </a:solidFill>
              <a:uFillTx/>
              <a:latin typeface="Calibri"/>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7f6000"/>
                </a:solidFill>
                <a:uFillTx/>
                <a:latin typeface="Times New Roman"/>
                <a:ea typeface="Times New Roman"/>
              </a:rPr>
              <a:t>жүрек қалауымен таңдалған мамандықтың пайдасын сезінеді.</a:t>
            </a:r>
            <a:endParaRPr b="0" lang="ru-RU" sz="1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60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000" strike="noStrike" u="none">
                <a:solidFill>
                  <a:srgbClr val="385723"/>
                </a:solidFill>
                <a:uFillTx/>
                <a:latin typeface="Times New Roman"/>
                <a:ea typeface="Times New Roman"/>
              </a:rPr>
              <a:t>Өзіңізді тексеріңіз</a:t>
            </a:r>
            <a:br>
              <a:rPr sz="3200"/>
            </a:br>
            <a:endParaRPr b="0" lang="ru-RU" sz="3000" strike="noStrike" u="none">
              <a:solidFill>
                <a:srgbClr val="000000"/>
              </a:solidFill>
              <a:uFillTx/>
              <a:latin typeface="Calibri Light"/>
            </a:endParaRPr>
          </a:p>
        </p:txBody>
      </p:sp>
      <p:sp>
        <p:nvSpPr>
          <p:cNvPr id="52" name=""/>
          <p:cNvSpPr txBox="1"/>
          <p:nvPr/>
        </p:nvSpPr>
        <p:spPr>
          <a:xfrm>
            <a:off x="838080" y="1825200"/>
            <a:ext cx="10515600" cy="4351320"/>
          </a:xfrm>
          <a:prstGeom prst="rect">
            <a:avLst/>
          </a:prstGeom>
          <a:noFill/>
          <a:ln w="0">
            <a:noFill/>
          </a:ln>
        </p:spPr>
        <p:txBody>
          <a:bodyPr anchor="t">
            <a:normAutofit/>
          </a:bodyPr>
          <a:p>
            <a:pPr marL="228600" indent="-2286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b050"/>
                </a:solidFill>
                <a:uFillTx/>
                <a:latin typeface="Times New Roman"/>
                <a:ea typeface="Times New Roman"/>
              </a:rPr>
              <a:t>берекеге ұйыған –  тату, бірлігі, ынтымағы жарасқан</a:t>
            </a:r>
            <a:endParaRPr b="0" lang="ru-RU" sz="2000" strike="noStrike" u="none">
              <a:solidFill>
                <a:srgbClr val="000000"/>
              </a:solidFill>
              <a:uFillTx/>
              <a:latin typeface="Calibri"/>
            </a:endParaRPr>
          </a:p>
          <a:p>
            <a:pPr marL="228600" indent="-2286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b050"/>
                </a:solidFill>
                <a:uFillTx/>
                <a:latin typeface="Times New Roman"/>
                <a:ea typeface="Times New Roman"/>
              </a:rPr>
              <a:t>еліміздің ертеңгі тірегі – еліміздің ертеңі үшін аянбай еңбек ететіндер</a:t>
            </a:r>
            <a:endParaRPr b="0" lang="ru-RU" sz="2000" strike="noStrike" u="none">
              <a:solidFill>
                <a:srgbClr val="000000"/>
              </a:solidFill>
              <a:uFillTx/>
              <a:latin typeface="Calibri"/>
            </a:endParaRPr>
          </a:p>
          <a:p>
            <a:pPr marL="228600" indent="-228600">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b050"/>
                </a:solidFill>
                <a:uFillTx/>
                <a:latin typeface="Times New Roman"/>
                <a:ea typeface="Times New Roman"/>
              </a:rPr>
              <a:t>жүрек қалауымен – көңілі қалаған, өзіне ұнаған іспен айналысу</a:t>
            </a:r>
            <a:endParaRPr b="0" lang="ru-RU" sz="2000" strike="noStrike" u="none">
              <a:solidFill>
                <a:srgbClr val="000000"/>
              </a:solidFill>
              <a:uFillTx/>
              <a:latin typeface="Calibri"/>
            </a:endParaRPr>
          </a:p>
          <a:p>
            <a:pPr marL="228600" indent="-228600">
              <a:lnSpc>
                <a:spcPct val="90000"/>
              </a:lnSpc>
              <a:spcBef>
                <a:spcPts val="1001"/>
              </a:spcBef>
              <a:buClr>
                <a:srgbClr val="00b05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pic>
        <p:nvPicPr>
          <p:cNvPr id="53" name="Picture 3" descr="C:\Users\306\Desktop\Без названия.jpg"/>
          <p:cNvPicPr/>
          <p:nvPr/>
        </p:nvPicPr>
        <p:blipFill>
          <a:blip r:embed="rId1"/>
          <a:stretch/>
        </p:blipFill>
        <p:spPr>
          <a:xfrm>
            <a:off x="9266400" y="4376880"/>
            <a:ext cx="2925720" cy="24811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365040"/>
            <a:ext cx="10515600" cy="100008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900" strike="noStrike" u="none">
                <a:solidFill>
                  <a:srgbClr val="385723"/>
                </a:solidFill>
                <a:uFillTx/>
                <a:latin typeface="Times New Roman"/>
                <a:ea typeface="Times New Roman"/>
              </a:rPr>
              <a:t>2-тапсырма. </a:t>
            </a:r>
            <a:br>
              <a:rPr sz="4000"/>
            </a:br>
            <a:endParaRPr b="0" lang="ru-RU" sz="2900" strike="noStrike" u="none">
              <a:solidFill>
                <a:srgbClr val="000000"/>
              </a:solidFill>
              <a:uFillTx/>
              <a:latin typeface="Calibri Light"/>
            </a:endParaRPr>
          </a:p>
        </p:txBody>
      </p:sp>
      <p:sp>
        <p:nvSpPr>
          <p:cNvPr id="55" name="Rectangle 1"/>
          <p:cNvSpPr/>
          <p:nvPr/>
        </p:nvSpPr>
        <p:spPr>
          <a:xfrm>
            <a:off x="190440" y="396360"/>
            <a:ext cx="12001680" cy="5763240"/>
          </a:xfrm>
          <a:prstGeom prst="rect">
            <a:avLst/>
          </a:prstGeom>
          <a:noFill/>
          <a:ln w="0">
            <a:noFill/>
          </a:ln>
        </p:spPr>
        <p:style>
          <a:lnRef idx="0"/>
          <a:fillRef idx="0"/>
          <a:effectRef idx="0"/>
          <a:fontRef idx="minor"/>
        </p:style>
        <p:txBody>
          <a:bodyPr lIns="90000" rIns="90000" tIns="46800" bIns="46800" anchor="ctr">
            <a:spAutoFit/>
          </a:bodyPr>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Calibri"/>
            </a:endParaRPr>
          </a:p>
          <a:p>
            <a:pPr algn="just">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Calibri"/>
              </a:rPr>
              <a:t>  </a:t>
            </a:r>
            <a:r>
              <a:rPr b="1" lang="kk-KZ" sz="1800" strike="noStrike" u="none">
                <a:solidFill>
                  <a:srgbClr val="385723"/>
                </a:solidFill>
                <a:uFillTx/>
                <a:latin typeface="Times New Roman"/>
                <a:ea typeface="Calibri"/>
              </a:rPr>
              <a:t>Дескриптор:</a:t>
            </a:r>
            <a:endParaRPr b="0" lang="ru-RU" sz="1800" strike="noStrike" u="none">
              <a:solidFill>
                <a:srgbClr val="000000"/>
              </a:solidFill>
              <a:uFillTx/>
              <a:latin typeface="Calibri"/>
            </a:endParaRPr>
          </a:p>
          <a:p>
            <a:pPr algn="just">
              <a:lnSpc>
                <a:spcPct val="100000"/>
              </a:lnSpc>
              <a:buClr>
                <a:srgbClr val="385723"/>
              </a:buClr>
              <a:buFont typeface="Times New Roman"/>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385723"/>
                </a:solidFill>
                <a:uFillTx/>
                <a:latin typeface="Times New Roman"/>
                <a:ea typeface="Times New Roman"/>
              </a:rPr>
              <a:t>мақалдың жалғасын табады;</a:t>
            </a:r>
            <a:endParaRPr b="0" lang="ru-RU" sz="1800" strike="noStrike" u="none">
              <a:solidFill>
                <a:srgbClr val="000000"/>
              </a:solidFill>
              <a:uFillTx/>
              <a:latin typeface="Calibri"/>
            </a:endParaRPr>
          </a:p>
          <a:p>
            <a:pPr algn="just">
              <a:lnSpc>
                <a:spcPct val="100000"/>
              </a:lnSpc>
              <a:buClr>
                <a:srgbClr val="385723"/>
              </a:buClr>
              <a:buFont typeface="Times New Roman"/>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385723"/>
                </a:solidFill>
                <a:uFillTx/>
                <a:latin typeface="Times New Roman"/>
                <a:ea typeface="Times New Roman"/>
              </a:rPr>
              <a:t>дұрыс сәйкестендіреді;</a:t>
            </a:r>
            <a:endParaRPr b="0" lang="ru-RU" sz="1800" strike="noStrike" u="none">
              <a:solidFill>
                <a:srgbClr val="000000"/>
              </a:solidFill>
              <a:uFillTx/>
              <a:latin typeface="Calibri"/>
            </a:endParaRPr>
          </a:p>
          <a:p>
            <a:pPr algn="just">
              <a:lnSpc>
                <a:spcPct val="100000"/>
              </a:lnSpc>
              <a:buClr>
                <a:srgbClr val="385723"/>
              </a:buClr>
              <a:buFont typeface="Times New Roman"/>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385723"/>
                </a:solidFill>
                <a:uFillTx/>
                <a:latin typeface="Times New Roman"/>
                <a:ea typeface="Times New Roman"/>
              </a:rPr>
              <a:t>еңбек туралы өз ойын айта алады</a:t>
            </a:r>
            <a:endParaRPr b="0" lang="ru-RU" sz="1800" strike="noStrike" u="none">
              <a:solidFill>
                <a:srgbClr val="000000"/>
              </a:solidFill>
              <a:uFillTx/>
              <a:latin typeface="Calibri"/>
            </a:endParaRPr>
          </a:p>
        </p:txBody>
      </p:sp>
      <p:graphicFrame>
        <p:nvGraphicFramePr>
          <p:cNvPr id="56" name=""/>
          <p:cNvGraphicFramePr/>
          <p:nvPr/>
        </p:nvGraphicFramePr>
        <p:xfrm>
          <a:off x="838080" y="1185840"/>
          <a:ext cx="10515600" cy="3809880"/>
        </p:xfrm>
        <a:graphic>
          <a:graphicData uri="http://schemas.openxmlformats.org/drawingml/2006/table">
            <a:tbl>
              <a:tblPr/>
              <a:tblGrid>
                <a:gridCol w="3505320"/>
                <a:gridCol w="3505320"/>
                <a:gridCol w="3504960"/>
              </a:tblGrid>
              <a:tr h="70380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c00000"/>
                          </a:solidFill>
                          <a:uFillTx/>
                          <a:latin typeface="Times New Roman"/>
                          <a:ea typeface="Times New Roman"/>
                        </a:rPr>
                        <a:t>Еңбек ерлікке жеткізер</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c00000"/>
                          </a:solidFill>
                          <a:uFillTx/>
                          <a:latin typeface="Times New Roman"/>
                          <a:ea typeface="Times New Roman"/>
                        </a:rPr>
                        <a:t>Татқаның тәтті болады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70380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Еңбек – адамның көркі</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Адам – заманның көркі</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70380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Еңбегің қатты болса</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Ерлік елдікке жеткізер</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70380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Еңбек қылмай ер оңбас</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Егін екпей жерге өкпелеме</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1008720">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Еңбек етпей елге өкпелеме</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c>
                  <a: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c00000"/>
                          </a:solidFill>
                          <a:uFillTx/>
                          <a:latin typeface="Times New Roman"/>
                          <a:ea typeface="Times New Roman"/>
                        </a:rPr>
                        <a:t>Бірлік қылмай ел оңбас</a:t>
                      </a:r>
                      <a:endParaRPr b="0" lang="ru-RU" sz="2000" strike="noStrike" u="none">
                        <a:solidFill>
                          <a:srgbClr val="000000"/>
                        </a:solidFill>
                        <a:uFillTx/>
                        <a:latin typeface="Calibri"/>
                      </a:endParaRPr>
                    </a:p>
                  </a:txBody>
                  <a:tcPr anchor="t" marL="90000" marR="9000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6417</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Huawei</cp:lastModifiedBy>
  <cp:lastPrinted>2020-03-24T14:36:16Z</cp:lastPrinted>
  <dcterms:modified xsi:type="dcterms:W3CDTF">2024-10-29T13:28:04Z</dcterms:modified>
  <cp:revision>477</cp:revision>
  <dc:subject/>
  <dc:title>Презентация PowerPoint</dc:title>
</cp:coreProperties>
</file>