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theme/theme1.xml" ContentType="application/vnd.openxmlformats-officedocument.theme+xml"/>
  <Override PartName="/ppt/slideMasters/_rels/slideMaster1.xml.rels" ContentType="application/vnd.openxmlformats-package.relationships+xml"/>
  <Override PartName="/ppt/slideMasters/slideMaster1.xml" ContentType="application/vnd.openxmlformats-officedocument.presentationml.slideMaster+xml"/>
  <Override PartName="/ppt/_rels/presentation.xml.rels" ContentType="application/vnd.openxmlformats-package.relationships+xml"/>
  <Override PartName="/ppt/slideLayouts/_rels/slideLayout1.xml.rels" ContentType="application/vnd.openxmlformats-package.relationships+xml"/>
  <Override PartName="/ppt/slideLayouts/slideLayout1.xml" ContentType="application/vnd.openxmlformats-officedocument.presentationml.slideLayout+xml"/>
  <Override PartName="/ppt/media/image1.png" ContentType="image/png"/>
  <Override PartName="/ppt/media/image2.png" ContentType="image/png"/>
  <Override PartName="/ppt/media/image3.png" ContentType="image/png"/>
  <Override PartName="/ppt/media/image4.png" ContentType="image/png"/>
  <Override PartName="/ppt/media/image5.png" ContentType="image/png"/>
  <Override PartName="/ppt/media/image6.png" ContentType="image/png"/>
  <Override PartName="/ppt/slides/slide1.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_rels/slide9.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Lst>
  <p:sldSz cx="12193588"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EFF8FCCA-41CF-4D8F-B3A1-449CC9554A30}" type="slidenum">
              <a:t>&lt;#&gt;</a:t>
            </a:fld>
          </a:p>
        </p:txBody>
      </p:sp>
      <p:sp>
        <p:nvSpPr>
          <p:cNvPr id="4" name="PlaceHolder 3"/>
          <p:cNvSpPr>
            <a:spLocks noGrp="1"/>
          </p:cNvSpPr>
          <p:nvPr>
            <p:ph type="dt" idx="1"/>
          </p:nvPr>
        </p:nvSpPr>
        <p:spPr/>
        <p:txBody>
          <a:bodyPr/>
          <a:p>
            <a:r>
              <a:rPr lang="ru-RU"/>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838080" y="365040"/>
            <a:ext cx="10515600" cy="1325520"/>
          </a:xfrm>
          <a:prstGeom prst="rect">
            <a:avLst/>
          </a:prstGeom>
          <a:noFill/>
          <a:ln w="0">
            <a:noFill/>
          </a:ln>
        </p:spPr>
        <p:txBody>
          <a:bodyPr lIns="90000" rIns="90000" tIns="46800" bIns="46800" anchor="ctr">
            <a:noAutofit/>
          </a:bodyPr>
          <a:p>
            <a:pPr indent="0">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000000"/>
                </a:solidFill>
                <a:uFillTx/>
                <a:latin typeface="Calibri Light"/>
              </a:rPr>
              <a:t>Click to edit the title text format</a:t>
            </a:r>
            <a:endParaRPr b="0" lang="ru-RU" sz="4400" strike="noStrike" u="none">
              <a:solidFill>
                <a:srgbClr val="000000"/>
              </a:solidFill>
              <a:uFillTx/>
              <a:latin typeface="Calibri Light"/>
            </a:endParaRPr>
          </a:p>
        </p:txBody>
      </p:sp>
      <p:sp>
        <p:nvSpPr>
          <p:cNvPr id="1" name="PlaceHolder 2"/>
          <p:cNvSpPr>
            <a:spLocks noGrp="1"/>
          </p:cNvSpPr>
          <p:nvPr>
            <p:ph type="body"/>
          </p:nvPr>
        </p:nvSpPr>
        <p:spPr>
          <a:xfrm>
            <a:off x="838080" y="1825200"/>
            <a:ext cx="10515600" cy="4351320"/>
          </a:xfrm>
          <a:prstGeom prst="rect">
            <a:avLst/>
          </a:prstGeom>
          <a:noFill/>
          <a:ln w="0">
            <a:noFill/>
          </a:ln>
        </p:spPr>
        <p:txBody>
          <a:bodyPr lIns="90000" rIns="90000" tIns="46800" bIns="46800" anchor="t">
            <a:normAutofit/>
          </a:bodyPr>
          <a:p>
            <a:pPr marL="2286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Click to edit the outline text format</a:t>
            </a:r>
            <a:endParaRPr b="0" lang="ru-RU" sz="2800" strike="noStrike" u="none">
              <a:solidFill>
                <a:srgbClr val="000000"/>
              </a:solidFill>
              <a:uFillTx/>
              <a:latin typeface="Calibri"/>
            </a:endParaRPr>
          </a:p>
          <a:p>
            <a:pPr lvl="1" marL="6858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Second Outline Level</a:t>
            </a:r>
            <a:endParaRPr b="0" lang="ru-RU" sz="2800" strike="noStrike" u="none">
              <a:solidFill>
                <a:srgbClr val="000000"/>
              </a:solidFill>
              <a:uFillTx/>
              <a:latin typeface="Calibri"/>
            </a:endParaRPr>
          </a:p>
          <a:p>
            <a:pPr lvl="2" marL="11430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Third Outline Level</a:t>
            </a:r>
            <a:endParaRPr b="0" lang="ru-RU" sz="2800" strike="noStrike" u="none">
              <a:solidFill>
                <a:srgbClr val="000000"/>
              </a:solidFill>
              <a:uFillTx/>
              <a:latin typeface="Calibri"/>
            </a:endParaRPr>
          </a:p>
          <a:p>
            <a:pPr lvl="3" marL="16002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Fourth Outline Level</a:t>
            </a:r>
            <a:endParaRPr b="0" lang="ru-RU" sz="2800" strike="noStrike" u="none">
              <a:solidFill>
                <a:srgbClr val="000000"/>
              </a:solidFill>
              <a:uFillTx/>
              <a:latin typeface="Calibri"/>
            </a:endParaRPr>
          </a:p>
          <a:p>
            <a:pPr lvl="4"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Fifth Outline Level</a:t>
            </a:r>
            <a:endParaRPr b="0" lang="ru-RU" sz="2800" strike="noStrike" u="none">
              <a:solidFill>
                <a:srgbClr val="000000"/>
              </a:solidFill>
              <a:uFillTx/>
              <a:latin typeface="Calibri"/>
            </a:endParaRPr>
          </a:p>
          <a:p>
            <a:pPr lvl="5"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Sixth Outline Level</a:t>
            </a:r>
            <a:endParaRPr b="0" lang="ru-RU" sz="2800" strike="noStrike" u="none">
              <a:solidFill>
                <a:srgbClr val="000000"/>
              </a:solidFill>
              <a:uFillTx/>
              <a:latin typeface="Calibri"/>
            </a:endParaRPr>
          </a:p>
          <a:p>
            <a:pPr lvl="6"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Seventh Outline Level</a:t>
            </a:r>
            <a:endParaRPr b="0" lang="ru-RU" sz="2800" strike="noStrike" u="none">
              <a:solidFill>
                <a:srgbClr val="000000"/>
              </a:solidFill>
              <a:uFillTx/>
              <a:latin typeface="Calibri"/>
            </a:endParaRPr>
          </a:p>
        </p:txBody>
      </p:sp>
      <p:sp>
        <p:nvSpPr>
          <p:cNvPr id="2" name="PlaceHolder 3"/>
          <p:cNvSpPr>
            <a:spLocks noGrp="1"/>
          </p:cNvSpPr>
          <p:nvPr>
            <p:ph type="dt" idx="1"/>
          </p:nvPr>
        </p:nvSpPr>
        <p:spPr>
          <a:xfrm>
            <a:off x="838080" y="6356520"/>
            <a:ext cx="2743200" cy="365040"/>
          </a:xfrm>
          <a:prstGeom prst="rect">
            <a:avLst/>
          </a:prstGeom>
          <a:noFill/>
          <a:ln w="0">
            <a:noFill/>
          </a:ln>
        </p:spPr>
        <p:txBody>
          <a:bodyPr lIns="90000" rIns="90000" tIns="46800" bIns="46800" anchor="ctr">
            <a:noAutofit/>
          </a:bodyPr>
          <a:lstStyle>
            <a:lvl1pPr indent="0">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defRPr b="0" lang="ru-RU" sz="1200" strike="noStrike" u="none">
                <a:solidFill>
                  <a:srgbClr val="898989"/>
                </a:solidFill>
                <a:uFillTx/>
                <a:latin typeface="Calibri"/>
              </a:defRPr>
            </a:lvl1pPr>
          </a:lstStyle>
          <a:p>
            <a:pPr indent="0">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200" strike="noStrike" u="none">
                <a:solidFill>
                  <a:srgbClr val="898989"/>
                </a:solidFill>
                <a:uFillTx/>
                <a:latin typeface="Calibri"/>
              </a:rPr>
              <a:t>&lt;date/time&gt;</a:t>
            </a:r>
            <a:endParaRPr b="0" lang="ru-RU" sz="1200" strike="noStrike" u="none">
              <a:solidFill>
                <a:srgbClr val="000000"/>
              </a:solidFill>
              <a:uFillTx/>
              <a:latin typeface="Calibri"/>
            </a:endParaRPr>
          </a:p>
        </p:txBody>
      </p:sp>
      <p:sp>
        <p:nvSpPr>
          <p:cNvPr id="3" name="PlaceHolder 4"/>
          <p:cNvSpPr>
            <a:spLocks noGrp="1"/>
          </p:cNvSpPr>
          <p:nvPr>
            <p:ph type="ftr" idx="2"/>
          </p:nvPr>
        </p:nvSpPr>
        <p:spPr>
          <a:xfrm>
            <a:off x="4038480" y="6356520"/>
            <a:ext cx="4114800" cy="365040"/>
          </a:xfrm>
          <a:prstGeom prst="rect">
            <a:avLst/>
          </a:prstGeom>
          <a:noFill/>
          <a:ln w="0">
            <a:noFill/>
          </a:ln>
        </p:spPr>
        <p:txBody>
          <a:bodyPr lIns="90000" rIns="90000" tIns="46800" bIns="46800" anchor="ctr">
            <a:noAutofit/>
          </a:bodyPr>
          <a:p>
            <a:pPr indent="0">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800" strike="noStrike" u="none">
              <a:solidFill>
                <a:srgbClr val="000000"/>
              </a:solidFill>
              <a:uFillTx/>
              <a:latin typeface="Calibri"/>
            </a:endParaRPr>
          </a:p>
        </p:txBody>
      </p:sp>
      <p:sp>
        <p:nvSpPr>
          <p:cNvPr id="4" name="PlaceHolder 5"/>
          <p:cNvSpPr>
            <a:spLocks noGrp="1"/>
          </p:cNvSpPr>
          <p:nvPr>
            <p:ph type="sldNum" idx="3"/>
          </p:nvPr>
        </p:nvSpPr>
        <p:spPr>
          <a:xfrm>
            <a:off x="8610480" y="6356520"/>
            <a:ext cx="2743200" cy="365040"/>
          </a:xfrm>
          <a:prstGeom prst="rect">
            <a:avLst/>
          </a:prstGeom>
          <a:noFill/>
          <a:ln w="0">
            <a:noFill/>
          </a:ln>
        </p:spPr>
        <p:txBody>
          <a:bodyPr lIns="90000" rIns="90000" tIns="46800" bIns="46800" anchor="ctr">
            <a:noAutofit/>
          </a:bodyPr>
          <a:lstStyle>
            <a:lvl1pPr indent="0" algn="r">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defRPr b="0" lang="ru-RU" sz="1200" strike="noStrike" u="none">
                <a:solidFill>
                  <a:srgbClr val="898989"/>
                </a:solidFill>
                <a:uFillTx/>
                <a:latin typeface="Calibri"/>
              </a:defRPr>
            </a:lvl1pPr>
          </a:lstStyle>
          <a:p>
            <a:pPr indent="0" algn="r">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fld id="{7C01151A-E91F-4A5E-8EEF-78C8BBF9D467}" type="slidenum">
              <a:rPr b="0" lang="ru-RU" sz="1200" strike="noStrike" u="none">
                <a:solidFill>
                  <a:srgbClr val="898989"/>
                </a:solidFill>
                <a:uFillTx/>
                <a:latin typeface="Calibri"/>
              </a:rPr>
              <a:t>&lt;number&gt;</a:t>
            </a:fld>
            <a:endParaRPr b="0" lang="ru-RU" sz="1200" strike="noStrike" u="none">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5.png"/><Relationship Id="rId3" Type="http://schemas.openxmlformats.org/officeDocument/2006/relationships/image" Target="../media/image6.png"/><Relationship Id="rId4"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3.png"/><Relationship Id="rId3"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4.png"/><Relationship Id="rId3"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5.png"/><Relationship Id="rId3"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4.png"/><Relationship Id="rId3"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5.png"/><Relationship Id="rId3"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 name="Рисунок 48" descr=""/>
          <p:cNvPicPr/>
          <p:nvPr/>
        </p:nvPicPr>
        <p:blipFill>
          <a:blip r:embed="rId1"/>
          <a:stretch/>
        </p:blipFill>
        <p:spPr>
          <a:xfrm>
            <a:off x="652320" y="7978680"/>
            <a:ext cx="200160" cy="203400"/>
          </a:xfrm>
          <a:prstGeom prst="rect">
            <a:avLst/>
          </a:prstGeom>
          <a:ln w="0">
            <a:noFill/>
          </a:ln>
        </p:spPr>
      </p:pic>
      <p:sp>
        <p:nvSpPr>
          <p:cNvPr id="6"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садаКККК</a:t>
            </a:r>
            <a:endParaRPr b="0" lang="ru-RU" sz="1200" strike="noStrike" u="none">
              <a:solidFill>
                <a:srgbClr val="000000"/>
              </a:solidFill>
              <a:uFillTx/>
              <a:latin typeface="Calibri"/>
            </a:endParaRPr>
          </a:p>
        </p:txBody>
      </p:sp>
      <p:sp>
        <p:nvSpPr>
          <p:cNvPr id="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9" name="Google Shape;77;p1"/>
          <p:cNvCxnSpPr/>
          <p:nvPr/>
        </p:nvCxnSpPr>
        <p:spPr>
          <a:xfrm>
            <a:off x="212400" y="6621120"/>
            <a:ext cx="11729160" cy="26280"/>
          </a:xfrm>
          <a:prstGeom prst="straightConnector1">
            <a:avLst/>
          </a:prstGeom>
          <a:ln w="57240">
            <a:solidFill>
              <a:srgbClr val="33cccc"/>
            </a:solidFill>
            <a:miter/>
          </a:ln>
        </p:spPr>
      </p:cxnSp>
      <p:cxnSp>
        <p:nvCxnSpPr>
          <p:cNvPr id="10" name="Google Shape;78;p1"/>
          <p:cNvCxnSpPr/>
          <p:nvPr/>
        </p:nvCxnSpPr>
        <p:spPr>
          <a:xfrm>
            <a:off x="757080" y="3716280"/>
            <a:ext cx="10694160" cy="37440"/>
          </a:xfrm>
          <a:prstGeom prst="straightConnector1">
            <a:avLst/>
          </a:prstGeom>
          <a:ln w="57240">
            <a:solidFill>
              <a:srgbClr val="4472c4"/>
            </a:solidFill>
            <a:miter/>
          </a:ln>
        </p:spPr>
      </p:cxnSp>
      <p:sp>
        <p:nvSpPr>
          <p:cNvPr id="11" name="TextBox 25"/>
          <p:cNvSpPr/>
          <p:nvPr/>
        </p:nvSpPr>
        <p:spPr>
          <a:xfrm>
            <a:off x="852480" y="4002120"/>
            <a:ext cx="10221840" cy="10083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ru-RU" sz="3000" strike="noStrike" u="none">
                <a:solidFill>
                  <a:srgbClr val="00b050"/>
                </a:solidFill>
                <a:uFillTx/>
                <a:latin typeface="Times New Roman"/>
                <a:ea typeface="Times New Roman"/>
              </a:rPr>
              <a:t>Сабақтың тақырыбы: Ғаламның пайда болуы</a:t>
            </a:r>
            <a:endParaRPr b="0" lang="ru-RU" sz="3000" strike="noStrike" u="none">
              <a:solidFill>
                <a:srgbClr val="000000"/>
              </a:solidFill>
              <a:uFillTx/>
              <a:latin typeface="Calibri"/>
            </a:endParaRPr>
          </a:p>
          <a:p>
            <a:pPr algn="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3000" strike="noStrike" u="none">
              <a:solidFill>
                <a:srgbClr val="000000"/>
              </a:solidFill>
              <a:uFillTx/>
              <a:latin typeface="Calibri"/>
            </a:endParaRPr>
          </a:p>
        </p:txBody>
      </p:sp>
      <p:sp>
        <p:nvSpPr>
          <p:cNvPr id="12" name="TextBox 9"/>
          <p:cNvSpPr/>
          <p:nvPr/>
        </p:nvSpPr>
        <p:spPr>
          <a:xfrm>
            <a:off x="8981640" y="196920"/>
            <a:ext cx="1969200" cy="581400"/>
          </a:xfrm>
          <a:prstGeom prst="rect">
            <a:avLst/>
          </a:prstGeom>
          <a:noFill/>
          <a:ln w="0">
            <a:noFill/>
          </a:ln>
        </p:spPr>
        <p:style>
          <a:lnRef idx="0"/>
          <a:fillRef idx="0"/>
          <a:effectRef idx="0"/>
          <a:fontRef idx="minor"/>
        </p:style>
        <p:txBody>
          <a:bodyPr wrap="none" lIns="90000" rIns="90000" tIns="46800" bIns="46800" anchor="t">
            <a:spAutoFit/>
          </a:bodyPr>
          <a:p>
            <a:pPr algn="ct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1600" strike="noStrike" u="none">
                <a:solidFill>
                  <a:srgbClr val="ffffff"/>
                </a:solidFill>
                <a:uFillTx/>
                <a:latin typeface="Tahoma"/>
                <a:ea typeface="Tahoma"/>
              </a:rPr>
              <a:t>ҚАЗАҚ ТІЛІ  (Т1)</a:t>
            </a:r>
            <a:endParaRPr b="0" lang="ru-RU" sz="1600" strike="noStrike" u="none">
              <a:solidFill>
                <a:srgbClr val="000000"/>
              </a:solidFill>
              <a:uFillTx/>
              <a:latin typeface="Calibri"/>
            </a:endParaRPr>
          </a:p>
          <a:p>
            <a:pPr algn="ct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ru-RU" sz="1600" strike="noStrike" u="none">
                <a:solidFill>
                  <a:srgbClr val="ffffff"/>
                </a:solidFill>
                <a:uFillTx/>
                <a:latin typeface="Tahoma"/>
                <a:ea typeface="Tahoma"/>
              </a:rPr>
              <a:t>8-СЫНЫП</a:t>
            </a:r>
            <a:endParaRPr b="0" lang="ru-RU" sz="1600" strike="noStrike" u="none">
              <a:solidFill>
                <a:srgbClr val="000000"/>
              </a:solidFill>
              <a:uFillTx/>
              <a:latin typeface="Calibri"/>
            </a:endParaRPr>
          </a:p>
        </p:txBody>
      </p:sp>
      <p:sp>
        <p:nvSpPr>
          <p:cNvPr id="13" name="TextBox 1"/>
          <p:cNvSpPr/>
          <p:nvPr/>
        </p:nvSpPr>
        <p:spPr>
          <a:xfrm>
            <a:off x="1101600" y="341280"/>
            <a:ext cx="6945480" cy="19533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3000" strike="noStrike" u="none">
                <a:solidFill>
                  <a:srgbClr val="ffffff"/>
                </a:solidFill>
                <a:uFillTx/>
                <a:latin typeface="Times New Roman"/>
                <a:ea typeface="Times New Roman"/>
              </a:rPr>
              <a:t>Бөлім тақырыбы:</a:t>
            </a:r>
            <a:endParaRPr b="0" lang="ru-RU" sz="3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32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3000" strike="noStrike" u="none">
                <a:solidFill>
                  <a:srgbClr val="00b050"/>
                </a:solidFill>
                <a:uFillTx/>
                <a:latin typeface="Times New Roman"/>
                <a:ea typeface="Times New Roman"/>
              </a:rPr>
              <a:t>4-бөлім</a:t>
            </a:r>
            <a:endParaRPr b="0" lang="ru-RU" sz="3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3000" strike="noStrike" u="none">
                <a:solidFill>
                  <a:srgbClr val="00b050"/>
                </a:solidFill>
                <a:uFillTx/>
                <a:latin typeface="Times New Roman"/>
                <a:ea typeface="Times New Roman"/>
              </a:rPr>
              <a:t>Ғарышты игеру жетістіктері</a:t>
            </a:r>
            <a:endParaRPr b="0" lang="ru-RU" sz="3000" strike="noStrike" u="none">
              <a:solidFill>
                <a:srgbClr val="000000"/>
              </a:solidFill>
              <a:uFillTx/>
              <a:latin typeface="Calibri"/>
            </a:endParaRPr>
          </a:p>
        </p:txBody>
      </p:sp>
      <p:pic>
        <p:nvPicPr>
          <p:cNvPr id="14" name="Рисунок 1" descr=""/>
          <p:cNvPicPr/>
          <p:nvPr/>
        </p:nvPicPr>
        <p:blipFill>
          <a:blip r:embed="rId2"/>
          <a:stretch/>
        </p:blipFill>
        <p:spPr>
          <a:xfrm>
            <a:off x="7885080" y="923760"/>
            <a:ext cx="4056120" cy="2859120"/>
          </a:xfrm>
          <a:prstGeom prst="rect">
            <a:avLst/>
          </a:prstGeom>
          <a:ln w="0">
            <a:noFill/>
          </a:ln>
        </p:spPr>
      </p:pic>
    </p:spTree>
  </p:cSld>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88" name="Рисунок 48" descr=""/>
          <p:cNvPicPr/>
          <p:nvPr/>
        </p:nvPicPr>
        <p:blipFill>
          <a:blip r:embed="rId1"/>
          <a:stretch/>
        </p:blipFill>
        <p:spPr>
          <a:xfrm>
            <a:off x="652320" y="7978680"/>
            <a:ext cx="200160" cy="203400"/>
          </a:xfrm>
          <a:prstGeom prst="rect">
            <a:avLst/>
          </a:prstGeom>
          <a:ln w="0">
            <a:noFill/>
          </a:ln>
        </p:spPr>
      </p:pic>
      <p:sp>
        <p:nvSpPr>
          <p:cNvPr id="89" name="object 2"/>
          <p:cNvSpPr/>
          <p:nvPr/>
        </p:nvSpPr>
        <p:spPr>
          <a:xfrm>
            <a:off x="0" y="0"/>
            <a:ext cx="12192120" cy="977760"/>
          </a:xfrm>
          <a:prstGeom prst="pie">
            <a:avLst/>
          </a:prstGeom>
          <a:solidFill>
            <a:srgbClr val="2e77e2"/>
          </a:solidFill>
          <a:ln w="0">
            <a:noFill/>
          </a:ln>
        </p:spPr>
        <p:style>
          <a:lnRef idx="0"/>
          <a:fillRef idx="0"/>
          <a:effectRef idx="0"/>
          <a:fontRef idx="minor"/>
        </p:style>
        <p:txBody>
          <a:bodyPr lIns="0" rIns="0" tIns="0" bIns="0" anchor="t">
            <a:norm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8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3000" strike="noStrike" u="none">
                <a:solidFill>
                  <a:srgbClr val="ffffff"/>
                </a:solidFill>
                <a:uFillTx/>
                <a:latin typeface="Times New Roman"/>
                <a:ea typeface="Times New Roman"/>
              </a:rPr>
              <a:t>            </a:t>
            </a:r>
            <a:endParaRPr b="0" lang="ru-RU" sz="3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3000" strike="noStrike" u="none">
              <a:solidFill>
                <a:srgbClr val="000000"/>
              </a:solidFill>
              <a:uFillTx/>
              <a:latin typeface="Calibri"/>
            </a:endParaRPr>
          </a:p>
        </p:txBody>
      </p:sp>
      <p:sp>
        <p:nvSpPr>
          <p:cNvPr id="90"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91"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92" name="Google Shape;77;p1"/>
          <p:cNvCxnSpPr/>
          <p:nvPr/>
        </p:nvCxnSpPr>
        <p:spPr>
          <a:xfrm>
            <a:off x="212400" y="6621120"/>
            <a:ext cx="11729160" cy="26280"/>
          </a:xfrm>
          <a:prstGeom prst="straightConnector1">
            <a:avLst/>
          </a:prstGeom>
          <a:ln w="57240">
            <a:solidFill>
              <a:srgbClr val="33cccc"/>
            </a:solidFill>
            <a:miter/>
          </a:ln>
        </p:spPr>
      </p:cxnSp>
      <p:cxnSp>
        <p:nvCxnSpPr>
          <p:cNvPr id="93" name="Google Shape;78;p1"/>
          <p:cNvCxnSpPr/>
          <p:nvPr/>
        </p:nvCxnSpPr>
        <p:spPr>
          <a:xfrm>
            <a:off x="757080" y="6364080"/>
            <a:ext cx="10694160" cy="37080"/>
          </a:xfrm>
          <a:prstGeom prst="straightConnector1">
            <a:avLst/>
          </a:prstGeom>
          <a:ln w="38160">
            <a:solidFill>
              <a:srgbClr val="4472c4"/>
            </a:solidFill>
            <a:miter/>
          </a:ln>
        </p:spPr>
      </p:cxnSp>
      <p:sp>
        <p:nvSpPr>
          <p:cNvPr id="94" name="TextBox 9"/>
          <p:cNvSpPr/>
          <p:nvPr/>
        </p:nvSpPr>
        <p:spPr>
          <a:xfrm>
            <a:off x="3691080" y="1252440"/>
            <a:ext cx="8040600" cy="79524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1800" strike="noStrike" u="none">
                <a:solidFill>
                  <a:srgbClr val="000000"/>
                </a:solidFill>
                <a:uFillTx/>
                <a:latin typeface="Calibri"/>
              </a:rPr>
              <a:t> </a:t>
            </a:r>
            <a:endParaRPr b="0" lang="ru-RU" sz="1800" strike="noStrike" u="none">
              <a:solidFill>
                <a:srgbClr val="000000"/>
              </a:solidFill>
              <a:uFillTx/>
              <a:latin typeface="Calibri"/>
            </a:endParaRPr>
          </a:p>
          <a:p>
            <a:pPr algn="ct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2800" strike="noStrike" u="none">
                <a:solidFill>
                  <a:srgbClr val="00b050"/>
                </a:solidFill>
                <a:uFillTx/>
                <a:latin typeface="Times New Roman"/>
                <a:ea typeface="Times New Roman"/>
              </a:rPr>
              <a:t>Кері байланыс</a:t>
            </a:r>
            <a:endParaRPr b="0" lang="ru-RU" sz="2800" strike="noStrike" u="none">
              <a:solidFill>
                <a:srgbClr val="000000"/>
              </a:solidFill>
              <a:uFillTx/>
              <a:latin typeface="Calibri"/>
            </a:endParaRPr>
          </a:p>
        </p:txBody>
      </p:sp>
      <p:pic>
        <p:nvPicPr>
          <p:cNvPr id="95" name="Рисунок 3" descr=""/>
          <p:cNvPicPr/>
          <p:nvPr/>
        </p:nvPicPr>
        <p:blipFill>
          <a:blip r:embed="rId2"/>
          <a:stretch/>
        </p:blipFill>
        <p:spPr>
          <a:xfrm>
            <a:off x="8793000" y="4287960"/>
            <a:ext cx="2646360" cy="1731960"/>
          </a:xfrm>
          <a:prstGeom prst="rect">
            <a:avLst/>
          </a:prstGeom>
          <a:ln w="0">
            <a:noFill/>
          </a:ln>
        </p:spPr>
      </p:pic>
      <p:sp>
        <p:nvSpPr>
          <p:cNvPr id="96" name="TextBox 19"/>
          <p:cNvSpPr/>
          <p:nvPr/>
        </p:nvSpPr>
        <p:spPr>
          <a:xfrm>
            <a:off x="3681360" y="2370240"/>
            <a:ext cx="6093000" cy="2547360"/>
          </a:xfrm>
          <a:prstGeom prst="rect">
            <a:avLst/>
          </a:prstGeom>
          <a:noFill/>
          <a:ln w="0">
            <a:noFill/>
          </a:ln>
        </p:spPr>
        <p:style>
          <a:lnRef idx="0"/>
          <a:fillRef idx="0"/>
          <a:effectRef idx="0"/>
          <a:fontRef idx="minor"/>
        </p:style>
        <p:txBody>
          <a:bodyPr lIns="90000" rIns="90000" tIns="46800" bIns="46800" anchor="t">
            <a:spAutoFit/>
          </a:bodyPr>
          <a:p>
            <a:pPr>
              <a:lnSpc>
                <a:spcPct val="115000"/>
              </a:lnSpc>
              <a:buClr>
                <a:srgbClr val="7030a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sng">
                <a:solidFill>
                  <a:srgbClr val="7030a0"/>
                </a:solidFill>
                <a:uFillTx/>
                <a:latin typeface="Times New Roman"/>
                <a:ea typeface="Calibri"/>
              </a:rPr>
              <a:t>Ғалам дегеніміз не?</a:t>
            </a:r>
            <a:endParaRPr b="0" lang="ru-RU" sz="2800" strike="noStrike" u="none">
              <a:solidFill>
                <a:srgbClr val="000000"/>
              </a:solidFill>
              <a:uFillTx/>
              <a:latin typeface="Calibri"/>
            </a:endParaRPr>
          </a:p>
          <a:p>
            <a:pPr>
              <a:lnSpc>
                <a:spcPct val="115000"/>
              </a:lnSpc>
              <a:buClr>
                <a:srgbClr val="7030a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sng">
                <a:solidFill>
                  <a:srgbClr val="7030a0"/>
                </a:solidFill>
                <a:uFillTx/>
                <a:latin typeface="Times New Roman"/>
                <a:ea typeface="Calibri"/>
              </a:rPr>
              <a:t>Ғалам туралы ғалымдардың ойлары қандай?</a:t>
            </a:r>
            <a:endParaRPr b="0" lang="ru-RU" sz="2800" strike="noStrike" u="none">
              <a:solidFill>
                <a:srgbClr val="000000"/>
              </a:solidFill>
              <a:uFillTx/>
              <a:latin typeface="Calibri"/>
            </a:endParaRPr>
          </a:p>
          <a:p>
            <a:pPr>
              <a:lnSpc>
                <a:spcPct val="115000"/>
              </a:lnSpc>
              <a:spcAft>
                <a:spcPts val="1001"/>
              </a:spcAft>
              <a:buClr>
                <a:srgbClr val="7030a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sng">
                <a:solidFill>
                  <a:srgbClr val="7030a0"/>
                </a:solidFill>
                <a:uFillTx/>
                <a:latin typeface="Times New Roman"/>
                <a:ea typeface="Calibri"/>
              </a:rPr>
              <a:t>Диалог пен монологтің құрылымы бойынша қалай ажыратуға болады?</a:t>
            </a:r>
            <a:endParaRPr b="0" lang="ru-RU" sz="2800" strike="noStrike" u="none">
              <a:solidFill>
                <a:srgbClr val="000000"/>
              </a:solidFill>
              <a:uFillTx/>
              <a:latin typeface="Calibri"/>
            </a:endParaRPr>
          </a:p>
        </p:txBody>
      </p:sp>
      <p:pic>
        <p:nvPicPr>
          <p:cNvPr id="97" name="Рисунок 1" descr=""/>
          <p:cNvPicPr/>
          <p:nvPr/>
        </p:nvPicPr>
        <p:blipFill>
          <a:blip r:embed="rId3"/>
          <a:stretch/>
        </p:blipFill>
        <p:spPr>
          <a:xfrm>
            <a:off x="460440" y="1393920"/>
            <a:ext cx="2901960" cy="2293920"/>
          </a:xfrm>
          <a:prstGeom prst="rect">
            <a:avLst/>
          </a:prstGeom>
          <a:ln w="0">
            <a:noFill/>
          </a:ln>
        </p:spPr>
      </p:pic>
      <p:sp>
        <p:nvSpPr>
          <p:cNvPr id="98" name="TextBox 2"/>
          <p:cNvSpPr/>
          <p:nvPr/>
        </p:nvSpPr>
        <p:spPr>
          <a:xfrm>
            <a:off x="460440" y="3613320"/>
            <a:ext cx="29001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2400" strike="noStrike" u="none">
                <a:solidFill>
                  <a:srgbClr val="7030a0"/>
                </a:solidFill>
                <a:uFillTx/>
                <a:latin typeface="Times New Roman"/>
                <a:ea typeface="Times New Roman"/>
              </a:rPr>
              <a:t>Сиқырлы сандық</a:t>
            </a:r>
            <a:endParaRPr b="0" lang="ru-RU" sz="2400" strike="noStrike" u="none">
              <a:solidFill>
                <a:srgbClr val="000000"/>
              </a:solidFill>
              <a:uFillTx/>
              <a:latin typeface="Calibri"/>
            </a:endParaRPr>
          </a:p>
        </p:txBody>
      </p:sp>
    </p:spTree>
  </p:cSld>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5" name="Рисунок 48" descr=""/>
          <p:cNvPicPr/>
          <p:nvPr/>
        </p:nvPicPr>
        <p:blipFill>
          <a:blip r:embed="rId1"/>
          <a:stretch/>
        </p:blipFill>
        <p:spPr>
          <a:xfrm>
            <a:off x="652320" y="7978680"/>
            <a:ext cx="200160" cy="203400"/>
          </a:xfrm>
          <a:prstGeom prst="rect">
            <a:avLst/>
          </a:prstGeom>
          <a:ln w="0">
            <a:noFill/>
          </a:ln>
        </p:spPr>
      </p:pic>
      <p:sp>
        <p:nvSpPr>
          <p:cNvPr id="16"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1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19" name="Google Shape;77;p1"/>
          <p:cNvCxnSpPr/>
          <p:nvPr/>
        </p:nvCxnSpPr>
        <p:spPr>
          <a:xfrm>
            <a:off x="212400" y="6621120"/>
            <a:ext cx="11729160" cy="26280"/>
          </a:xfrm>
          <a:prstGeom prst="straightConnector1">
            <a:avLst/>
          </a:prstGeom>
          <a:ln w="57240">
            <a:solidFill>
              <a:srgbClr val="33cccc"/>
            </a:solidFill>
            <a:miter/>
          </a:ln>
        </p:spPr>
      </p:cxnSp>
      <p:cxnSp>
        <p:nvCxnSpPr>
          <p:cNvPr id="20" name="Google Shape;78;p1"/>
          <p:cNvCxnSpPr/>
          <p:nvPr/>
        </p:nvCxnSpPr>
        <p:spPr>
          <a:xfrm>
            <a:off x="652320" y="3389040"/>
            <a:ext cx="10694160" cy="37080"/>
          </a:xfrm>
          <a:prstGeom prst="straightConnector1">
            <a:avLst/>
          </a:prstGeom>
          <a:ln w="38160">
            <a:solidFill>
              <a:srgbClr val="4472c4"/>
            </a:solidFill>
            <a:miter/>
          </a:ln>
        </p:spPr>
      </p:cxnSp>
      <p:sp>
        <p:nvSpPr>
          <p:cNvPr id="21" name="TextBox 8"/>
          <p:cNvSpPr/>
          <p:nvPr/>
        </p:nvSpPr>
        <p:spPr>
          <a:xfrm>
            <a:off x="1133640" y="258840"/>
            <a:ext cx="10807560" cy="29739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ru-RU" sz="3000" strike="noStrike" u="none">
                <a:solidFill>
                  <a:srgbClr val="ffffff"/>
                </a:solidFill>
                <a:uFillTx/>
                <a:latin typeface="Times New Roman"/>
                <a:ea typeface="Times New Roman"/>
              </a:rPr>
              <a:t>Оқу мақсаты:</a:t>
            </a:r>
            <a:endParaRPr b="0" lang="ru-RU" sz="3000" strike="noStrike" u="none">
              <a:solidFill>
                <a:srgbClr val="000000"/>
              </a:solidFill>
              <a:uFillTx/>
              <a:latin typeface="Calibri"/>
            </a:endParaRPr>
          </a:p>
          <a:p>
            <a:pPr>
              <a:lnSpc>
                <a:spcPct val="90000"/>
              </a:lnSpc>
              <a:spcBef>
                <a:spcPts val="1001"/>
              </a:spcBef>
              <a:buClr>
                <a:srgbClr val="00b050"/>
              </a:buClr>
              <a:buFont typeface="Arial"/>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2400" strike="noStrike" u="none">
                <a:solidFill>
                  <a:srgbClr val="00b050"/>
                </a:solidFill>
                <a:uFillTx/>
                <a:latin typeface="Times New Roman"/>
                <a:ea typeface="Calibri"/>
              </a:rPr>
              <a:t> </a:t>
            </a:r>
            <a:r>
              <a:rPr b="0" lang="kk-KZ" sz="2800" strike="noStrike" u="none">
                <a:solidFill>
                  <a:srgbClr val="00b050"/>
                </a:solidFill>
                <a:uFillTx/>
                <a:latin typeface="Times New Roman"/>
                <a:ea typeface="Calibri"/>
              </a:rPr>
              <a:t>8.1.3.1 коммуникативтік жағдайға сай ғылыми және халықаралық терминдерді, ғылыми деректі орынды қолданып, диалог, монолог, полиглотта өз ойын дәлелді, жүйелі жеткізу.</a:t>
            </a:r>
            <a:endParaRPr b="0" lang="ru-RU" sz="28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4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400" strike="noStrike" u="none">
              <a:solidFill>
                <a:srgbClr val="000000"/>
              </a:solidFill>
              <a:uFillTx/>
              <a:latin typeface="Calibri"/>
            </a:endParaRPr>
          </a:p>
        </p:txBody>
      </p:sp>
      <p:sp>
        <p:nvSpPr>
          <p:cNvPr id="22" name="TextBox 1"/>
          <p:cNvSpPr/>
          <p:nvPr/>
        </p:nvSpPr>
        <p:spPr>
          <a:xfrm>
            <a:off x="1133640" y="3429000"/>
            <a:ext cx="10693080" cy="2106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2000" strike="noStrike" u="none">
                <a:solidFill>
                  <a:srgbClr val="00b050"/>
                </a:solidFill>
                <a:uFillTx/>
                <a:latin typeface="Times New Roman"/>
                <a:ea typeface="Times New Roman"/>
              </a:rPr>
              <a:t>Сабақ мақсаты: </a:t>
            </a:r>
            <a:endParaRPr b="0" lang="ru-RU" sz="2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2800" strike="noStrike" u="none">
                <a:solidFill>
                  <a:srgbClr val="00b050"/>
                </a:solidFill>
                <a:uFillTx/>
                <a:latin typeface="Times New Roman"/>
                <a:ea typeface="Calibri"/>
              </a:rPr>
              <a:t>- оқылым және тыңдалым материалдары бойынша коммуникативтік жағдайға сай ғылыми және халықаралық терминдерді, ғылыми деректі орынды қолдану;</a:t>
            </a:r>
            <a:endParaRPr b="0" lang="ru-RU" sz="28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2800" strike="noStrike" u="none">
                <a:solidFill>
                  <a:srgbClr val="00b050"/>
                </a:solidFill>
                <a:uFillTx/>
                <a:latin typeface="Times New Roman"/>
                <a:ea typeface="Calibri"/>
              </a:rPr>
              <a:t> </a:t>
            </a:r>
            <a:r>
              <a:rPr b="0" lang="kk-KZ" sz="2800" strike="noStrike" u="none">
                <a:solidFill>
                  <a:srgbClr val="00b050"/>
                </a:solidFill>
                <a:uFillTx/>
                <a:latin typeface="Times New Roman"/>
                <a:ea typeface="Calibri"/>
              </a:rPr>
              <a:t>- диалог, монологте өз ойын дәлелді, жүйелі жеткізу;</a:t>
            </a:r>
            <a:endParaRPr b="0" lang="ru-RU" sz="2800" strike="noStrike" u="none">
              <a:solidFill>
                <a:srgbClr val="000000"/>
              </a:solidFill>
              <a:uFillTx/>
              <a:latin typeface="Calibri"/>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3" name="Рисунок 48" descr=""/>
          <p:cNvPicPr/>
          <p:nvPr/>
        </p:nvPicPr>
        <p:blipFill>
          <a:blip r:embed="rId1"/>
          <a:stretch/>
        </p:blipFill>
        <p:spPr>
          <a:xfrm>
            <a:off x="652320" y="7978680"/>
            <a:ext cx="200160" cy="203400"/>
          </a:xfrm>
          <a:prstGeom prst="rect">
            <a:avLst/>
          </a:prstGeom>
          <a:ln w="0">
            <a:noFill/>
          </a:ln>
        </p:spPr>
      </p:pic>
      <p:sp>
        <p:nvSpPr>
          <p:cNvPr id="24" name="object 2"/>
          <p:cNvSpPr/>
          <p:nvPr/>
        </p:nvSpPr>
        <p:spPr>
          <a:xfrm>
            <a:off x="0" y="0"/>
            <a:ext cx="12192120" cy="887400"/>
          </a:xfrm>
          <a:prstGeom prst="pie">
            <a:avLst/>
          </a:prstGeom>
          <a:solidFill>
            <a:srgbClr val="2e77e2"/>
          </a:solidFill>
          <a:ln w="0">
            <a:noFill/>
          </a:ln>
        </p:spPr>
        <p:style>
          <a:lnRef idx="0"/>
          <a:fillRef idx="0"/>
          <a:effectRef idx="0"/>
          <a:fontRef idx="minor"/>
        </p:style>
        <p:txBody>
          <a:bodyPr lIns="0" rIns="0" tIns="0" bIns="0" anchor="t">
            <a:normAutofit/>
          </a:bodyPr>
          <a:p>
            <a:pPr algn="just">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000000"/>
                </a:solidFill>
                <a:uFillTx/>
                <a:latin typeface="Times New Roman"/>
                <a:ea typeface="Times New Roman"/>
              </a:rPr>
              <a:t>            </a:t>
            </a:r>
            <a:endParaRPr b="0" lang="ru-RU" sz="1800" strike="noStrike" u="none">
              <a:solidFill>
                <a:srgbClr val="000000"/>
              </a:solidFill>
              <a:uFillTx/>
              <a:latin typeface="Calibri"/>
            </a:endParaRPr>
          </a:p>
          <a:p>
            <a:pPr algn="just">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ru-RU" sz="1800" strike="noStrike" u="none">
                <a:solidFill>
                  <a:srgbClr val="ffffff"/>
                </a:solidFill>
                <a:uFillTx/>
                <a:latin typeface="Times New Roman"/>
                <a:ea typeface="Times New Roman"/>
              </a:rPr>
              <a:t>       </a:t>
            </a:r>
            <a:r>
              <a:rPr b="1" lang="ru-RU" sz="1800" strike="noStrike" u="none">
                <a:solidFill>
                  <a:srgbClr val="ffffff"/>
                </a:solidFill>
                <a:uFillTx/>
                <a:latin typeface="Times New Roman"/>
                <a:ea typeface="Times New Roman"/>
              </a:rPr>
              <a:t>1-тапсырма. Мәтіннен ғылыми, халықаралық терминдерді ажыратып жазыңыз. </a:t>
            </a:r>
            <a:r>
              <a:rPr b="1" lang="kk-KZ" sz="1800" strike="noStrike" u="none">
                <a:solidFill>
                  <a:srgbClr val="ffffff"/>
                </a:solidFill>
                <a:uFillTx/>
                <a:latin typeface="Times New Roman"/>
                <a:ea typeface="Times New Roman"/>
              </a:rPr>
              <a:t>Термин түрлерін пайдаланып, </a:t>
            </a:r>
            <a:endParaRPr b="0" lang="ru-RU" sz="1800" strike="noStrike" u="none">
              <a:solidFill>
                <a:srgbClr val="000000"/>
              </a:solidFill>
              <a:uFillTx/>
              <a:latin typeface="Calibri"/>
            </a:endParaRPr>
          </a:p>
          <a:p>
            <a:pPr algn="just">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1800" strike="noStrike" u="none">
                <a:solidFill>
                  <a:srgbClr val="ffffff"/>
                </a:solidFill>
                <a:uFillTx/>
                <a:latin typeface="Times New Roman"/>
                <a:ea typeface="Times New Roman"/>
              </a:rPr>
              <a:t>              </a:t>
            </a:r>
            <a:r>
              <a:rPr b="1" lang="kk-KZ" sz="1800" strike="noStrike" u="none">
                <a:solidFill>
                  <a:srgbClr val="ffffff"/>
                </a:solidFill>
                <a:uFillTx/>
                <a:latin typeface="Times New Roman"/>
                <a:ea typeface="Times New Roman"/>
              </a:rPr>
              <a:t>ғаламның пайда болуы туралы өз ойыңызды 3-4 сөйлеммен жеткізіңіз. (Төмендегі кестені толтырыңыз)</a:t>
            </a:r>
            <a:endParaRPr b="0" lang="ru-RU" sz="1800" strike="noStrike" u="none">
              <a:solidFill>
                <a:srgbClr val="000000"/>
              </a:solidFill>
              <a:uFillTx/>
              <a:latin typeface="Calibri"/>
            </a:endParaRPr>
          </a:p>
        </p:txBody>
      </p:sp>
      <p:sp>
        <p:nvSpPr>
          <p:cNvPr id="25"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26"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27" name="Google Shape;77;p1"/>
          <p:cNvCxnSpPr/>
          <p:nvPr/>
        </p:nvCxnSpPr>
        <p:spPr>
          <a:xfrm>
            <a:off x="212400" y="6621120"/>
            <a:ext cx="11729160" cy="26280"/>
          </a:xfrm>
          <a:prstGeom prst="straightConnector1">
            <a:avLst/>
          </a:prstGeom>
          <a:ln w="57240">
            <a:solidFill>
              <a:srgbClr val="33cccc"/>
            </a:solidFill>
            <a:miter/>
          </a:ln>
        </p:spPr>
      </p:cxnSp>
      <p:cxnSp>
        <p:nvCxnSpPr>
          <p:cNvPr id="28" name="Google Shape;78;p1"/>
          <p:cNvCxnSpPr/>
          <p:nvPr/>
        </p:nvCxnSpPr>
        <p:spPr>
          <a:xfrm>
            <a:off x="757080" y="6364080"/>
            <a:ext cx="10694160" cy="37080"/>
          </a:xfrm>
          <a:prstGeom prst="straightConnector1">
            <a:avLst/>
          </a:prstGeom>
          <a:ln w="38160">
            <a:solidFill>
              <a:srgbClr val="4472c4"/>
            </a:solidFill>
            <a:miter/>
          </a:ln>
        </p:spPr>
      </p:cxnSp>
      <p:sp>
        <p:nvSpPr>
          <p:cNvPr id="29" name="TextBox 10"/>
          <p:cNvSpPr/>
          <p:nvPr/>
        </p:nvSpPr>
        <p:spPr>
          <a:xfrm>
            <a:off x="250920" y="946080"/>
            <a:ext cx="11077560" cy="603720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ru-RU" sz="1400" strike="noStrike" u="none">
                <a:solidFill>
                  <a:srgbClr val="000000"/>
                </a:solidFill>
                <a:uFillTx/>
                <a:latin typeface="Times New Roman"/>
                <a:ea typeface="Times New Roman"/>
              </a:rPr>
              <a:t>       </a:t>
            </a:r>
            <a:r>
              <a:rPr b="1" lang="ru-RU" sz="1600" strike="noStrike" u="none">
                <a:solidFill>
                  <a:srgbClr val="000000"/>
                </a:solidFill>
                <a:uFillTx/>
                <a:latin typeface="Times New Roman"/>
                <a:ea typeface="Times New Roman"/>
              </a:rPr>
              <a:t>Ғалам</a:t>
            </a:r>
            <a:r>
              <a:rPr b="0" lang="ru-RU" sz="1600" strike="noStrike" u="none">
                <a:solidFill>
                  <a:srgbClr val="000000"/>
                </a:solidFill>
                <a:uFillTx/>
                <a:latin typeface="Times New Roman"/>
                <a:ea typeface="Times New Roman"/>
              </a:rPr>
              <a:t> – алуан түрлі формада болатын әрі ұдайы өзгеріп отыратын, кеңістік пен уақыт бойынша шеті де, шегі де жоқ бүкіл дүние. Ғаламды зерттеумен тікелей шұғылданатын ғылым – астрономия.</a:t>
            </a:r>
            <a:endParaRPr b="0" lang="ru-RU" sz="1600" strike="noStrike" u="none">
              <a:solidFill>
                <a:srgbClr val="000000"/>
              </a:solidFill>
              <a:uFillTx/>
              <a:latin typeface="Calibri"/>
            </a:endParaRPr>
          </a:p>
          <a:p>
            <a:pPr algn="just">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600" strike="noStrike" u="none">
                <a:solidFill>
                  <a:srgbClr val="000000"/>
                </a:solidFill>
                <a:uFillTx/>
                <a:latin typeface="Times New Roman"/>
                <a:ea typeface="Times New Roman"/>
              </a:rPr>
              <a:t>      </a:t>
            </a:r>
            <a:r>
              <a:rPr b="0" lang="ru-RU" sz="1600" strike="noStrike" u="none">
                <a:solidFill>
                  <a:srgbClr val="000000"/>
                </a:solidFill>
                <a:uFillTx/>
                <a:latin typeface="Times New Roman"/>
                <a:ea typeface="Times New Roman"/>
              </a:rPr>
              <a:t>Ғалам туралы ұғымның дамуы бірнеше кезеңге бөлінеді. Ғаламның шексіздігі туралы алғашқы пікір ежелгі дәуірдегі грек ғалымы Гераклиттің (б.з.б. 5 ғ.) еңбектерінде кездеседі. Ол Ғалам мәңгілік, аспан денелерін құрайтын материя жаңадан </a:t>
            </a:r>
            <a:endParaRPr b="0" lang="ru-RU" sz="1600" strike="noStrike" u="none">
              <a:solidFill>
                <a:srgbClr val="000000"/>
              </a:solidFill>
              <a:uFillTx/>
              <a:latin typeface="Calibri"/>
            </a:endParaRPr>
          </a:p>
          <a:p>
            <a:pPr algn="just">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600" strike="noStrike" u="none">
                <a:solidFill>
                  <a:srgbClr val="000000"/>
                </a:solidFill>
                <a:uFillTx/>
                <a:latin typeface="Times New Roman"/>
                <a:ea typeface="Times New Roman"/>
              </a:rPr>
              <a:t>жасалмайды және жойылмайды деп тұжырымдаған. Гераклиттің көзқарасын Демокрит, Эпикур және Лукреций одан әрі дамытқан.   </a:t>
            </a:r>
            <a:endParaRPr b="0" lang="ru-RU" sz="1600" strike="noStrike" u="none">
              <a:solidFill>
                <a:srgbClr val="000000"/>
              </a:solidFill>
              <a:uFillTx/>
              <a:latin typeface="Calibri"/>
            </a:endParaRPr>
          </a:p>
          <a:p>
            <a:pPr algn="just">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600" strike="noStrike" u="none">
                <a:solidFill>
                  <a:srgbClr val="000000"/>
                </a:solidFill>
                <a:uFillTx/>
                <a:latin typeface="Times New Roman"/>
                <a:ea typeface="Times New Roman"/>
              </a:rPr>
              <a:t>      </a:t>
            </a:r>
            <a:r>
              <a:rPr b="0" lang="ru-RU" sz="1600" strike="noStrike" u="none">
                <a:solidFill>
                  <a:srgbClr val="000000"/>
                </a:solidFill>
                <a:uFillTx/>
                <a:latin typeface="Times New Roman"/>
                <a:ea typeface="Times New Roman"/>
              </a:rPr>
              <a:t>Жердің шар тәрізділігі туралы түсінікке сүйеніп, грек философы Филолай (б.з.б. 5 ғ.) және грек астрономы Аристарх Самосский (б.з.б. 4–3 ғ-лар) Жердің қозғалатындығы жөнінде жорамал жасаған.   Н. Коперниктің «Аспан сферасының айналысы туралы» атты кітабы космогонияда ғылымын зерттеуге жол ашты. Жерді аспан денелерінің бірі деп санаған Коперниктің пікірін Дж.Бруно одан әрі дамытып, жұлдыздар әлемі шексіз деген тұжырымға келді. Коперник қалыптастырған дүниенің гелиоцентрлік жүйесі Ғалам туралы ғылымның негізіне айналды. Біз мекендеген Жер де басқа ғаламшарлар, құйрықты жұлдыздар мен метеорлық денелер тәрізді, Күн жүйесінің құрамына енеді. </a:t>
            </a:r>
            <a:endParaRPr b="0" lang="ru-RU" sz="1600" strike="noStrike" u="none">
              <a:solidFill>
                <a:srgbClr val="000000"/>
              </a:solidFill>
              <a:uFillTx/>
              <a:latin typeface="Calibri"/>
            </a:endParaRPr>
          </a:p>
          <a:p>
            <a:pPr algn="just">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400" strike="noStrike" u="none">
              <a:solidFill>
                <a:srgbClr val="000000"/>
              </a:solidFill>
              <a:uFillTx/>
              <a:latin typeface="Calibri"/>
            </a:endParaRPr>
          </a:p>
          <a:p>
            <a:pPr algn="just">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400" strike="noStrike" u="none">
              <a:solidFill>
                <a:srgbClr val="000000"/>
              </a:solidFill>
              <a:uFillTx/>
              <a:latin typeface="Calibri"/>
            </a:endParaRPr>
          </a:p>
          <a:p>
            <a:pPr algn="just">
              <a:lnSpc>
                <a:spcPct val="100000"/>
              </a:lnSpc>
              <a:buClr>
                <a:srgbClr val="000000"/>
              </a:buClr>
              <a:buFont typeface="Times New Roman"/>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4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1400" strike="noStrike" u="none">
                <a:solidFill>
                  <a:srgbClr val="000000"/>
                </a:solidFill>
                <a:uFillTx/>
                <a:latin typeface="Calibri"/>
              </a:rPr>
              <a:t> </a:t>
            </a:r>
            <a:r>
              <a:rPr b="0" lang="kk-KZ" sz="1400" strike="noStrike" u="sng">
                <a:solidFill>
                  <a:srgbClr val="000000"/>
                </a:solidFill>
                <a:uFillTx/>
                <a:latin typeface="Times New Roman"/>
                <a:ea typeface="Times New Roman"/>
              </a:rPr>
              <a:t>Дескриптор:</a:t>
            </a:r>
            <a:endParaRPr b="0" lang="ru-RU" sz="1400" strike="noStrike" u="none">
              <a:solidFill>
                <a:srgbClr val="000000"/>
              </a:solidFill>
              <a:uFillTx/>
              <a:latin typeface="Calibri"/>
            </a:endParaRPr>
          </a:p>
          <a:p>
            <a:pPr>
              <a:lnSpc>
                <a:spcPct val="100000"/>
              </a:lnSpc>
              <a:buClr>
                <a:srgbClr val="000000"/>
              </a:buClr>
              <a:buFont typeface="Times New Roman"/>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1800" strike="noStrike" u="none">
                <a:solidFill>
                  <a:srgbClr val="000000"/>
                </a:solidFill>
                <a:uFillTx/>
                <a:latin typeface="Times New Roman"/>
                <a:ea typeface="Times New Roman"/>
              </a:rPr>
              <a:t> </a:t>
            </a:r>
            <a:r>
              <a:rPr b="0" lang="kk-KZ" sz="1400" strike="noStrike" u="none">
                <a:solidFill>
                  <a:srgbClr val="000000"/>
                </a:solidFill>
                <a:uFillTx/>
                <a:latin typeface="Times New Roman"/>
                <a:ea typeface="Times New Roman"/>
              </a:rPr>
              <a:t>Кестені мазмұнға сай толтырады. </a:t>
            </a:r>
            <a:endParaRPr b="0" lang="ru-RU" sz="14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4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4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4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400" strike="noStrike" u="none">
              <a:solidFill>
                <a:srgbClr val="000000"/>
              </a:solidFill>
              <a:uFillTx/>
              <a:latin typeface="Calibri"/>
            </a:endParaRPr>
          </a:p>
          <a:p>
            <a:pPr algn="just">
              <a:lnSpc>
                <a:spcPct val="100000"/>
              </a:lnSpc>
              <a:buClr>
                <a:srgbClr val="000000"/>
              </a:buClr>
              <a:buFont typeface="Times New Roman"/>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400" strike="noStrike" u="none">
              <a:solidFill>
                <a:srgbClr val="000000"/>
              </a:solidFill>
              <a:uFillTx/>
              <a:latin typeface="Calibri"/>
            </a:endParaRPr>
          </a:p>
          <a:p>
            <a:pPr algn="just">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800" strike="noStrike" u="none">
              <a:solidFill>
                <a:srgbClr val="000000"/>
              </a:solidFill>
              <a:uFillTx/>
              <a:latin typeface="Calibri"/>
            </a:endParaRPr>
          </a:p>
          <a:p>
            <a:pPr algn="just">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000000"/>
                </a:solidFill>
                <a:uFillTx/>
                <a:latin typeface="Times New Roman"/>
                <a:ea typeface="Times New Roman"/>
              </a:rPr>
              <a:t> </a:t>
            </a:r>
            <a:endParaRPr b="0" lang="ru-RU" sz="18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1800" strike="noStrike" u="none">
                <a:solidFill>
                  <a:srgbClr val="000000"/>
                </a:solidFill>
                <a:uFillTx/>
                <a:latin typeface="Calibri"/>
              </a:rPr>
              <a:t> </a:t>
            </a:r>
            <a:endParaRPr b="0" lang="ru-RU" sz="1800" strike="noStrike" u="none">
              <a:solidFill>
                <a:srgbClr val="000000"/>
              </a:solidFill>
              <a:uFillTx/>
              <a:latin typeface="Calibri"/>
            </a:endParaRPr>
          </a:p>
        </p:txBody>
      </p:sp>
      <p:graphicFrame>
        <p:nvGraphicFramePr>
          <p:cNvPr id="30" name=""/>
          <p:cNvGraphicFramePr/>
          <p:nvPr/>
        </p:nvGraphicFramePr>
        <p:xfrm>
          <a:off x="250920" y="4299120"/>
          <a:ext cx="6254640" cy="1873080"/>
        </p:xfrm>
        <a:graphic>
          <a:graphicData uri="http://schemas.openxmlformats.org/drawingml/2006/table">
            <a:tbl>
              <a:tblPr/>
              <a:tblGrid>
                <a:gridCol w="1352520"/>
                <a:gridCol w="1736640"/>
                <a:gridCol w="3165480"/>
              </a:tblGrid>
              <a:tr h="146340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Times New Roman"/>
                          <a:ea typeface="Times New Roman"/>
                        </a:rPr>
                        <a:t>Ғылыми терминдер</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Times New Roman"/>
                          <a:ea typeface="Times New Roman"/>
                        </a:rPr>
                        <a:t>Халықаралық терминдер</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Times New Roman"/>
                          <a:ea typeface="Times New Roman"/>
                        </a:rPr>
                        <a:t>  </a:t>
                      </a:r>
                      <a:r>
                        <a:rPr b="1" lang="kk-KZ" sz="1800" strike="noStrike" u="none">
                          <a:solidFill>
                            <a:srgbClr val="ffffff"/>
                          </a:solidFill>
                          <a:uFillTx/>
                          <a:latin typeface="Times New Roman"/>
                          <a:ea typeface="Times New Roman"/>
                        </a:rPr>
                        <a:t>Термин сөздерді пайдаланып ғаламның пайда болуы туралы өз ойыңды 3-4 сөйлеммен жеткізіңіз.</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r>
              <a:tr h="409680">
                <a:tc>
                  <a:txBody>
                    <a:bodyPr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r>
            </a:tbl>
          </a:graphicData>
        </a:graphic>
      </p:graphicFrame>
      <p:sp>
        <p:nvSpPr>
          <p:cNvPr id="31" name="TextBox 4"/>
          <p:cNvSpPr/>
          <p:nvPr/>
        </p:nvSpPr>
        <p:spPr>
          <a:xfrm>
            <a:off x="7189920" y="4021200"/>
            <a:ext cx="4502160" cy="302076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400" strike="noStrike" u="none">
              <a:solidFill>
                <a:srgbClr val="000000"/>
              </a:solidFill>
              <a:uFillTx/>
              <a:latin typeface="Calibri"/>
            </a:endParaRPr>
          </a:p>
          <a:p>
            <a:pPr algn="just">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400" strike="noStrike" u="none">
              <a:solidFill>
                <a:srgbClr val="000000"/>
              </a:solidFill>
              <a:uFillTx/>
              <a:latin typeface="Calibri"/>
            </a:endParaRPr>
          </a:p>
          <a:p>
            <a:pPr algn="just">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1800" strike="noStrike" u="sng">
                <a:solidFill>
                  <a:srgbClr val="00b050"/>
                </a:solidFill>
                <a:uFillTx/>
                <a:latin typeface="Times New Roman"/>
                <a:ea typeface="Times New Roman"/>
              </a:rPr>
              <a:t>Дескриптор:</a:t>
            </a:r>
            <a:endParaRPr b="0" lang="ru-RU" sz="1800" strike="noStrike" u="none">
              <a:solidFill>
                <a:srgbClr val="000000"/>
              </a:solidFill>
              <a:uFillTx/>
              <a:latin typeface="Calibri"/>
            </a:endParaRPr>
          </a:p>
          <a:p>
            <a:pPr algn="just">
              <a:lnSpc>
                <a:spcPct val="100000"/>
              </a:lnSpc>
              <a:buClr>
                <a:srgbClr val="00b050"/>
              </a:buClr>
              <a:buFont typeface="Times New Roman"/>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1800" strike="noStrike" u="none">
                <a:solidFill>
                  <a:srgbClr val="00b050"/>
                </a:solidFill>
                <a:uFillTx/>
                <a:latin typeface="Times New Roman"/>
                <a:ea typeface="Times New Roman"/>
              </a:rPr>
              <a:t> </a:t>
            </a:r>
            <a:r>
              <a:rPr b="0" lang="kk-KZ" sz="1800" strike="noStrike" u="none">
                <a:solidFill>
                  <a:srgbClr val="00b050"/>
                </a:solidFill>
                <a:uFillTx/>
                <a:latin typeface="Times New Roman"/>
                <a:ea typeface="Times New Roman"/>
              </a:rPr>
              <a:t>Кестені мазмұнға сай толтырады.</a:t>
            </a:r>
            <a:endParaRPr b="0" lang="ru-RU" sz="1800" strike="noStrike" u="none">
              <a:solidFill>
                <a:srgbClr val="000000"/>
              </a:solidFill>
              <a:uFillTx/>
              <a:latin typeface="Calibri"/>
            </a:endParaRPr>
          </a:p>
          <a:p>
            <a:pPr algn="just">
              <a:lnSpc>
                <a:spcPct val="100000"/>
              </a:lnSpc>
              <a:buClr>
                <a:srgbClr val="00b050"/>
              </a:buClr>
              <a:buFont typeface="Times New Roman"/>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1800" strike="noStrike" u="none">
                <a:solidFill>
                  <a:srgbClr val="00b050"/>
                </a:solidFill>
                <a:uFillTx/>
                <a:latin typeface="Times New Roman"/>
                <a:ea typeface="Times New Roman"/>
              </a:rPr>
              <a:t> </a:t>
            </a:r>
            <a:r>
              <a:rPr b="0" lang="kk-KZ" sz="1800" strike="noStrike" u="none">
                <a:solidFill>
                  <a:srgbClr val="00b050"/>
                </a:solidFill>
                <a:uFillTx/>
                <a:latin typeface="Times New Roman"/>
                <a:ea typeface="Times New Roman"/>
              </a:rPr>
              <a:t>Мәтіндегі  ғылыми, халықаралық терминдерді ажыратады.</a:t>
            </a:r>
            <a:endParaRPr b="0" lang="ru-RU" sz="1800" strike="noStrike" u="none">
              <a:solidFill>
                <a:srgbClr val="000000"/>
              </a:solidFill>
              <a:uFillTx/>
              <a:latin typeface="Calibri"/>
            </a:endParaRPr>
          </a:p>
          <a:p>
            <a:pPr algn="just">
              <a:lnSpc>
                <a:spcPct val="100000"/>
              </a:lnSpc>
              <a:buClr>
                <a:srgbClr val="00b050"/>
              </a:buClr>
              <a:buFont typeface="Times New Roman"/>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1800" strike="noStrike" u="none">
                <a:solidFill>
                  <a:srgbClr val="00b050"/>
                </a:solidFill>
                <a:uFillTx/>
                <a:latin typeface="Times New Roman"/>
                <a:ea typeface="Times New Roman"/>
              </a:rPr>
              <a:t> </a:t>
            </a:r>
            <a:r>
              <a:rPr b="0" lang="kk-KZ" sz="1800" strike="noStrike" u="none">
                <a:solidFill>
                  <a:srgbClr val="00b050"/>
                </a:solidFill>
                <a:uFillTx/>
                <a:latin typeface="Times New Roman"/>
                <a:ea typeface="Times New Roman"/>
              </a:rPr>
              <a:t>Термин сөздерді пайдаланып ғаламның пайда болуы туралы өз ойын жеткізеді</a:t>
            </a:r>
            <a:r>
              <a:rPr b="0" lang="kk-KZ" sz="1400" strike="noStrike" u="none">
                <a:solidFill>
                  <a:srgbClr val="00b050"/>
                </a:solidFill>
                <a:uFillTx/>
                <a:latin typeface="Times New Roman"/>
                <a:ea typeface="Times New Roman"/>
              </a:rPr>
              <a:t>.</a:t>
            </a:r>
            <a:endParaRPr b="0" lang="ru-RU" sz="1400" strike="noStrike" u="none">
              <a:solidFill>
                <a:srgbClr val="000000"/>
              </a:solidFill>
              <a:uFillTx/>
              <a:latin typeface="Calibri"/>
            </a:endParaRPr>
          </a:p>
          <a:p>
            <a:pPr algn="just">
              <a:lnSpc>
                <a:spcPct val="100000"/>
              </a:lnSpc>
              <a:buClr>
                <a:srgbClr val="000000"/>
              </a:buClr>
              <a:buFont typeface="Times New Roman"/>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4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1400" strike="noStrike" u="none">
                <a:solidFill>
                  <a:srgbClr val="000000"/>
                </a:solidFill>
                <a:uFillTx/>
                <a:latin typeface="Calibri"/>
              </a:rPr>
              <a:t> </a:t>
            </a:r>
            <a:endParaRPr b="0" lang="ru-RU" sz="14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4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400" strike="noStrike" u="none">
              <a:solidFill>
                <a:srgbClr val="000000"/>
              </a:solidFill>
              <a:uFillTx/>
              <a:latin typeface="Calibri"/>
            </a:endParaRPr>
          </a:p>
        </p:txBody>
      </p:sp>
    </p:spTree>
  </p:cSld>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32" name="Рисунок 48" descr=""/>
          <p:cNvPicPr/>
          <p:nvPr/>
        </p:nvPicPr>
        <p:blipFill>
          <a:blip r:embed="rId1"/>
          <a:stretch/>
        </p:blipFill>
        <p:spPr>
          <a:xfrm>
            <a:off x="652320" y="7978680"/>
            <a:ext cx="200160" cy="203400"/>
          </a:xfrm>
          <a:prstGeom prst="rect">
            <a:avLst/>
          </a:prstGeom>
          <a:ln w="0">
            <a:noFill/>
          </a:ln>
        </p:spPr>
      </p:pic>
      <p:sp>
        <p:nvSpPr>
          <p:cNvPr id="33" name="object 2"/>
          <p:cNvSpPr/>
          <p:nvPr/>
        </p:nvSpPr>
        <p:spPr>
          <a:xfrm>
            <a:off x="0" y="0"/>
            <a:ext cx="12192120" cy="977760"/>
          </a:xfrm>
          <a:prstGeom prst="pie">
            <a:avLst/>
          </a:prstGeom>
          <a:solidFill>
            <a:srgbClr val="2e77e2"/>
          </a:solidFill>
          <a:ln w="0">
            <a:noFill/>
          </a:ln>
        </p:spPr>
        <p:style>
          <a:lnRef idx="0"/>
          <a:fillRef idx="0"/>
          <a:effectRef idx="0"/>
          <a:fontRef idx="minor"/>
        </p:style>
        <p:txBody>
          <a:bodyPr lIns="0" rIns="0" tIns="0" bIns="0" anchor="t">
            <a:norm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8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3000" strike="noStrike" u="none">
                <a:solidFill>
                  <a:srgbClr val="ffffff"/>
                </a:solidFill>
                <a:uFillTx/>
                <a:latin typeface="Times New Roman"/>
                <a:ea typeface="Times New Roman"/>
              </a:rPr>
              <a:t>            </a:t>
            </a:r>
            <a:endParaRPr b="0" lang="ru-RU" sz="3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3000" strike="noStrike" u="none">
              <a:solidFill>
                <a:srgbClr val="000000"/>
              </a:solidFill>
              <a:uFillTx/>
              <a:latin typeface="Calibri"/>
            </a:endParaRPr>
          </a:p>
        </p:txBody>
      </p:sp>
      <p:sp>
        <p:nvSpPr>
          <p:cNvPr id="34"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35"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36" name="Google Shape;77;p1"/>
          <p:cNvCxnSpPr/>
          <p:nvPr/>
        </p:nvCxnSpPr>
        <p:spPr>
          <a:xfrm>
            <a:off x="212400" y="6621120"/>
            <a:ext cx="11729160" cy="26280"/>
          </a:xfrm>
          <a:prstGeom prst="straightConnector1">
            <a:avLst/>
          </a:prstGeom>
          <a:ln w="57240">
            <a:solidFill>
              <a:srgbClr val="33cccc"/>
            </a:solidFill>
            <a:miter/>
          </a:ln>
        </p:spPr>
      </p:cxnSp>
      <p:cxnSp>
        <p:nvCxnSpPr>
          <p:cNvPr id="37" name="Google Shape;78;p1"/>
          <p:cNvCxnSpPr/>
          <p:nvPr/>
        </p:nvCxnSpPr>
        <p:spPr>
          <a:xfrm>
            <a:off x="757080" y="6364080"/>
            <a:ext cx="10694160" cy="37080"/>
          </a:xfrm>
          <a:prstGeom prst="straightConnector1">
            <a:avLst/>
          </a:prstGeom>
          <a:ln w="38160">
            <a:solidFill>
              <a:srgbClr val="4472c4"/>
            </a:solidFill>
            <a:miter/>
          </a:ln>
        </p:spPr>
      </p:cxnSp>
      <p:sp>
        <p:nvSpPr>
          <p:cNvPr id="38" name="TextBox 10"/>
          <p:cNvSpPr/>
          <p:nvPr/>
        </p:nvSpPr>
        <p:spPr>
          <a:xfrm>
            <a:off x="785880" y="1380960"/>
            <a:ext cx="10213920" cy="64260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000000"/>
                </a:solidFill>
                <a:uFillTx/>
                <a:latin typeface="Times New Roman"/>
                <a:ea typeface="Times New Roman"/>
              </a:rPr>
              <a:t> </a:t>
            </a:r>
            <a:endParaRPr b="0" lang="ru-RU" sz="18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1800" strike="noStrike" u="none">
                <a:solidFill>
                  <a:srgbClr val="000000"/>
                </a:solidFill>
                <a:uFillTx/>
                <a:latin typeface="Calibri"/>
              </a:rPr>
              <a:t> </a:t>
            </a:r>
            <a:endParaRPr b="0" lang="ru-RU" sz="1800" strike="noStrike" u="none">
              <a:solidFill>
                <a:srgbClr val="000000"/>
              </a:solidFill>
              <a:uFillTx/>
              <a:latin typeface="Calibri"/>
            </a:endParaRPr>
          </a:p>
        </p:txBody>
      </p:sp>
      <p:graphicFrame>
        <p:nvGraphicFramePr>
          <p:cNvPr id="39" name=""/>
          <p:cNvGraphicFramePr/>
          <p:nvPr/>
        </p:nvGraphicFramePr>
        <p:xfrm>
          <a:off x="200160" y="977760"/>
          <a:ext cx="9618480" cy="4994280"/>
        </p:xfrm>
        <a:graphic>
          <a:graphicData uri="http://schemas.openxmlformats.org/drawingml/2006/table">
            <a:tbl>
              <a:tblPr/>
              <a:tblGrid>
                <a:gridCol w="3243240"/>
                <a:gridCol w="2697120"/>
                <a:gridCol w="3678120"/>
              </a:tblGrid>
              <a:tr h="118908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Times New Roman"/>
                          <a:ea typeface="Times New Roman"/>
                        </a:rPr>
                        <a:t>Ғылыми терминдер</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Times New Roman"/>
                          <a:ea typeface="Times New Roman"/>
                        </a:rPr>
                        <a:t>Халықаралық терминдер</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Times New Roman"/>
                          <a:ea typeface="Times New Roman"/>
                        </a:rPr>
                        <a:t>  </a:t>
                      </a:r>
                      <a:r>
                        <a:rPr b="1" lang="kk-KZ" sz="1800" strike="noStrike" u="none">
                          <a:solidFill>
                            <a:srgbClr val="ffffff"/>
                          </a:solidFill>
                          <a:uFillTx/>
                          <a:latin typeface="Times New Roman"/>
                          <a:ea typeface="Times New Roman"/>
                        </a:rPr>
                        <a:t>Термин сөздерді пайдаланып ғаламның пайда болуы туралы өз ойыңызды 3-4 сөйлеммен жеткізіңіз.</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r>
              <a:tr h="36612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Times New Roman"/>
                          <a:ea typeface="Times New Roman"/>
                        </a:rPr>
                        <a:t> </a:t>
                      </a:r>
                      <a:r>
                        <a:rPr b="0" lang="ru-RU" sz="1800" strike="noStrike" u="none">
                          <a:solidFill>
                            <a:srgbClr val="000000"/>
                          </a:solidFill>
                          <a:uFillTx/>
                          <a:latin typeface="Times New Roman"/>
                          <a:ea typeface="Times New Roman"/>
                        </a:rPr>
                        <a:t>ғалам</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000000"/>
                          </a:solidFill>
                          <a:uFillTx/>
                          <a:latin typeface="Times New Roman"/>
                          <a:ea typeface="Times New Roman"/>
                        </a:rPr>
                        <a:t> </a:t>
                      </a:r>
                      <a:r>
                        <a:rPr b="0" lang="ru-RU" sz="1800" strike="noStrike" u="none">
                          <a:solidFill>
                            <a:srgbClr val="000000"/>
                          </a:solidFill>
                          <a:uFillTx/>
                          <a:latin typeface="Times New Roman"/>
                          <a:ea typeface="Times New Roman"/>
                        </a:rPr>
                        <a:t>астрономия</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rowSpan="7">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Times New Roman"/>
                          <a:ea typeface="Times New Roman"/>
                        </a:rPr>
                        <a:t> </a:t>
                      </a:r>
                      <a:r>
                        <a:rPr b="0" lang="kk-KZ" sz="1800" strike="noStrike" u="none">
                          <a:solidFill>
                            <a:srgbClr val="000000"/>
                          </a:solidFill>
                          <a:uFillTx/>
                          <a:latin typeface="Times New Roman"/>
                          <a:ea typeface="Times New Roman"/>
                        </a:rPr>
                        <a:t>Ғалам </a:t>
                      </a:r>
                      <a:r>
                        <a:rPr b="0" lang="ru-RU" sz="1800" strike="noStrike" u="none">
                          <a:solidFill>
                            <a:srgbClr val="000000"/>
                          </a:solidFill>
                          <a:uFillTx/>
                          <a:latin typeface="Times New Roman"/>
                          <a:ea typeface="Times New Roman"/>
                        </a:rPr>
                        <a:t>кеңістіктегі  шеті де, шегі де жоқ бүкіл дүние деп түсінемін.</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Times New Roman"/>
                          <a:ea typeface="Times New Roman"/>
                        </a:rPr>
                        <a:t>Ғаламның пайда болуы  туралы  астрономия ғылымынан біле аламыз. Ғалам мәңгілік, бірақ аспан денелерінің жойылуы, басқа түрге енуі мүмкін.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Times New Roman"/>
                          <a:ea typeface="Times New Roman"/>
                        </a:rPr>
                        <a:t>Біздің мекеніміз Жердің де Плутон секілді      өзгеріске ұшырауы да мүмкін.  Жер анамызды бағалап, сақтай білейік.</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r>
              <a:tr h="36612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Times New Roman"/>
                          <a:ea typeface="Times New Roman"/>
                        </a:rPr>
                        <a:t>аспан денелері</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Times New Roman"/>
                          <a:ea typeface="Times New Roman"/>
                        </a:rPr>
                        <a:t>астроном</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v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r>
              <a:tr h="36612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Times New Roman"/>
                          <a:ea typeface="Times New Roman"/>
                        </a:rPr>
                        <a:t>материя</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Times New Roman"/>
                          <a:ea typeface="Times New Roman"/>
                        </a:rPr>
                        <a:t>космогония</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v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r>
              <a:tr h="36612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Times New Roman"/>
                          <a:ea typeface="Times New Roman"/>
                        </a:rPr>
                        <a:t>аспан сферасы</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Times New Roman"/>
                          <a:ea typeface="Times New Roman"/>
                        </a:rPr>
                        <a:t>метеор</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v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r>
              <a:tr h="36612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күн жүйесі</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Times New Roman"/>
                          <a:ea typeface="Times New Roman"/>
                        </a:rPr>
                        <a:t>гелиоцентрлік</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v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r>
              <a:tr h="36612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Times New Roman"/>
                          <a:ea typeface="Times New Roman"/>
                        </a:rPr>
                        <a:t>ғаламшарлар</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v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r>
              <a:tr h="1608480">
                <a:tc>
                  <a:txBody>
                    <a:bodyPr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v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r>
            </a:tbl>
          </a:graphicData>
        </a:graphic>
      </p:graphicFrame>
      <p:sp>
        <p:nvSpPr>
          <p:cNvPr id="40" name="TextBox 9"/>
          <p:cNvSpPr/>
          <p:nvPr/>
        </p:nvSpPr>
        <p:spPr>
          <a:xfrm>
            <a:off x="1352520" y="219240"/>
            <a:ext cx="4066560" cy="58176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3200" strike="noStrike" u="none">
                <a:solidFill>
                  <a:srgbClr val="92d050"/>
                </a:solidFill>
                <a:uFillTx/>
                <a:latin typeface="Times New Roman"/>
                <a:ea typeface="Times New Roman"/>
              </a:rPr>
              <a:t>Ықтимал жауаптар: </a:t>
            </a:r>
            <a:endParaRPr b="0" lang="ru-RU" sz="3200" strike="noStrike" u="none">
              <a:solidFill>
                <a:srgbClr val="000000"/>
              </a:solidFill>
              <a:uFillTx/>
              <a:latin typeface="Calibri"/>
            </a:endParaRPr>
          </a:p>
        </p:txBody>
      </p:sp>
      <p:pic>
        <p:nvPicPr>
          <p:cNvPr id="41" name="Рисунок 1" descr=""/>
          <p:cNvPicPr/>
          <p:nvPr/>
        </p:nvPicPr>
        <p:blipFill>
          <a:blip r:embed="rId2"/>
          <a:stretch/>
        </p:blipFill>
        <p:spPr>
          <a:xfrm>
            <a:off x="9539280" y="4707000"/>
            <a:ext cx="2652840" cy="1736640"/>
          </a:xfrm>
          <a:prstGeom prst="rect">
            <a:avLst/>
          </a:prstGeom>
          <a:ln w="0">
            <a:noFill/>
          </a:ln>
        </p:spPr>
      </p:pic>
    </p:spTree>
  </p:cSld>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42" name="Рисунок 48" descr=""/>
          <p:cNvPicPr/>
          <p:nvPr/>
        </p:nvPicPr>
        <p:blipFill>
          <a:blip r:embed="rId1"/>
          <a:stretch/>
        </p:blipFill>
        <p:spPr>
          <a:xfrm>
            <a:off x="652320" y="7978680"/>
            <a:ext cx="200160" cy="203400"/>
          </a:xfrm>
          <a:prstGeom prst="rect">
            <a:avLst/>
          </a:prstGeom>
          <a:ln w="0">
            <a:noFill/>
          </a:ln>
        </p:spPr>
      </p:pic>
      <p:sp>
        <p:nvSpPr>
          <p:cNvPr id="43" name="object 2"/>
          <p:cNvSpPr/>
          <p:nvPr/>
        </p:nvSpPr>
        <p:spPr>
          <a:xfrm>
            <a:off x="0" y="0"/>
            <a:ext cx="12192120" cy="977760"/>
          </a:xfrm>
          <a:prstGeom prst="pie">
            <a:avLst/>
          </a:prstGeom>
          <a:solidFill>
            <a:srgbClr val="2e77e2"/>
          </a:solidFill>
          <a:ln w="0">
            <a:noFill/>
          </a:ln>
        </p:spPr>
        <p:style>
          <a:lnRef idx="0"/>
          <a:fillRef idx="0"/>
          <a:effectRef idx="0"/>
          <a:fontRef idx="minor"/>
        </p:style>
        <p:txBody>
          <a:bodyPr lIns="0" rIns="0" tIns="0" bIns="0" anchor="t">
            <a:norm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8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3000" strike="noStrike" u="none">
                <a:solidFill>
                  <a:srgbClr val="ffffff"/>
                </a:solidFill>
                <a:uFillTx/>
                <a:latin typeface="Times New Roman"/>
                <a:ea typeface="Times New Roman"/>
              </a:rPr>
              <a:t>            </a:t>
            </a:r>
            <a:endParaRPr b="0" lang="ru-RU" sz="3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3000" strike="noStrike" u="none">
              <a:solidFill>
                <a:srgbClr val="000000"/>
              </a:solidFill>
              <a:uFillTx/>
              <a:latin typeface="Calibri"/>
            </a:endParaRPr>
          </a:p>
        </p:txBody>
      </p:sp>
      <p:sp>
        <p:nvSpPr>
          <p:cNvPr id="44"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45"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46" name="Google Shape;77;p1"/>
          <p:cNvCxnSpPr/>
          <p:nvPr/>
        </p:nvCxnSpPr>
        <p:spPr>
          <a:xfrm>
            <a:off x="212400" y="6621120"/>
            <a:ext cx="11729160" cy="26280"/>
          </a:xfrm>
          <a:prstGeom prst="straightConnector1">
            <a:avLst/>
          </a:prstGeom>
          <a:ln w="57240">
            <a:solidFill>
              <a:srgbClr val="33cccc"/>
            </a:solidFill>
            <a:miter/>
          </a:ln>
        </p:spPr>
      </p:cxnSp>
      <p:cxnSp>
        <p:nvCxnSpPr>
          <p:cNvPr id="47" name="Google Shape;78;p1"/>
          <p:cNvCxnSpPr/>
          <p:nvPr/>
        </p:nvCxnSpPr>
        <p:spPr>
          <a:xfrm>
            <a:off x="757080" y="6364080"/>
            <a:ext cx="10694160" cy="37080"/>
          </a:xfrm>
          <a:prstGeom prst="straightConnector1">
            <a:avLst/>
          </a:prstGeom>
          <a:ln w="38160">
            <a:solidFill>
              <a:srgbClr val="4472c4"/>
            </a:solidFill>
            <a:miter/>
          </a:ln>
        </p:spPr>
      </p:cxnSp>
      <p:graphicFrame>
        <p:nvGraphicFramePr>
          <p:cNvPr id="48" name=""/>
          <p:cNvGraphicFramePr/>
          <p:nvPr/>
        </p:nvGraphicFramePr>
        <p:xfrm>
          <a:off x="7507440" y="5486400"/>
          <a:ext cx="207720" cy="639720"/>
        </p:xfrm>
        <a:graphic>
          <a:graphicData uri="http://schemas.openxmlformats.org/drawingml/2006/table">
            <a:tbl>
              <a:tblPr/>
              <a:tblGrid>
                <a:gridCol w="218880"/>
              </a:tblGrid>
              <a:tr h="639720">
                <a:tc>
                  <a:txBody>
                    <a:bodyPr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bl>
          </a:graphicData>
        </a:graphic>
      </p:graphicFrame>
      <p:graphicFrame>
        <p:nvGraphicFramePr>
          <p:cNvPr id="49" name=""/>
          <p:cNvGraphicFramePr/>
          <p:nvPr/>
        </p:nvGraphicFramePr>
        <p:xfrm>
          <a:off x="1319040" y="1195560"/>
          <a:ext cx="10130040" cy="5059080"/>
        </p:xfrm>
        <a:graphic>
          <a:graphicData uri="http://schemas.openxmlformats.org/drawingml/2006/table">
            <a:tbl>
              <a:tblPr/>
              <a:tblGrid>
                <a:gridCol w="5027760"/>
                <a:gridCol w="5102280"/>
              </a:tblGrid>
              <a:tr h="64044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Times New Roman"/>
                        </a:rPr>
                        <a:t>Диалог құрылымы</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Times New Roman"/>
                        </a:rPr>
                        <a:t>Монолог  құрылымы </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r>
              <a:tr h="441864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400" strike="noStrike" u="none">
                          <a:solidFill>
                            <a:srgbClr val="000000"/>
                          </a:solidFill>
                          <a:uFillTx/>
                          <a:latin typeface="Times New Roman"/>
                          <a:ea typeface="Times New Roman"/>
                        </a:rPr>
                        <a:t>1. Әңгіме басы</a:t>
                      </a:r>
                      <a:endParaRPr b="0" lang="ru-RU" sz="1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sng">
                          <a:solidFill>
                            <a:srgbClr val="000000"/>
                          </a:solidFill>
                          <a:uFillTx/>
                          <a:latin typeface="Times New Roman"/>
                          <a:ea typeface="Times New Roman"/>
                        </a:rPr>
                        <a:t>Сәлемдесу</a:t>
                      </a:r>
                      <a:endParaRPr b="0" lang="ru-RU" sz="1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000000"/>
                          </a:solidFill>
                          <a:uFillTx/>
                          <a:latin typeface="Times New Roman"/>
                          <a:ea typeface="Times New Roman"/>
                        </a:rPr>
                        <a:t>      </a:t>
                      </a:r>
                      <a:r>
                        <a:rPr b="0" lang="kk-KZ" sz="1400" strike="noStrike" u="none">
                          <a:solidFill>
                            <a:srgbClr val="000000"/>
                          </a:solidFill>
                          <a:uFillTx/>
                          <a:latin typeface="Times New Roman"/>
                          <a:ea typeface="Times New Roman"/>
                        </a:rPr>
                        <a:t>Диолог бастауға негіз бола  алатын сұрақтар қоямыз. Мысалы:  «</a:t>
                      </a:r>
                      <a:r>
                        <a:rPr b="0" i="1" lang="kk-KZ" sz="1400" strike="noStrike" u="none">
                          <a:solidFill>
                            <a:srgbClr val="000000"/>
                          </a:solidFill>
                          <a:uFillTx/>
                          <a:latin typeface="Times New Roman"/>
                          <a:ea typeface="Times New Roman"/>
                        </a:rPr>
                        <a:t>Сіз қазір сөйлесе аласыз ба?», </a:t>
                      </a:r>
                      <a:r>
                        <a:rPr b="0" lang="kk-KZ" sz="1400" strike="noStrike" u="none">
                          <a:solidFill>
                            <a:srgbClr val="000000"/>
                          </a:solidFill>
                          <a:uFillTx/>
                          <a:latin typeface="Times New Roman"/>
                          <a:ea typeface="Times New Roman"/>
                        </a:rPr>
                        <a:t>«</a:t>
                      </a:r>
                      <a:r>
                        <a:rPr b="0" i="1" lang="kk-KZ" sz="1400" strike="noStrike" u="none">
                          <a:solidFill>
                            <a:srgbClr val="000000"/>
                          </a:solidFill>
                          <a:uFillTx/>
                          <a:latin typeface="Times New Roman"/>
                          <a:ea typeface="Times New Roman"/>
                        </a:rPr>
                        <a:t>Кешіріңіз, сізге қоятын бірнеше сауалым бар еді?», «Сіз қазір боссыз ба?”</a:t>
                      </a:r>
                      <a:endParaRPr b="0" lang="ru-RU" sz="1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000000"/>
                          </a:solidFill>
                          <a:uFillTx/>
                          <a:latin typeface="Times New Roman"/>
                          <a:ea typeface="Times New Roman"/>
                        </a:rPr>
                        <a:t>Күнделікті өмірге, мәселеге қатысты да сауалдар қоюға болады.  Мысалы, денсаулығын сұрау, т.б. Әңгіменің мақсатын айтып түсіндіреді.   </a:t>
                      </a:r>
                      <a:endParaRPr b="0" lang="ru-RU" sz="1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400" strike="noStrike" u="none">
                          <a:solidFill>
                            <a:srgbClr val="000000"/>
                          </a:solidFill>
                          <a:uFillTx/>
                          <a:latin typeface="Times New Roman"/>
                          <a:ea typeface="Times New Roman"/>
                        </a:rPr>
                        <a:t>2. </a:t>
                      </a:r>
                      <a:r>
                        <a:rPr b="1" lang="kk-KZ" sz="1400" strike="noStrike" u="sng">
                          <a:solidFill>
                            <a:srgbClr val="000000"/>
                          </a:solidFill>
                          <a:uFillTx/>
                          <a:latin typeface="Times New Roman"/>
                          <a:ea typeface="Times New Roman"/>
                        </a:rPr>
                        <a:t>Тақырыпты дамыту</a:t>
                      </a:r>
                      <a:endParaRPr b="0" lang="ru-RU" sz="1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000000"/>
                          </a:solidFill>
                          <a:uFillTx/>
                          <a:latin typeface="Times New Roman"/>
                          <a:ea typeface="Times New Roman"/>
                        </a:rPr>
                        <a:t>       </a:t>
                      </a:r>
                      <a:r>
                        <a:rPr b="0" lang="kk-KZ" sz="1400" strike="noStrike" u="none">
                          <a:solidFill>
                            <a:srgbClr val="000000"/>
                          </a:solidFill>
                          <a:uFillTx/>
                          <a:latin typeface="Times New Roman"/>
                          <a:ea typeface="Times New Roman"/>
                        </a:rPr>
                        <a:t>Әңгімелесуші  негізгі ақпарат  бойынша сұрақтарын қояды, оның жауаптары беріледі, әңгіме барысында сұхбаттасушылардың сұрақ қою, жауап алу  орны өзгеруі де мүмкін.   </a:t>
                      </a:r>
                      <a:endParaRPr b="0" lang="ru-RU" sz="1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400" strike="noStrike" u="sng">
                          <a:solidFill>
                            <a:srgbClr val="000000"/>
                          </a:solidFill>
                          <a:uFillTx/>
                          <a:latin typeface="Times New Roman"/>
                          <a:ea typeface="Times New Roman"/>
                        </a:rPr>
                        <a:t>3.Әңгіме соңы</a:t>
                      </a:r>
                      <a:endParaRPr b="0" lang="ru-RU" sz="1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000000"/>
                          </a:solidFill>
                          <a:uFillTx/>
                          <a:latin typeface="Times New Roman"/>
                          <a:ea typeface="Times New Roman"/>
                        </a:rPr>
                        <a:t>        </a:t>
                      </a:r>
                      <a:r>
                        <a:rPr b="0" lang="kk-KZ" sz="1400" strike="noStrike" u="none">
                          <a:solidFill>
                            <a:srgbClr val="000000"/>
                          </a:solidFill>
                          <a:uFillTx/>
                          <a:latin typeface="Times New Roman"/>
                          <a:ea typeface="Times New Roman"/>
                        </a:rPr>
                        <a:t>Сұхбаттасушылардың  ортақ тақырып бойынша соңғы қорытынды сөзі   жазылады.</a:t>
                      </a:r>
                      <a:endParaRPr b="0" lang="ru-RU" sz="1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000000"/>
                          </a:solidFill>
                          <a:uFillTx/>
                          <a:latin typeface="Times New Roman"/>
                          <a:ea typeface="Times New Roman"/>
                        </a:rPr>
                        <a:t> </a:t>
                      </a:r>
                      <a:r>
                        <a:rPr b="0" lang="kk-KZ" sz="1400" strike="noStrike" u="none">
                          <a:solidFill>
                            <a:srgbClr val="000000"/>
                          </a:solidFill>
                          <a:uFillTx/>
                          <a:latin typeface="Times New Roman"/>
                          <a:ea typeface="Times New Roman"/>
                        </a:rPr>
                        <a:t>Қоштасу. Қоштасудағы  этикет фразаларын қолдануға болады.  Мысалы: «</a:t>
                      </a:r>
                      <a:r>
                        <a:rPr b="0" i="1" lang="kk-KZ" sz="1400" strike="noStrike" u="none">
                          <a:solidFill>
                            <a:srgbClr val="000000"/>
                          </a:solidFill>
                          <a:uFillTx/>
                          <a:latin typeface="Times New Roman"/>
                          <a:ea typeface="Times New Roman"/>
                        </a:rPr>
                        <a:t>Аман сау болып тұрыңыз</a:t>
                      </a:r>
                      <a:r>
                        <a:rPr b="0" lang="kk-KZ" sz="1400" strike="noStrike" u="none">
                          <a:solidFill>
                            <a:srgbClr val="000000"/>
                          </a:solidFill>
                          <a:uFillTx/>
                          <a:latin typeface="Times New Roman"/>
                          <a:ea typeface="Times New Roman"/>
                        </a:rPr>
                        <a:t>», «</a:t>
                      </a:r>
                      <a:r>
                        <a:rPr b="0" i="1" lang="kk-KZ" sz="1400" strike="noStrike" u="none">
                          <a:solidFill>
                            <a:srgbClr val="000000"/>
                          </a:solidFill>
                          <a:uFillTx/>
                          <a:latin typeface="Times New Roman"/>
                          <a:ea typeface="Times New Roman"/>
                        </a:rPr>
                        <a:t>Келесі кездескенше</a:t>
                      </a:r>
                      <a:r>
                        <a:rPr b="0" lang="kk-KZ" sz="1400" strike="noStrike" u="none">
                          <a:solidFill>
                            <a:srgbClr val="000000"/>
                          </a:solidFill>
                          <a:uFillTx/>
                          <a:latin typeface="Times New Roman"/>
                          <a:ea typeface="Times New Roman"/>
                        </a:rPr>
                        <a:t>».</a:t>
                      </a:r>
                      <a:endParaRPr b="0" lang="ru-RU" sz="1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000000"/>
                          </a:solidFill>
                          <a:uFillTx/>
                          <a:latin typeface="Times New Roman"/>
                          <a:ea typeface="Times New Roman"/>
                        </a:rPr>
                        <a:t> </a:t>
                      </a:r>
                      <a:endParaRPr b="0" lang="ru-RU" sz="1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4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 </a:t>
                      </a:r>
                      <a:r>
                        <a:rPr b="0" lang="kk-KZ" sz="1400" strike="noStrike" u="none">
                          <a:solidFill>
                            <a:srgbClr val="000000"/>
                          </a:solidFill>
                          <a:uFillTx/>
                          <a:latin typeface="Times New Roman"/>
                          <a:ea typeface="Times New Roman"/>
                        </a:rPr>
                        <a:t>1.Оқырманды  өзіне қарату, сәлемдесу.</a:t>
                      </a:r>
                      <a:endParaRPr b="0" lang="ru-RU" sz="1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000000"/>
                          </a:solidFill>
                          <a:uFillTx/>
                          <a:latin typeface="Times New Roman"/>
                          <a:ea typeface="Times New Roman"/>
                        </a:rPr>
                        <a:t>2.Монолог тақырыбына оқырманның назарын аудару (қатысушылардың тәжірибесіне жүгіну, өмірден мысал келтіру, қызықты факт, дәйексөздер келтіру).</a:t>
                      </a:r>
                      <a:endParaRPr b="0" lang="ru-RU" sz="1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000000"/>
                          </a:solidFill>
                          <a:uFillTx/>
                          <a:latin typeface="Times New Roman"/>
                          <a:ea typeface="Times New Roman"/>
                        </a:rPr>
                        <a:t>3.Негізгі тақырып бойынша түсініктеме беру.</a:t>
                      </a:r>
                      <a:endParaRPr b="0" lang="ru-RU" sz="1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000000"/>
                          </a:solidFill>
                          <a:uFillTx/>
                          <a:latin typeface="Times New Roman"/>
                          <a:ea typeface="Times New Roman"/>
                        </a:rPr>
                        <a:t>4. Осы мәселенің ағымдағы сәттегі жағдайына  сипаттама беру.</a:t>
                      </a:r>
                      <a:endParaRPr b="0" lang="ru-RU" sz="1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000000"/>
                          </a:solidFill>
                          <a:uFillTx/>
                          <a:latin typeface="Times New Roman"/>
                          <a:ea typeface="Times New Roman"/>
                        </a:rPr>
                        <a:t>5. Дәлел, статистика,  сілтеме, себеп-салдар байланысын көрсетеді.</a:t>
                      </a:r>
                      <a:endParaRPr b="0" lang="ru-RU" sz="1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000000"/>
                          </a:solidFill>
                          <a:uFillTx/>
                          <a:latin typeface="Times New Roman"/>
                          <a:ea typeface="Times New Roman"/>
                        </a:rPr>
                        <a:t>6. Мәтін оқырманның көңіл-сезімдеріне әсер беруі керек. </a:t>
                      </a:r>
                      <a:endParaRPr b="0" lang="ru-RU" sz="1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000000"/>
                          </a:solidFill>
                          <a:uFillTx/>
                          <a:latin typeface="Times New Roman"/>
                          <a:ea typeface="Times New Roman"/>
                        </a:rPr>
                        <a:t>7. Қорытынды. </a:t>
                      </a:r>
                      <a:endParaRPr b="0" lang="ru-RU" sz="1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 </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r>
            </a:tbl>
          </a:graphicData>
        </a:graphic>
      </p:graphicFrame>
    </p:spTree>
  </p:cSld>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0" name="Рисунок 48" descr=""/>
          <p:cNvPicPr/>
          <p:nvPr/>
        </p:nvPicPr>
        <p:blipFill>
          <a:blip r:embed="rId1"/>
          <a:stretch/>
        </p:blipFill>
        <p:spPr>
          <a:xfrm>
            <a:off x="652320" y="7978680"/>
            <a:ext cx="200160" cy="203400"/>
          </a:xfrm>
          <a:prstGeom prst="rect">
            <a:avLst/>
          </a:prstGeom>
          <a:ln w="0">
            <a:noFill/>
          </a:ln>
        </p:spPr>
      </p:pic>
      <p:sp>
        <p:nvSpPr>
          <p:cNvPr id="51" name="object 2"/>
          <p:cNvSpPr/>
          <p:nvPr/>
        </p:nvSpPr>
        <p:spPr>
          <a:xfrm>
            <a:off x="0" y="0"/>
            <a:ext cx="12192120" cy="977760"/>
          </a:xfrm>
          <a:prstGeom prst="pie">
            <a:avLst/>
          </a:prstGeom>
          <a:solidFill>
            <a:srgbClr val="2e77e2"/>
          </a:solidFill>
          <a:ln w="0">
            <a:noFill/>
          </a:ln>
        </p:spPr>
        <p:style>
          <a:lnRef idx="0"/>
          <a:fillRef idx="0"/>
          <a:effectRef idx="0"/>
          <a:fontRef idx="minor"/>
        </p:style>
        <p:txBody>
          <a:bodyPr lIns="0" rIns="0" tIns="0" bIns="0" anchor="t">
            <a:norm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8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3000" strike="noStrike" u="none">
                <a:solidFill>
                  <a:srgbClr val="ffffff"/>
                </a:solidFill>
                <a:uFillTx/>
                <a:latin typeface="Times New Roman"/>
                <a:ea typeface="Times New Roman"/>
              </a:rPr>
              <a:t>            </a:t>
            </a:r>
            <a:endParaRPr b="0" lang="ru-RU" sz="3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3000" strike="noStrike" u="none">
              <a:solidFill>
                <a:srgbClr val="000000"/>
              </a:solidFill>
              <a:uFillTx/>
              <a:latin typeface="Calibri"/>
            </a:endParaRPr>
          </a:p>
        </p:txBody>
      </p:sp>
      <p:sp>
        <p:nvSpPr>
          <p:cNvPr id="52"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53"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54" name="Google Shape;77;p1"/>
          <p:cNvCxnSpPr/>
          <p:nvPr/>
        </p:nvCxnSpPr>
        <p:spPr>
          <a:xfrm>
            <a:off x="212400" y="6621120"/>
            <a:ext cx="11729160" cy="26280"/>
          </a:xfrm>
          <a:prstGeom prst="straightConnector1">
            <a:avLst/>
          </a:prstGeom>
          <a:ln w="57240">
            <a:solidFill>
              <a:srgbClr val="33cccc"/>
            </a:solidFill>
            <a:miter/>
          </a:ln>
        </p:spPr>
      </p:cxnSp>
      <p:cxnSp>
        <p:nvCxnSpPr>
          <p:cNvPr id="55" name="Google Shape;78;p1"/>
          <p:cNvCxnSpPr/>
          <p:nvPr/>
        </p:nvCxnSpPr>
        <p:spPr>
          <a:xfrm>
            <a:off x="757080" y="6364080"/>
            <a:ext cx="10694160" cy="37080"/>
          </a:xfrm>
          <a:prstGeom prst="straightConnector1">
            <a:avLst/>
          </a:prstGeom>
          <a:ln w="38160">
            <a:solidFill>
              <a:srgbClr val="4472c4"/>
            </a:solidFill>
            <a:miter/>
          </a:ln>
        </p:spPr>
      </p:cxnSp>
      <p:sp>
        <p:nvSpPr>
          <p:cNvPr id="56" name="TextBox 9"/>
          <p:cNvSpPr/>
          <p:nvPr/>
        </p:nvSpPr>
        <p:spPr>
          <a:xfrm>
            <a:off x="831960" y="1252440"/>
            <a:ext cx="10899720" cy="164844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1800" strike="noStrike" u="none">
                <a:solidFill>
                  <a:srgbClr val="000000"/>
                </a:solidFill>
                <a:uFillTx/>
                <a:latin typeface="Calibri"/>
              </a:rPr>
              <a:t> </a:t>
            </a:r>
            <a:endParaRPr b="0" lang="ru-RU" sz="18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2400" strike="noStrike" u="none">
                <a:solidFill>
                  <a:srgbClr val="00b050"/>
                </a:solidFill>
                <a:uFillTx/>
                <a:latin typeface="Times New Roman"/>
                <a:ea typeface="Times New Roman"/>
              </a:rPr>
              <a:t>2-тапсырма. Құрылым  үлгісіне қарап ғарышты игерушілер туралы диалог</a:t>
            </a:r>
            <a:endParaRPr b="0" lang="ru-RU" sz="24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2400" strike="noStrike" u="none">
                <a:solidFill>
                  <a:srgbClr val="00b050"/>
                </a:solidFill>
                <a:uFillTx/>
                <a:latin typeface="Times New Roman"/>
                <a:ea typeface="Times New Roman"/>
              </a:rPr>
              <a:t>                     </a:t>
            </a:r>
            <a:r>
              <a:rPr b="0" lang="kk-KZ" sz="2400" strike="noStrike" u="none">
                <a:solidFill>
                  <a:srgbClr val="00b050"/>
                </a:solidFill>
                <a:uFillTx/>
                <a:latin typeface="Times New Roman"/>
                <a:ea typeface="Times New Roman"/>
              </a:rPr>
              <a:t>құрастырыңыз.</a:t>
            </a:r>
            <a:r>
              <a:rPr b="0" lang="kk-KZ" sz="2400" strike="noStrike" u="none">
                <a:solidFill>
                  <a:srgbClr val="000000"/>
                </a:solidFill>
                <a:uFillTx/>
                <a:latin typeface="Times New Roman"/>
                <a:ea typeface="Times New Roman"/>
              </a:rPr>
              <a:t>  </a:t>
            </a:r>
            <a:endParaRPr b="0" lang="ru-RU" sz="24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8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800" strike="noStrike" u="none">
              <a:solidFill>
                <a:srgbClr val="000000"/>
              </a:solidFill>
              <a:uFillTx/>
              <a:latin typeface="Calibri"/>
            </a:endParaRPr>
          </a:p>
        </p:txBody>
      </p:sp>
      <p:sp>
        <p:nvSpPr>
          <p:cNvPr id="57" name="Прямоугольник 12"/>
          <p:cNvSpPr/>
          <p:nvPr/>
        </p:nvSpPr>
        <p:spPr>
          <a:xfrm>
            <a:off x="990720" y="3270240"/>
            <a:ext cx="6095880" cy="26542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2400" strike="noStrike" u="none">
                <a:solidFill>
                  <a:srgbClr val="7030a0"/>
                </a:solidFill>
                <a:uFillTx/>
                <a:latin typeface="Times New Roman"/>
                <a:ea typeface="Times New Roman"/>
              </a:rPr>
              <a:t>Дескриптор:</a:t>
            </a:r>
            <a:endParaRPr b="0" lang="ru-RU" sz="24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2400" strike="noStrike" u="none">
                <a:solidFill>
                  <a:srgbClr val="7030a0"/>
                </a:solidFill>
                <a:uFillTx/>
                <a:latin typeface="Times New Roman"/>
                <a:ea typeface="Times New Roman"/>
              </a:rPr>
              <a:t>       </a:t>
            </a:r>
            <a:r>
              <a:rPr b="0" lang="kk-KZ" sz="2400" strike="noStrike" u="none">
                <a:solidFill>
                  <a:srgbClr val="7030a0"/>
                </a:solidFill>
                <a:uFillTx/>
                <a:latin typeface="Times New Roman"/>
                <a:ea typeface="Times New Roman"/>
              </a:rPr>
              <a:t>-  Диалогтің  құрылымын сақтайды (кіріспе, негізгі, қорытынды)</a:t>
            </a:r>
            <a:endParaRPr b="0" lang="ru-RU" sz="24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2400" strike="noStrike" u="none">
                <a:solidFill>
                  <a:srgbClr val="7030a0"/>
                </a:solidFill>
                <a:uFillTx/>
                <a:latin typeface="Times New Roman"/>
                <a:ea typeface="Times New Roman"/>
              </a:rPr>
              <a:t>        </a:t>
            </a:r>
            <a:r>
              <a:rPr b="0" lang="kk-KZ" sz="2400" strike="noStrike" u="none">
                <a:solidFill>
                  <a:srgbClr val="7030a0"/>
                </a:solidFill>
                <a:uFillTx/>
                <a:latin typeface="Times New Roman"/>
                <a:ea typeface="Times New Roman"/>
              </a:rPr>
              <a:t>- Сауатты жазады.</a:t>
            </a:r>
            <a:endParaRPr b="0" lang="ru-RU" sz="24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2400" strike="noStrike" u="none">
                <a:solidFill>
                  <a:srgbClr val="7030a0"/>
                </a:solidFill>
                <a:uFillTx/>
                <a:latin typeface="Times New Roman"/>
                <a:ea typeface="Times New Roman"/>
              </a:rPr>
              <a:t>        </a:t>
            </a:r>
            <a:r>
              <a:rPr b="0" lang="kk-KZ" sz="2400" strike="noStrike" u="none">
                <a:solidFill>
                  <a:srgbClr val="7030a0"/>
                </a:solidFill>
                <a:uFillTx/>
                <a:latin typeface="Times New Roman"/>
                <a:ea typeface="Times New Roman"/>
              </a:rPr>
              <a:t>- Диолог  арқылы  әңгімелесушілер өз ойын жеткізеді.</a:t>
            </a:r>
            <a:endParaRPr b="0" lang="ru-RU" sz="24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2400" strike="noStrike" u="none">
                <a:solidFill>
                  <a:srgbClr val="7030a0"/>
                </a:solidFill>
                <a:uFillTx/>
                <a:latin typeface="Times New Roman"/>
                <a:ea typeface="Times New Roman"/>
              </a:rPr>
              <a:t>         </a:t>
            </a:r>
            <a:endParaRPr b="0" lang="ru-RU" sz="2400" strike="noStrike" u="none">
              <a:solidFill>
                <a:srgbClr val="000000"/>
              </a:solidFill>
              <a:uFillTx/>
              <a:latin typeface="Calibri"/>
            </a:endParaRPr>
          </a:p>
        </p:txBody>
      </p:sp>
      <p:pic>
        <p:nvPicPr>
          <p:cNvPr id="58" name="Рисунок 2" descr=""/>
          <p:cNvPicPr/>
          <p:nvPr/>
        </p:nvPicPr>
        <p:blipFill>
          <a:blip r:embed="rId2"/>
          <a:stretch/>
        </p:blipFill>
        <p:spPr>
          <a:xfrm>
            <a:off x="7128000" y="2462040"/>
            <a:ext cx="4905360" cy="1911600"/>
          </a:xfrm>
          <a:prstGeom prst="rect">
            <a:avLst/>
          </a:prstGeom>
          <a:ln w="0">
            <a:noFill/>
          </a:ln>
        </p:spPr>
      </p:pic>
    </p:spTree>
  </p:cSld>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9" name="Рисунок 48" descr=""/>
          <p:cNvPicPr/>
          <p:nvPr/>
        </p:nvPicPr>
        <p:blipFill>
          <a:blip r:embed="rId1"/>
          <a:stretch/>
        </p:blipFill>
        <p:spPr>
          <a:xfrm>
            <a:off x="652320" y="7978680"/>
            <a:ext cx="200160" cy="203400"/>
          </a:xfrm>
          <a:prstGeom prst="rect">
            <a:avLst/>
          </a:prstGeom>
          <a:ln w="0">
            <a:noFill/>
          </a:ln>
        </p:spPr>
      </p:pic>
      <p:sp>
        <p:nvSpPr>
          <p:cNvPr id="60" name="object 2"/>
          <p:cNvSpPr/>
          <p:nvPr/>
        </p:nvSpPr>
        <p:spPr>
          <a:xfrm>
            <a:off x="0" y="0"/>
            <a:ext cx="12192120" cy="977760"/>
          </a:xfrm>
          <a:prstGeom prst="pie">
            <a:avLst/>
          </a:prstGeom>
          <a:solidFill>
            <a:srgbClr val="2e77e2"/>
          </a:solidFill>
          <a:ln w="0">
            <a:noFill/>
          </a:ln>
        </p:spPr>
        <p:style>
          <a:lnRef idx="0"/>
          <a:fillRef idx="0"/>
          <a:effectRef idx="0"/>
          <a:fontRef idx="minor"/>
        </p:style>
        <p:txBody>
          <a:bodyPr lIns="0" rIns="0" tIns="0" bIns="0" anchor="t">
            <a:norm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8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3000" strike="noStrike" u="none">
                <a:solidFill>
                  <a:srgbClr val="ffffff"/>
                </a:solidFill>
                <a:uFillTx/>
                <a:latin typeface="Times New Roman"/>
                <a:ea typeface="Times New Roman"/>
              </a:rPr>
              <a:t>            </a:t>
            </a:r>
            <a:endParaRPr b="0" lang="ru-RU" sz="3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3000" strike="noStrike" u="none">
              <a:solidFill>
                <a:srgbClr val="000000"/>
              </a:solidFill>
              <a:uFillTx/>
              <a:latin typeface="Calibri"/>
            </a:endParaRPr>
          </a:p>
        </p:txBody>
      </p:sp>
      <p:sp>
        <p:nvSpPr>
          <p:cNvPr id="61"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62"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63" name="Google Shape;77;p1"/>
          <p:cNvCxnSpPr/>
          <p:nvPr/>
        </p:nvCxnSpPr>
        <p:spPr>
          <a:xfrm>
            <a:off x="212400" y="6621120"/>
            <a:ext cx="11729160" cy="26280"/>
          </a:xfrm>
          <a:prstGeom prst="straightConnector1">
            <a:avLst/>
          </a:prstGeom>
          <a:ln w="57240">
            <a:solidFill>
              <a:srgbClr val="33cccc"/>
            </a:solidFill>
            <a:miter/>
          </a:ln>
        </p:spPr>
      </p:cxnSp>
      <p:cxnSp>
        <p:nvCxnSpPr>
          <p:cNvPr id="64" name="Google Shape;78;p1"/>
          <p:cNvCxnSpPr/>
          <p:nvPr/>
        </p:nvCxnSpPr>
        <p:spPr>
          <a:xfrm>
            <a:off x="757080" y="6364080"/>
            <a:ext cx="10694160" cy="37080"/>
          </a:xfrm>
          <a:prstGeom prst="straightConnector1">
            <a:avLst/>
          </a:prstGeom>
          <a:ln w="38160">
            <a:solidFill>
              <a:srgbClr val="4472c4"/>
            </a:solidFill>
            <a:miter/>
          </a:ln>
        </p:spPr>
      </p:cxnSp>
      <p:sp>
        <p:nvSpPr>
          <p:cNvPr id="65" name="TextBox 9"/>
          <p:cNvSpPr/>
          <p:nvPr/>
        </p:nvSpPr>
        <p:spPr>
          <a:xfrm>
            <a:off x="831960" y="1252440"/>
            <a:ext cx="10899720" cy="64260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1800" strike="noStrike" u="none">
                <a:solidFill>
                  <a:srgbClr val="000000"/>
                </a:solidFill>
                <a:uFillTx/>
                <a:latin typeface="Calibri"/>
              </a:rPr>
              <a:t> </a:t>
            </a:r>
            <a:endParaRPr b="0" lang="ru-RU" sz="18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800" strike="noStrike" u="none">
              <a:solidFill>
                <a:srgbClr val="000000"/>
              </a:solidFill>
              <a:uFillTx/>
              <a:latin typeface="Calibri"/>
            </a:endParaRPr>
          </a:p>
        </p:txBody>
      </p:sp>
      <p:sp>
        <p:nvSpPr>
          <p:cNvPr id="66" name="TextBox 12"/>
          <p:cNvSpPr/>
          <p:nvPr/>
        </p:nvSpPr>
        <p:spPr>
          <a:xfrm>
            <a:off x="2089080" y="982800"/>
            <a:ext cx="6094440" cy="5209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2800" strike="noStrike" u="none">
                <a:solidFill>
                  <a:srgbClr val="00b050"/>
                </a:solidFill>
                <a:uFillTx/>
                <a:latin typeface="Times New Roman"/>
                <a:ea typeface="Times New Roman"/>
              </a:rPr>
              <a:t>Ықтимал жауаптар:</a:t>
            </a:r>
            <a:endParaRPr b="0" lang="ru-RU" sz="2800" strike="noStrike" u="none">
              <a:solidFill>
                <a:srgbClr val="000000"/>
              </a:solidFill>
              <a:uFillTx/>
              <a:latin typeface="Calibri"/>
            </a:endParaRPr>
          </a:p>
        </p:txBody>
      </p:sp>
      <p:sp>
        <p:nvSpPr>
          <p:cNvPr id="67" name="TextBox 14"/>
          <p:cNvSpPr/>
          <p:nvPr/>
        </p:nvSpPr>
        <p:spPr>
          <a:xfrm>
            <a:off x="212760" y="1735200"/>
            <a:ext cx="8916840" cy="4402440"/>
          </a:xfrm>
          <a:prstGeom prst="rect">
            <a:avLst/>
          </a:prstGeom>
          <a:noFill/>
          <a:ln w="0">
            <a:noFill/>
          </a:ln>
        </p:spPr>
        <p:style>
          <a:lnRef idx="0"/>
          <a:fillRef idx="0"/>
          <a:effectRef idx="0"/>
          <a:fontRef idx="minor"/>
        </p:style>
        <p:txBody>
          <a:bodyPr lIns="90000" rIns="90000" tIns="46800" bIns="46800" anchor="t">
            <a:spAutoFit/>
          </a:bodyPr>
          <a:p>
            <a:pPr>
              <a:lnSpc>
                <a:spcPct val="10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7030a0"/>
                </a:solidFill>
                <a:uFillTx/>
                <a:latin typeface="Times New Roman"/>
                <a:ea typeface="Times New Roman"/>
              </a:rPr>
              <a:t>- Сәлеметсің бе, Сәуле!   Ғарышты бағындырған қазақ ғарышкері туралы  мақала жазуым керек, көмегің керек болып тұр. </a:t>
            </a:r>
            <a:endParaRPr b="0" lang="ru-RU" sz="1800" strike="noStrike" u="none">
              <a:solidFill>
                <a:srgbClr val="000000"/>
              </a:solidFill>
              <a:uFillTx/>
              <a:latin typeface="Calibri"/>
            </a:endParaRPr>
          </a:p>
          <a:p>
            <a:pPr>
              <a:lnSpc>
                <a:spcPct val="10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7030a0"/>
                </a:solidFill>
                <a:uFillTx/>
                <a:latin typeface="Times New Roman"/>
                <a:ea typeface="Times New Roman"/>
              </a:rPr>
              <a:t>- Сәлемет  пе, Дәурен! Әрине, қолымнан келгенше көмек берейін.</a:t>
            </a:r>
            <a:endParaRPr b="0" lang="ru-RU" sz="1800" strike="noStrike" u="none">
              <a:solidFill>
                <a:srgbClr val="000000"/>
              </a:solidFill>
              <a:uFillTx/>
              <a:latin typeface="Calibri"/>
            </a:endParaRPr>
          </a:p>
          <a:p>
            <a:pPr>
              <a:lnSpc>
                <a:spcPct val="10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7030a0"/>
                </a:solidFill>
                <a:uFillTx/>
                <a:latin typeface="Times New Roman"/>
                <a:ea typeface="Times New Roman"/>
              </a:rPr>
              <a:t>- Қалай ойлайсың, қазақтың үш ғарышкерінің қайсысы туралы жазсам екен?</a:t>
            </a:r>
            <a:endParaRPr b="0" lang="ru-RU" sz="1800" strike="noStrike" u="none">
              <a:solidFill>
                <a:srgbClr val="000000"/>
              </a:solidFill>
              <a:uFillTx/>
              <a:latin typeface="Calibri"/>
            </a:endParaRPr>
          </a:p>
          <a:p>
            <a:pPr>
              <a:lnSpc>
                <a:spcPct val="10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7030a0"/>
                </a:solidFill>
                <a:uFillTx/>
                <a:latin typeface="Times New Roman"/>
                <a:ea typeface="Times New Roman"/>
              </a:rPr>
              <a:t>-  Қайсысы туралы жазсаң да, мәлімет табуға болады. Қазақтың тұңғыш  ғарышкері  -  Тоқтар Әубәкіров туралы жазуды ұсынар едім.  Тоқтар Әубәкіровтің журналистерге берген сұхбаттарын  қарап көруге болады.</a:t>
            </a:r>
            <a:endParaRPr b="0" lang="ru-RU" sz="1800" strike="noStrike" u="none">
              <a:solidFill>
                <a:srgbClr val="000000"/>
              </a:solidFill>
              <a:uFillTx/>
              <a:latin typeface="Calibri"/>
            </a:endParaRPr>
          </a:p>
          <a:p>
            <a:pPr>
              <a:lnSpc>
                <a:spcPct val="10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7030a0"/>
                </a:solidFill>
                <a:uFillTx/>
                <a:latin typeface="Times New Roman"/>
                <a:ea typeface="Times New Roman"/>
              </a:rPr>
              <a:t>-  Тапқан материалдардың сілтемесін менің жеке поштама  жіберерсің.</a:t>
            </a:r>
            <a:endParaRPr b="0" lang="ru-RU" sz="1800" strike="noStrike" u="none">
              <a:solidFill>
                <a:srgbClr val="000000"/>
              </a:solidFill>
              <a:uFillTx/>
              <a:latin typeface="Calibri"/>
            </a:endParaRPr>
          </a:p>
          <a:p>
            <a:pPr>
              <a:lnSpc>
                <a:spcPct val="10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7030a0"/>
                </a:solidFill>
                <a:uFillTx/>
                <a:latin typeface="Times New Roman"/>
                <a:ea typeface="Times New Roman"/>
              </a:rPr>
              <a:t>-   Қаласаң, сенімен бірге ұлттық кітапханға барып, материал іздесе аламын.</a:t>
            </a:r>
            <a:endParaRPr b="0" lang="ru-RU" sz="1800" strike="noStrike" u="none">
              <a:solidFill>
                <a:srgbClr val="000000"/>
              </a:solidFill>
              <a:uFillTx/>
              <a:latin typeface="Calibri"/>
            </a:endParaRPr>
          </a:p>
          <a:p>
            <a:pPr>
              <a:lnSpc>
                <a:spcPct val="10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7030a0"/>
                </a:solidFill>
                <a:uFillTx/>
                <a:latin typeface="Times New Roman"/>
                <a:ea typeface="Times New Roman"/>
              </a:rPr>
              <a:t>-  Тіпті керемет болар еді!</a:t>
            </a:r>
            <a:endParaRPr b="0" lang="ru-RU" sz="1800" strike="noStrike" u="none">
              <a:solidFill>
                <a:srgbClr val="000000"/>
              </a:solidFill>
              <a:uFillTx/>
              <a:latin typeface="Calibri"/>
            </a:endParaRPr>
          </a:p>
          <a:p>
            <a:pPr>
              <a:lnSpc>
                <a:spcPct val="10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7030a0"/>
                </a:solidFill>
                <a:uFillTx/>
                <a:latin typeface="Times New Roman"/>
                <a:ea typeface="Times New Roman"/>
              </a:rPr>
              <a:t> </a:t>
            </a:r>
            <a:r>
              <a:rPr b="0" lang="ru-RU" sz="1800" strike="noStrike" u="none">
                <a:solidFill>
                  <a:srgbClr val="7030a0"/>
                </a:solidFill>
                <a:uFillTx/>
                <a:latin typeface="Times New Roman"/>
                <a:ea typeface="Times New Roman"/>
              </a:rPr>
              <a:t>- Онда ертең сағат 10.00-де  кітапхана алдында кездесейік.</a:t>
            </a:r>
            <a:endParaRPr b="0" lang="ru-RU" sz="1800" strike="noStrike" u="none">
              <a:solidFill>
                <a:srgbClr val="000000"/>
              </a:solidFill>
              <a:uFillTx/>
              <a:latin typeface="Calibri"/>
            </a:endParaRPr>
          </a:p>
          <a:p>
            <a:pPr>
              <a:lnSpc>
                <a:spcPct val="10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7030a0"/>
                </a:solidFill>
                <a:uFillTx/>
                <a:latin typeface="Times New Roman"/>
                <a:ea typeface="Times New Roman"/>
              </a:rPr>
              <a:t>-    Сау бол, көріскенше!</a:t>
            </a:r>
            <a:endParaRPr b="0" lang="ru-RU" sz="1800" strike="noStrike" u="none">
              <a:solidFill>
                <a:srgbClr val="000000"/>
              </a:solidFill>
              <a:uFillTx/>
              <a:latin typeface="Calibri"/>
            </a:endParaRPr>
          </a:p>
        </p:txBody>
      </p:sp>
      <p:pic>
        <p:nvPicPr>
          <p:cNvPr id="68" name="Рисунок 3" descr=""/>
          <p:cNvPicPr/>
          <p:nvPr/>
        </p:nvPicPr>
        <p:blipFill>
          <a:blip r:embed="rId2"/>
          <a:stretch/>
        </p:blipFill>
        <p:spPr>
          <a:xfrm>
            <a:off x="8793000" y="4287960"/>
            <a:ext cx="2646360" cy="1731960"/>
          </a:xfrm>
          <a:prstGeom prst="rect">
            <a:avLst/>
          </a:prstGeom>
          <a:ln w="0">
            <a:noFill/>
          </a:ln>
        </p:spPr>
      </p:pic>
    </p:spTree>
  </p:cSld>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69" name="Рисунок 48" descr=""/>
          <p:cNvPicPr/>
          <p:nvPr/>
        </p:nvPicPr>
        <p:blipFill>
          <a:blip r:embed="rId1"/>
          <a:stretch/>
        </p:blipFill>
        <p:spPr>
          <a:xfrm>
            <a:off x="652320" y="7978680"/>
            <a:ext cx="200160" cy="203400"/>
          </a:xfrm>
          <a:prstGeom prst="rect">
            <a:avLst/>
          </a:prstGeom>
          <a:ln w="0">
            <a:noFill/>
          </a:ln>
        </p:spPr>
      </p:pic>
      <p:sp>
        <p:nvSpPr>
          <p:cNvPr id="70" name="object 2"/>
          <p:cNvSpPr/>
          <p:nvPr/>
        </p:nvSpPr>
        <p:spPr>
          <a:xfrm>
            <a:off x="0" y="0"/>
            <a:ext cx="12192120" cy="977760"/>
          </a:xfrm>
          <a:prstGeom prst="pie">
            <a:avLst/>
          </a:prstGeom>
          <a:solidFill>
            <a:srgbClr val="2e77e2"/>
          </a:solidFill>
          <a:ln w="0">
            <a:noFill/>
          </a:ln>
        </p:spPr>
        <p:style>
          <a:lnRef idx="0"/>
          <a:fillRef idx="0"/>
          <a:effectRef idx="0"/>
          <a:fontRef idx="minor"/>
        </p:style>
        <p:txBody>
          <a:bodyPr lIns="0" rIns="0" tIns="0" bIns="0" anchor="t">
            <a:norm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8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3000" strike="noStrike" u="none">
                <a:solidFill>
                  <a:srgbClr val="ffffff"/>
                </a:solidFill>
                <a:uFillTx/>
                <a:latin typeface="Times New Roman"/>
                <a:ea typeface="Times New Roman"/>
              </a:rPr>
              <a:t>            </a:t>
            </a:r>
            <a:endParaRPr b="0" lang="ru-RU" sz="3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3000" strike="noStrike" u="none">
              <a:solidFill>
                <a:srgbClr val="000000"/>
              </a:solidFill>
              <a:uFillTx/>
              <a:latin typeface="Calibri"/>
            </a:endParaRPr>
          </a:p>
        </p:txBody>
      </p:sp>
      <p:sp>
        <p:nvSpPr>
          <p:cNvPr id="71"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72"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73" name="Google Shape;77;p1"/>
          <p:cNvCxnSpPr/>
          <p:nvPr/>
        </p:nvCxnSpPr>
        <p:spPr>
          <a:xfrm>
            <a:off x="212400" y="6621120"/>
            <a:ext cx="11729160" cy="26280"/>
          </a:xfrm>
          <a:prstGeom prst="straightConnector1">
            <a:avLst/>
          </a:prstGeom>
          <a:ln w="57240">
            <a:solidFill>
              <a:srgbClr val="33cccc"/>
            </a:solidFill>
            <a:miter/>
          </a:ln>
        </p:spPr>
      </p:cxnSp>
      <p:cxnSp>
        <p:nvCxnSpPr>
          <p:cNvPr id="74" name="Google Shape;78;p1"/>
          <p:cNvCxnSpPr/>
          <p:nvPr/>
        </p:nvCxnSpPr>
        <p:spPr>
          <a:xfrm>
            <a:off x="757080" y="6364080"/>
            <a:ext cx="10694160" cy="37080"/>
          </a:xfrm>
          <a:prstGeom prst="straightConnector1">
            <a:avLst/>
          </a:prstGeom>
          <a:ln w="38160">
            <a:solidFill>
              <a:srgbClr val="4472c4"/>
            </a:solidFill>
            <a:miter/>
          </a:ln>
        </p:spPr>
      </p:cxnSp>
      <p:sp>
        <p:nvSpPr>
          <p:cNvPr id="75" name="TextBox 9"/>
          <p:cNvSpPr/>
          <p:nvPr/>
        </p:nvSpPr>
        <p:spPr>
          <a:xfrm>
            <a:off x="819000" y="1249200"/>
            <a:ext cx="1090008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2400" strike="noStrike" u="none">
                <a:solidFill>
                  <a:srgbClr val="00b050"/>
                </a:solidFill>
                <a:uFillTx/>
                <a:latin typeface="Times New Roman"/>
                <a:ea typeface="Times New Roman"/>
              </a:rPr>
              <a:t>3-тапсырма. Ғалам туралы өз ойыңды монолог түрінде жазыңыз.  </a:t>
            </a:r>
            <a:endParaRPr b="0" lang="ru-RU" sz="2400" strike="noStrike" u="none">
              <a:solidFill>
                <a:srgbClr val="000000"/>
              </a:solidFill>
              <a:uFillTx/>
              <a:latin typeface="Calibri"/>
            </a:endParaRPr>
          </a:p>
        </p:txBody>
      </p:sp>
      <p:pic>
        <p:nvPicPr>
          <p:cNvPr id="76" name="Рисунок 2" descr=""/>
          <p:cNvPicPr/>
          <p:nvPr/>
        </p:nvPicPr>
        <p:blipFill>
          <a:blip r:embed="rId2"/>
          <a:stretch/>
        </p:blipFill>
        <p:spPr>
          <a:xfrm>
            <a:off x="7128000" y="2462040"/>
            <a:ext cx="4905360" cy="1911600"/>
          </a:xfrm>
          <a:prstGeom prst="rect">
            <a:avLst/>
          </a:prstGeom>
          <a:ln w="0">
            <a:noFill/>
          </a:ln>
        </p:spPr>
      </p:pic>
      <p:sp>
        <p:nvSpPr>
          <p:cNvPr id="77" name="TextBox 12"/>
          <p:cNvSpPr/>
          <p:nvPr/>
        </p:nvSpPr>
        <p:spPr>
          <a:xfrm>
            <a:off x="3046320" y="3492360"/>
            <a:ext cx="6094440" cy="155700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2400" strike="noStrike" u="none">
                <a:solidFill>
                  <a:srgbClr val="7030a0"/>
                </a:solidFill>
                <a:uFillTx/>
                <a:latin typeface="Times New Roman"/>
                <a:ea typeface="Times New Roman"/>
              </a:rPr>
              <a:t>Дискрипторы:</a:t>
            </a:r>
            <a:endParaRPr b="0" lang="ru-RU" sz="24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2400" strike="noStrike" u="none">
                <a:solidFill>
                  <a:srgbClr val="7030a0"/>
                </a:solidFill>
                <a:uFillTx/>
                <a:latin typeface="Times New Roman"/>
                <a:ea typeface="Times New Roman"/>
              </a:rPr>
              <a:t>-Монологтің  құрылымын сақтайды. </a:t>
            </a:r>
            <a:endParaRPr b="0" lang="ru-RU" sz="24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2400" strike="noStrike" u="none">
                <a:solidFill>
                  <a:srgbClr val="7030a0"/>
                </a:solidFill>
                <a:uFillTx/>
                <a:latin typeface="Times New Roman"/>
                <a:ea typeface="Times New Roman"/>
              </a:rPr>
              <a:t>- Сауатты жазады.</a:t>
            </a:r>
            <a:endParaRPr b="0" lang="ru-RU" sz="24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2400" strike="noStrike" u="none">
                <a:solidFill>
                  <a:srgbClr val="7030a0"/>
                </a:solidFill>
                <a:uFillTx/>
                <a:latin typeface="Times New Roman"/>
                <a:ea typeface="Times New Roman"/>
              </a:rPr>
              <a:t>-Монолог этикеттерін сақтайды</a:t>
            </a:r>
            <a:r>
              <a:rPr b="0" lang="kk-KZ" sz="1800" strike="noStrike" u="none">
                <a:solidFill>
                  <a:srgbClr val="7030a0"/>
                </a:solidFill>
                <a:uFillTx/>
                <a:latin typeface="Times New Roman"/>
                <a:ea typeface="Times New Roman"/>
              </a:rPr>
              <a:t>.</a:t>
            </a:r>
            <a:endParaRPr b="0" lang="ru-RU" sz="1800" strike="noStrike" u="none">
              <a:solidFill>
                <a:srgbClr val="000000"/>
              </a:solidFill>
              <a:uFillTx/>
              <a:latin typeface="Calibri"/>
            </a:endParaRPr>
          </a:p>
        </p:txBody>
      </p:sp>
    </p:spTree>
  </p:cSld>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78" name="Рисунок 48" descr=""/>
          <p:cNvPicPr/>
          <p:nvPr/>
        </p:nvPicPr>
        <p:blipFill>
          <a:blip r:embed="rId1"/>
          <a:stretch/>
        </p:blipFill>
        <p:spPr>
          <a:xfrm>
            <a:off x="652320" y="7978680"/>
            <a:ext cx="200160" cy="203400"/>
          </a:xfrm>
          <a:prstGeom prst="rect">
            <a:avLst/>
          </a:prstGeom>
          <a:ln w="0">
            <a:noFill/>
          </a:ln>
        </p:spPr>
      </p:pic>
      <p:sp>
        <p:nvSpPr>
          <p:cNvPr id="79" name="object 2"/>
          <p:cNvSpPr/>
          <p:nvPr/>
        </p:nvSpPr>
        <p:spPr>
          <a:xfrm>
            <a:off x="0" y="0"/>
            <a:ext cx="12192120" cy="977760"/>
          </a:xfrm>
          <a:prstGeom prst="pie">
            <a:avLst/>
          </a:prstGeom>
          <a:solidFill>
            <a:srgbClr val="2e77e2"/>
          </a:solidFill>
          <a:ln w="0">
            <a:noFill/>
          </a:ln>
        </p:spPr>
        <p:style>
          <a:lnRef idx="0"/>
          <a:fillRef idx="0"/>
          <a:effectRef idx="0"/>
          <a:fontRef idx="minor"/>
        </p:style>
        <p:txBody>
          <a:bodyPr lIns="0" rIns="0" tIns="0" bIns="0" anchor="t">
            <a:norm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8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3000" strike="noStrike" u="none">
                <a:solidFill>
                  <a:srgbClr val="ffffff"/>
                </a:solidFill>
                <a:uFillTx/>
                <a:latin typeface="Times New Roman"/>
                <a:ea typeface="Times New Roman"/>
              </a:rPr>
              <a:t>            </a:t>
            </a:r>
            <a:endParaRPr b="0" lang="ru-RU" sz="3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3000" strike="noStrike" u="none">
              <a:solidFill>
                <a:srgbClr val="000000"/>
              </a:solidFill>
              <a:uFillTx/>
              <a:latin typeface="Calibri"/>
            </a:endParaRPr>
          </a:p>
        </p:txBody>
      </p:sp>
      <p:sp>
        <p:nvSpPr>
          <p:cNvPr id="80"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81"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82" name="Google Shape;77;p1"/>
          <p:cNvCxnSpPr/>
          <p:nvPr/>
        </p:nvCxnSpPr>
        <p:spPr>
          <a:xfrm>
            <a:off x="212400" y="6621120"/>
            <a:ext cx="11729160" cy="26280"/>
          </a:xfrm>
          <a:prstGeom prst="straightConnector1">
            <a:avLst/>
          </a:prstGeom>
          <a:ln w="57240">
            <a:solidFill>
              <a:srgbClr val="33cccc"/>
            </a:solidFill>
            <a:miter/>
          </a:ln>
        </p:spPr>
      </p:cxnSp>
      <p:cxnSp>
        <p:nvCxnSpPr>
          <p:cNvPr id="83" name="Google Shape;78;p1"/>
          <p:cNvCxnSpPr/>
          <p:nvPr/>
        </p:nvCxnSpPr>
        <p:spPr>
          <a:xfrm>
            <a:off x="757080" y="6364080"/>
            <a:ext cx="10694160" cy="37080"/>
          </a:xfrm>
          <a:prstGeom prst="straightConnector1">
            <a:avLst/>
          </a:prstGeom>
          <a:ln w="38160">
            <a:solidFill>
              <a:srgbClr val="4472c4"/>
            </a:solidFill>
            <a:miter/>
          </a:ln>
        </p:spPr>
      </p:cxnSp>
      <p:sp>
        <p:nvSpPr>
          <p:cNvPr id="84" name="TextBox 9"/>
          <p:cNvSpPr/>
          <p:nvPr/>
        </p:nvSpPr>
        <p:spPr>
          <a:xfrm>
            <a:off x="831960" y="1252440"/>
            <a:ext cx="10899720" cy="64260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1800" strike="noStrike" u="none">
                <a:solidFill>
                  <a:srgbClr val="000000"/>
                </a:solidFill>
                <a:uFillTx/>
                <a:latin typeface="Calibri"/>
              </a:rPr>
              <a:t> </a:t>
            </a:r>
            <a:endParaRPr b="0" lang="ru-RU" sz="18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800" strike="noStrike" u="none">
              <a:solidFill>
                <a:srgbClr val="000000"/>
              </a:solidFill>
              <a:uFillTx/>
              <a:latin typeface="Calibri"/>
            </a:endParaRPr>
          </a:p>
        </p:txBody>
      </p:sp>
      <p:sp>
        <p:nvSpPr>
          <p:cNvPr id="85" name="TextBox 12"/>
          <p:cNvSpPr/>
          <p:nvPr/>
        </p:nvSpPr>
        <p:spPr>
          <a:xfrm>
            <a:off x="2089080" y="1057320"/>
            <a:ext cx="6094440" cy="5209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2800" strike="noStrike" u="none">
                <a:solidFill>
                  <a:srgbClr val="00b050"/>
                </a:solidFill>
                <a:uFillTx/>
                <a:latin typeface="Times New Roman"/>
                <a:ea typeface="Times New Roman"/>
              </a:rPr>
              <a:t>Ықтимал жауаптар:</a:t>
            </a:r>
            <a:endParaRPr b="0" lang="ru-RU" sz="2800" strike="noStrike" u="none">
              <a:solidFill>
                <a:srgbClr val="000000"/>
              </a:solidFill>
              <a:uFillTx/>
              <a:latin typeface="Calibri"/>
            </a:endParaRPr>
          </a:p>
        </p:txBody>
      </p:sp>
      <p:pic>
        <p:nvPicPr>
          <p:cNvPr id="86" name="Рисунок 3" descr=""/>
          <p:cNvPicPr/>
          <p:nvPr/>
        </p:nvPicPr>
        <p:blipFill>
          <a:blip r:embed="rId2"/>
          <a:stretch/>
        </p:blipFill>
        <p:spPr>
          <a:xfrm>
            <a:off x="8793000" y="4287960"/>
            <a:ext cx="2646360" cy="1731960"/>
          </a:xfrm>
          <a:prstGeom prst="rect">
            <a:avLst/>
          </a:prstGeom>
          <a:ln w="0">
            <a:noFill/>
          </a:ln>
        </p:spPr>
      </p:pic>
      <p:sp>
        <p:nvSpPr>
          <p:cNvPr id="87" name="TextBox 16"/>
          <p:cNvSpPr/>
          <p:nvPr/>
        </p:nvSpPr>
        <p:spPr>
          <a:xfrm>
            <a:off x="652320" y="1700280"/>
            <a:ext cx="8140680" cy="436284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2000" strike="noStrike" u="none">
                <a:solidFill>
                  <a:srgbClr val="7030a0"/>
                </a:solidFill>
                <a:uFillTx/>
                <a:latin typeface="Times New Roman"/>
                <a:ea typeface="Calibri"/>
              </a:rPr>
              <a:t>     </a:t>
            </a:r>
            <a:r>
              <a:rPr b="0" lang="kk-KZ" sz="2000" strike="noStrike" u="none">
                <a:solidFill>
                  <a:srgbClr val="7030a0"/>
                </a:solidFill>
                <a:uFillTx/>
                <a:latin typeface="Times New Roman"/>
                <a:ea typeface="Calibri"/>
              </a:rPr>
              <a:t>Ғалам біз білмейтін дүниелерге толы. Кішкентай күнімнен аспанға қарап, күндіз күн мен бұлттарды, түнде жұлдыздар мен аппақ айды тамашалап, ұзағынан қарағанды ұнататынмын. Аспан әлемі мені ерекше еліктіретін. "Анау тұрған дөп-дөңгелек айдың үстіне шығып алып, жерге қараса біздің ғаламшар ол жерден қандай болып көрінер екен? Бұлттан бұлтқа секіріп, күн сәулелеріне шомылсам ғой", - деген ойлар келетін санама. Содан бері ғарышқа, аспанға ерекше ықыласым оянды.  Әлі  де ғарышкер болуды армандаймын. Аспанда тіршілік бар ма екен? Бар болса, сонда барып тұрғым келеді.  Дөңгеленген жарқын, сәулелері нұр сыйлайтын Күннің жалындаған керемет көрінісі ханның алтын шаһарындай. Сол жаққа туыстарым, жақындарымды алып барсам, Күн мен Айдан үй тұрғызсақ қой... Мұның бәрі қиял, әрине. Бірақ бүгінде небір түрлі жаңалықтар ашылып, құрылғылар пайда болуда. Бәлкім, бір кездері Айда тұру да мүмкін болып қалар...</a:t>
            </a:r>
            <a:endParaRPr b="0" lang="ru-RU" sz="2000" strike="noStrike" u="none">
              <a:solidFill>
                <a:srgbClr val="000000"/>
              </a:solidFill>
              <a:uFillTx/>
              <a:latin typeface="Calibri"/>
            </a:endParaRPr>
          </a:p>
        </p:txBody>
      </p:sp>
    </p:spTree>
  </p:cSld>
</p:sld>
</file>

<file path=ppt/theme/theme1.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7408</TotalTime>
  <Application>LibreOffice/24.8.2.1$MacOSX_AARCH64 LibreOffice_project/0f794b6e29741098670a3b95d60478a65d05ef13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2018-09-12T08:07:08Z</dcterms:created>
  <dc:creator>Жазира Асанова</dc:creator>
  <dc:description/>
  <dc:language>ru-RU</dc:language>
  <cp:lastModifiedBy>Huawei</cp:lastModifiedBy>
  <cp:lastPrinted>2020-03-24T14:36:16Z</cp:lastPrinted>
  <dcterms:modified xsi:type="dcterms:W3CDTF">2024-10-29T13:28:33Z</dcterms:modified>
  <cp:revision>532</cp:revision>
  <dc:subject/>
  <dc:title>Презентация PowerPoint</dc:title>
</cp:coreProperties>
</file>