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4"/>
  </p:notesMasterIdLst>
  <p:sldIdLst>
    <p:sldId id="257" r:id="rId2"/>
    <p:sldId id="287" r:id="rId3"/>
    <p:sldId id="298" r:id="rId4"/>
    <p:sldId id="274" r:id="rId5"/>
    <p:sldId id="289" r:id="rId6"/>
    <p:sldId id="269" r:id="rId7"/>
    <p:sldId id="277" r:id="rId8"/>
    <p:sldId id="276" r:id="rId9"/>
    <p:sldId id="262" r:id="rId10"/>
    <p:sldId id="288" r:id="rId11"/>
    <p:sldId id="268" r:id="rId12"/>
    <p:sldId id="29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48" y="3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55F07-9B93-4A33-9D17-25598FABCBF4}" type="datetimeFigureOut">
              <a:rPr lang="ru-RU" smtClean="0"/>
              <a:pPr/>
              <a:t>29.10.2024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8B5E5-E8E0-4B36-833C-7BA223E126A3}" type="slidenum">
              <a:rPr lang="ru-RU" smtClean="0"/>
              <a:pPr/>
              <a:t>‹#›</a:t>
            </a:fld>
            <a:endParaRPr lang="ru-RU"/>
          </a:p>
        </p:txBody>
      </p:sp>
    </p:spTree>
    <p:extLst>
      <p:ext uri="{BB962C8B-B14F-4D97-AF65-F5344CB8AC3E}">
        <p14:creationId xmlns:p14="http://schemas.microsoft.com/office/powerpoint/2010/main" val="363387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73;p1: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4339" name="Google Shape;74;p1: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79178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58644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9459"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97385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133869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67393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20;p4:notes"/>
          <p:cNvSpPr txBox="1">
            <a:spLocks noGrp="1"/>
          </p:cNvSpPr>
          <p:nvPr>
            <p:ph type="body" idx="1"/>
          </p:nvPr>
        </p:nvSpPr>
        <p:spPr>
          <a:ln/>
        </p:spPr>
        <p:txBody>
          <a:bodyPr/>
          <a:lstStyle/>
          <a:p>
            <a:pPr marL="0" indent="0" eaLnBrk="1" hangingPunct="1">
              <a:buSzPts val="1400"/>
            </a:pPr>
            <a:endParaRPr lang="ru-RU" altLang="ru-RU" sz="1200" dirty="0">
              <a:latin typeface="Calibri" pitchFamily="34" charset="0"/>
              <a:cs typeface="Arial" pitchFamily="34" charset="0"/>
              <a:sym typeface="Calibri" pitchFamily="34" charset="0"/>
            </a:endParaRPr>
          </a:p>
        </p:txBody>
      </p:sp>
      <p:sp>
        <p:nvSpPr>
          <p:cNvPr id="17411"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1212487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9459"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222700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9459"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203510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9459"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2896124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pPr/>
              <a:t>29.10.2024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29.10.2024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29.10.2024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29.10.2024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pPr/>
              <a:t>29.10.2024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pPr/>
              <a:t>29.10.2024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pPr/>
              <a:t>29.10.2024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29.10.2024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29.10.2024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29.10.2024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29.10.2024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76;p1"/>
          <p:cNvSpPr>
            <a:spLocks noChangeArrowheads="1"/>
          </p:cNvSpPr>
          <p:nvPr/>
        </p:nvSpPr>
        <p:spPr bwMode="auto">
          <a:xfrm>
            <a:off x="735755" y="3249739"/>
            <a:ext cx="7711857" cy="167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654" tIns="24815" rIns="49654" bIns="24815"/>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r>
              <a:rPr lang="kk-KZ" sz="2400" b="1" dirty="0">
                <a:latin typeface="Times New Roman" panose="02020603050405020304" pitchFamily="18" charset="0"/>
                <a:ea typeface="Tahoma" panose="020B0604030504040204" pitchFamily="34" charset="0"/>
                <a:cs typeface="Times New Roman" panose="02020603050405020304" pitchFamily="18" charset="0"/>
              </a:rPr>
              <a:t>          </a:t>
            </a:r>
            <a:endParaRPr lang="ru-RU" altLang="ru-RU" sz="2500" b="1" dirty="0">
              <a:solidFill>
                <a:srgbClr val="090F78"/>
              </a:solidFill>
              <a:latin typeface="Times New Roman" pitchFamily="18" charset="0"/>
              <a:cs typeface="Times New Roman" pitchFamily="18" charset="0"/>
              <a:sym typeface="Century Gothic" pitchFamily="34" charset="0"/>
            </a:endParaRPr>
          </a:p>
        </p:txBody>
      </p:sp>
      <p:cxnSp>
        <p:nvCxnSpPr>
          <p:cNvPr id="2051" name="Google Shape;77;p1"/>
          <p:cNvCxnSpPr>
            <a:cxnSpLocks noChangeShapeType="1"/>
          </p:cNvCxnSpPr>
          <p:nvPr/>
        </p:nvCxnSpPr>
        <p:spPr bwMode="auto">
          <a:xfrm>
            <a:off x="1058836" y="5189215"/>
            <a:ext cx="6939449" cy="0"/>
          </a:xfrm>
          <a:prstGeom prst="straightConnector1">
            <a:avLst/>
          </a:prstGeom>
          <a:noFill/>
          <a:ln w="38100">
            <a:solidFill>
              <a:srgbClr val="090F78"/>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052" name="Google Shape;78;p1"/>
          <p:cNvCxnSpPr>
            <a:cxnSpLocks noChangeShapeType="1"/>
          </p:cNvCxnSpPr>
          <p:nvPr/>
        </p:nvCxnSpPr>
        <p:spPr bwMode="auto">
          <a:xfrm>
            <a:off x="1179653" y="5300084"/>
            <a:ext cx="6712749"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1179653" y="2828836"/>
            <a:ext cx="7424795" cy="2785378"/>
          </a:xfrm>
          <a:prstGeom prst="rect">
            <a:avLst/>
          </a:prstGeom>
        </p:spPr>
        <p:txBody>
          <a:bodyPr wrap="square">
            <a:spAutoFit/>
          </a:bodyPr>
          <a:lstStyle/>
          <a:p>
            <a:pPr algn="ctr"/>
            <a:r>
              <a:rPr lang="ru-RU" sz="2500" b="1" dirty="0" err="1" smtClean="0">
                <a:solidFill>
                  <a:schemeClr val="tx2">
                    <a:lumMod val="50000"/>
                  </a:schemeClr>
                </a:solidFill>
                <a:latin typeface="Times New Roman" panose="02020603050405020304" pitchFamily="18" charset="0"/>
                <a:cs typeface="Times New Roman" panose="02020603050405020304" pitchFamily="18" charset="0"/>
              </a:rPr>
              <a:t>Қазақ</a:t>
            </a:r>
            <a:r>
              <a:rPr lang="ru-RU" sz="2500" b="1" dirty="0" smtClean="0">
                <a:solidFill>
                  <a:schemeClr val="tx2">
                    <a:lumMod val="50000"/>
                  </a:schemeClr>
                </a:solidFill>
                <a:latin typeface="Times New Roman" panose="02020603050405020304" pitchFamily="18" charset="0"/>
                <a:cs typeface="Times New Roman" panose="02020603050405020304" pitchFamily="18" charset="0"/>
              </a:rPr>
              <a:t> </a:t>
            </a:r>
            <a:r>
              <a:rPr lang="ru-RU" sz="2500" b="1" dirty="0" err="1" smtClean="0">
                <a:solidFill>
                  <a:schemeClr val="tx2">
                    <a:lumMod val="50000"/>
                  </a:schemeClr>
                </a:solidFill>
                <a:latin typeface="Times New Roman" panose="02020603050405020304" pitchFamily="18" charset="0"/>
                <a:cs typeface="Times New Roman" panose="02020603050405020304" pitchFamily="18" charset="0"/>
              </a:rPr>
              <a:t>тілі</a:t>
            </a:r>
            <a:r>
              <a:rPr lang="ru-RU" sz="2500" b="1" dirty="0" smtClean="0">
                <a:solidFill>
                  <a:schemeClr val="tx2">
                    <a:lumMod val="50000"/>
                  </a:schemeClr>
                </a:solidFill>
                <a:latin typeface="Times New Roman" panose="02020603050405020304" pitchFamily="18" charset="0"/>
                <a:cs typeface="Times New Roman" panose="02020603050405020304" pitchFamily="18" charset="0"/>
              </a:rPr>
              <a:t> </a:t>
            </a:r>
          </a:p>
          <a:p>
            <a:pPr algn="ctr"/>
            <a:r>
              <a:rPr lang="ru-RU" sz="2500" b="1" dirty="0" smtClean="0">
                <a:solidFill>
                  <a:schemeClr val="tx2">
                    <a:lumMod val="50000"/>
                  </a:schemeClr>
                </a:solidFill>
                <a:latin typeface="Times New Roman" panose="02020603050405020304" pitchFamily="18" charset="0"/>
                <a:cs typeface="Times New Roman" panose="02020603050405020304" pitchFamily="18" charset="0"/>
              </a:rPr>
              <a:t>8-сынып</a:t>
            </a:r>
          </a:p>
          <a:p>
            <a:pPr algn="ctr"/>
            <a:r>
              <a:rPr lang="ru-RU" sz="2500" b="1" dirty="0" smtClean="0">
                <a:solidFill>
                  <a:schemeClr val="tx2">
                    <a:lumMod val="50000"/>
                  </a:schemeClr>
                </a:solidFill>
                <a:latin typeface="Times New Roman" panose="02020603050405020304" pitchFamily="18" charset="0"/>
                <a:cs typeface="Times New Roman" panose="02020603050405020304" pitchFamily="18" charset="0"/>
              </a:rPr>
              <a:t>ІІ </a:t>
            </a:r>
            <a:r>
              <a:rPr lang="ru-RU" sz="2500" b="1" dirty="0" err="1" smtClean="0">
                <a:solidFill>
                  <a:schemeClr val="tx2">
                    <a:lumMod val="50000"/>
                  </a:schemeClr>
                </a:solidFill>
                <a:latin typeface="Times New Roman" panose="02020603050405020304" pitchFamily="18" charset="0"/>
                <a:cs typeface="Times New Roman" panose="02020603050405020304" pitchFamily="18" charset="0"/>
              </a:rPr>
              <a:t>тоқсан</a:t>
            </a:r>
            <a:r>
              <a:rPr lang="ru-RU" sz="2500" b="1" dirty="0" smtClean="0">
                <a:solidFill>
                  <a:schemeClr val="tx2">
                    <a:lumMod val="50000"/>
                  </a:schemeClr>
                </a:solidFill>
                <a:latin typeface="Times New Roman" panose="02020603050405020304" pitchFamily="18" charset="0"/>
                <a:cs typeface="Times New Roman" panose="02020603050405020304" pitchFamily="18" charset="0"/>
              </a:rPr>
              <a:t> </a:t>
            </a:r>
          </a:p>
          <a:p>
            <a:pPr algn="ctr"/>
            <a:r>
              <a:rPr lang="ru-RU" sz="2500" b="1" dirty="0" smtClean="0">
                <a:solidFill>
                  <a:schemeClr val="tx2">
                    <a:lumMod val="50000"/>
                  </a:schemeClr>
                </a:solidFill>
                <a:latin typeface="Times New Roman" panose="02020603050405020304" pitchFamily="18" charset="0"/>
                <a:cs typeface="Times New Roman" panose="02020603050405020304" pitchFamily="18" charset="0"/>
              </a:rPr>
              <a:t>«</a:t>
            </a:r>
            <a:r>
              <a:rPr lang="ru-RU" sz="2500" b="1" dirty="0" err="1" smtClean="0">
                <a:solidFill>
                  <a:schemeClr val="tx2">
                    <a:lumMod val="50000"/>
                  </a:schemeClr>
                </a:solidFill>
                <a:latin typeface="Times New Roman" panose="02020603050405020304" pitchFamily="18" charset="0"/>
                <a:cs typeface="Times New Roman" panose="02020603050405020304" pitchFamily="18" charset="0"/>
              </a:rPr>
              <a:t>Ғарышты</a:t>
            </a:r>
            <a:r>
              <a:rPr lang="ru-RU" sz="2500" b="1" dirty="0" smtClean="0">
                <a:solidFill>
                  <a:schemeClr val="tx2">
                    <a:lumMod val="50000"/>
                  </a:schemeClr>
                </a:solidFill>
                <a:latin typeface="Times New Roman" panose="02020603050405020304" pitchFamily="18" charset="0"/>
                <a:cs typeface="Times New Roman" panose="02020603050405020304" pitchFamily="18" charset="0"/>
              </a:rPr>
              <a:t> </a:t>
            </a:r>
            <a:r>
              <a:rPr lang="ru-RU" sz="2500" b="1" dirty="0" err="1" smtClean="0">
                <a:solidFill>
                  <a:schemeClr val="tx2">
                    <a:lumMod val="50000"/>
                  </a:schemeClr>
                </a:solidFill>
                <a:latin typeface="Times New Roman" panose="02020603050405020304" pitchFamily="18" charset="0"/>
                <a:cs typeface="Times New Roman" panose="02020603050405020304" pitchFamily="18" charset="0"/>
              </a:rPr>
              <a:t>игеру</a:t>
            </a:r>
            <a:r>
              <a:rPr lang="ru-RU" sz="2500" b="1" dirty="0" smtClean="0">
                <a:solidFill>
                  <a:schemeClr val="tx2">
                    <a:lumMod val="50000"/>
                  </a:schemeClr>
                </a:solidFill>
                <a:latin typeface="Times New Roman" panose="02020603050405020304" pitchFamily="18" charset="0"/>
                <a:cs typeface="Times New Roman" panose="02020603050405020304" pitchFamily="18" charset="0"/>
              </a:rPr>
              <a:t> </a:t>
            </a:r>
            <a:r>
              <a:rPr lang="ru-RU" sz="2500" b="1" dirty="0" err="1" smtClean="0">
                <a:solidFill>
                  <a:schemeClr val="tx2">
                    <a:lumMod val="50000"/>
                  </a:schemeClr>
                </a:solidFill>
                <a:latin typeface="Times New Roman" panose="02020603050405020304" pitchFamily="18" charset="0"/>
                <a:cs typeface="Times New Roman" panose="02020603050405020304" pitchFamily="18" charset="0"/>
              </a:rPr>
              <a:t>жетістіктері</a:t>
            </a:r>
            <a:r>
              <a:rPr lang="ru-RU" sz="2500" b="1" dirty="0" smtClean="0">
                <a:solidFill>
                  <a:schemeClr val="tx2">
                    <a:lumMod val="50000"/>
                  </a:schemeClr>
                </a:solidFill>
                <a:latin typeface="Times New Roman" panose="02020603050405020304" pitchFamily="18" charset="0"/>
                <a:cs typeface="Times New Roman" panose="02020603050405020304" pitchFamily="18" charset="0"/>
              </a:rPr>
              <a:t>» </a:t>
            </a:r>
            <a:r>
              <a:rPr lang="ru-RU" sz="2500" b="1" dirty="0" err="1" smtClean="0">
                <a:solidFill>
                  <a:schemeClr val="tx2">
                    <a:lumMod val="50000"/>
                  </a:schemeClr>
                </a:solidFill>
                <a:latin typeface="Times New Roman" panose="02020603050405020304" pitchFamily="18" charset="0"/>
                <a:cs typeface="Times New Roman" panose="02020603050405020304" pitchFamily="18" charset="0"/>
              </a:rPr>
              <a:t>бөлімі</a:t>
            </a:r>
            <a:r>
              <a:rPr lang="ru-RU" sz="2500" b="1" dirty="0" smtClean="0">
                <a:solidFill>
                  <a:schemeClr val="tx2">
                    <a:lumMod val="50000"/>
                  </a:schemeClr>
                </a:solidFill>
                <a:latin typeface="Times New Roman" panose="02020603050405020304" pitchFamily="18" charset="0"/>
                <a:cs typeface="Times New Roman" panose="02020603050405020304" pitchFamily="18" charset="0"/>
              </a:rPr>
              <a:t> </a:t>
            </a:r>
          </a:p>
          <a:p>
            <a:pPr algn="ctr"/>
            <a:r>
              <a:rPr lang="ru-RU" sz="2500" b="1" dirty="0" err="1" smtClean="0">
                <a:solidFill>
                  <a:schemeClr val="tx2">
                    <a:lumMod val="50000"/>
                  </a:schemeClr>
                </a:solidFill>
                <a:latin typeface="Times New Roman" panose="02020603050405020304" pitchFamily="18" charset="0"/>
                <a:cs typeface="Times New Roman" panose="02020603050405020304" pitchFamily="18" charset="0"/>
              </a:rPr>
              <a:t>Ғаламның</a:t>
            </a:r>
            <a:r>
              <a:rPr lang="ru-RU" sz="2500" b="1" dirty="0" smtClean="0">
                <a:solidFill>
                  <a:schemeClr val="tx2">
                    <a:lumMod val="50000"/>
                  </a:schemeClr>
                </a:solidFill>
                <a:latin typeface="Times New Roman" panose="02020603050405020304" pitchFamily="18" charset="0"/>
                <a:cs typeface="Times New Roman" panose="02020603050405020304" pitchFamily="18" charset="0"/>
              </a:rPr>
              <a:t> </a:t>
            </a:r>
            <a:r>
              <a:rPr lang="ru-RU" sz="2500" b="1" dirty="0" err="1" smtClean="0">
                <a:solidFill>
                  <a:schemeClr val="tx2">
                    <a:lumMod val="50000"/>
                  </a:schemeClr>
                </a:solidFill>
                <a:latin typeface="Times New Roman" panose="02020603050405020304" pitchFamily="18" charset="0"/>
                <a:cs typeface="Times New Roman" panose="02020603050405020304" pitchFamily="18" charset="0"/>
              </a:rPr>
              <a:t>пайда</a:t>
            </a:r>
            <a:r>
              <a:rPr lang="ru-RU" sz="2500" b="1" dirty="0" smtClean="0">
                <a:solidFill>
                  <a:schemeClr val="tx2">
                    <a:lumMod val="50000"/>
                  </a:schemeClr>
                </a:solidFill>
                <a:latin typeface="Times New Roman" panose="02020603050405020304" pitchFamily="18" charset="0"/>
                <a:cs typeface="Times New Roman" panose="02020603050405020304" pitchFamily="18" charset="0"/>
              </a:rPr>
              <a:t> </a:t>
            </a:r>
            <a:r>
              <a:rPr lang="ru-RU" sz="2500" b="1" dirty="0" err="1" smtClean="0">
                <a:solidFill>
                  <a:schemeClr val="tx2">
                    <a:lumMod val="50000"/>
                  </a:schemeClr>
                </a:solidFill>
                <a:latin typeface="Times New Roman" panose="02020603050405020304" pitchFamily="18" charset="0"/>
                <a:cs typeface="Times New Roman" panose="02020603050405020304" pitchFamily="18" charset="0"/>
              </a:rPr>
              <a:t>болуы</a:t>
            </a:r>
            <a:r>
              <a:rPr lang="ru-RU" sz="2500" b="1" dirty="0" smtClean="0">
                <a:solidFill>
                  <a:schemeClr val="tx2">
                    <a:lumMod val="50000"/>
                  </a:schemeClr>
                </a:solidFill>
                <a:latin typeface="Times New Roman" panose="02020603050405020304" pitchFamily="18" charset="0"/>
                <a:cs typeface="Times New Roman" panose="02020603050405020304" pitchFamily="18" charset="0"/>
              </a:rPr>
              <a:t> </a:t>
            </a:r>
            <a:endParaRPr lang="ru-RU" sz="2500" b="1" dirty="0">
              <a:solidFill>
                <a:schemeClr val="tx2">
                  <a:lumMod val="50000"/>
                </a:schemeClr>
              </a:solidFill>
              <a:latin typeface="Times New Roman" panose="02020603050405020304" pitchFamily="18" charset="0"/>
              <a:cs typeface="Times New Roman" panose="02020603050405020304" pitchFamily="18" charset="0"/>
            </a:endParaRPr>
          </a:p>
          <a:p>
            <a:pPr algn="ctr"/>
            <a:r>
              <a:rPr lang="ru-RU" sz="2500" b="1" dirty="0">
                <a:solidFill>
                  <a:schemeClr val="tx2">
                    <a:lumMod val="50000"/>
                  </a:schemeClr>
                </a:solidFill>
                <a:latin typeface="Times New Roman" panose="02020603050405020304" pitchFamily="18" charset="0"/>
                <a:cs typeface="Times New Roman" panose="02020603050405020304" pitchFamily="18" charset="0"/>
              </a:rPr>
              <a:t/>
            </a:r>
            <a:br>
              <a:rPr lang="ru-RU" sz="2500" b="1" dirty="0">
                <a:solidFill>
                  <a:schemeClr val="tx2">
                    <a:lumMod val="50000"/>
                  </a:schemeClr>
                </a:solidFill>
                <a:latin typeface="Times New Roman" panose="02020603050405020304" pitchFamily="18" charset="0"/>
                <a:cs typeface="Times New Roman" panose="02020603050405020304" pitchFamily="18" charset="0"/>
              </a:rPr>
            </a:br>
            <a:endParaRPr lang="ru-RU" sz="25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212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31513" y="21233"/>
            <a:ext cx="9601472" cy="6858000"/>
          </a:xfrm>
          <a:prstGeom prst="rect">
            <a:avLst/>
          </a:prstGeom>
          <a:solidFill>
            <a:schemeClr val="accent1">
              <a:lumMod val="40000"/>
              <a:lumOff val="60000"/>
            </a:schemeClr>
          </a:solidFill>
          <a:ln>
            <a:noFill/>
          </a:ln>
        </p:spPr>
      </p:pic>
      <p:sp>
        <p:nvSpPr>
          <p:cNvPr id="7171"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911B8CC8-BCC4-420D-87EE-02BC376945E1}" type="slidenum">
              <a:rPr lang="ru-RU" altLang="ru-RU" sz="1200" b="1">
                <a:solidFill>
                  <a:srgbClr val="002060"/>
                </a:solidFill>
              </a:rPr>
              <a:pPr>
                <a:buSzPts val="1100"/>
              </a:pPr>
              <a:t>10</a:t>
            </a:fld>
            <a:endParaRPr lang="ru-RU" altLang="ru-RU" sz="1200" b="1">
              <a:solidFill>
                <a:srgbClr val="002060"/>
              </a:solidFill>
            </a:endParaRPr>
          </a:p>
        </p:txBody>
      </p:sp>
      <p:cxnSp>
        <p:nvCxnSpPr>
          <p:cNvPr id="7172"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7173"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7174" name="Рисунок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1048" y="128147"/>
            <a:ext cx="969242" cy="102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523753" y="5517232"/>
            <a:ext cx="184730" cy="523220"/>
          </a:xfrm>
          <a:prstGeom prst="rect">
            <a:avLst/>
          </a:prstGeom>
        </p:spPr>
        <p:txBody>
          <a:bodyPr wrap="none">
            <a:spAutoFit/>
          </a:bodyPr>
          <a:lstStyle/>
          <a:p>
            <a:pPr algn="ctr"/>
            <a:endParaRPr lang="ru-RU" sz="28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Прямоугольник 3"/>
          <p:cNvSpPr/>
          <p:nvPr/>
        </p:nvSpPr>
        <p:spPr>
          <a:xfrm>
            <a:off x="320988" y="933301"/>
            <a:ext cx="8453777" cy="661720"/>
          </a:xfrm>
          <a:prstGeom prst="rect">
            <a:avLst/>
          </a:prstGeom>
        </p:spPr>
        <p:txBody>
          <a:bodyPr wrap="square">
            <a:spAutoFit/>
          </a:bodyPr>
          <a:lstStyle/>
          <a:p>
            <a:pPr algn="just"/>
            <a:endParaRPr lang="ru-RU" sz="1900" dirty="0">
              <a:latin typeface="Times New Roman" pitchFamily="18" charset="0"/>
              <a:cs typeface="Times New Roman" pitchFamily="18" charset="0"/>
            </a:endParaRPr>
          </a:p>
          <a:p>
            <a:endParaRPr lang="ru-RU" dirty="0"/>
          </a:p>
        </p:txBody>
      </p:sp>
      <p:sp>
        <p:nvSpPr>
          <p:cNvPr id="3" name="TextBox 2"/>
          <p:cNvSpPr txBox="1"/>
          <p:nvPr/>
        </p:nvSpPr>
        <p:spPr>
          <a:xfrm>
            <a:off x="3851920" y="401486"/>
            <a:ext cx="1895712" cy="477054"/>
          </a:xfrm>
          <a:prstGeom prst="rect">
            <a:avLst/>
          </a:prstGeom>
          <a:noFill/>
        </p:spPr>
        <p:txBody>
          <a:bodyPr wrap="none" rtlCol="0">
            <a:spAutoFit/>
          </a:bodyPr>
          <a:lstStyle/>
          <a:p>
            <a:r>
              <a:rPr lang="ru-RU" sz="2500" b="1" dirty="0" smtClean="0">
                <a:solidFill>
                  <a:schemeClr val="bg1"/>
                </a:solidFill>
                <a:latin typeface="Times New Roman" panose="02020603050405020304" pitchFamily="18" charset="0"/>
                <a:cs typeface="Times New Roman" panose="02020603050405020304" pitchFamily="18" charset="0"/>
              </a:rPr>
              <a:t>2-тапсырма</a:t>
            </a:r>
            <a:endParaRPr lang="ru-RU" sz="25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74617" y="1146920"/>
            <a:ext cx="7733576" cy="369332"/>
          </a:xfrm>
          <a:prstGeom prst="rect">
            <a:avLst/>
          </a:prstGeom>
          <a:noFill/>
        </p:spPr>
        <p:txBody>
          <a:bodyPr wrap="square" rtlCol="0">
            <a:spAutoFit/>
          </a:bodyPr>
          <a:lstStyle/>
          <a:p>
            <a:r>
              <a:rPr lang="kk-KZ" b="1" dirty="0" smtClean="0">
                <a:solidFill>
                  <a:schemeClr val="tx2">
                    <a:lumMod val="50000"/>
                  </a:schemeClr>
                </a:solidFill>
                <a:latin typeface="Times New Roman" panose="02020603050405020304" pitchFamily="18" charset="0"/>
                <a:cs typeface="Times New Roman" panose="02020603050405020304" pitchFamily="18" charset="0"/>
              </a:rPr>
              <a:t> </a:t>
            </a:r>
            <a:r>
              <a:rPr lang="kk-KZ" b="1" dirty="0">
                <a:solidFill>
                  <a:schemeClr val="tx2">
                    <a:lumMod val="50000"/>
                  </a:schemeClr>
                </a:solidFill>
                <a:latin typeface="Times New Roman" panose="02020603050405020304" pitchFamily="18" charset="0"/>
                <a:cs typeface="Times New Roman" panose="02020603050405020304" pitchFamily="18" charset="0"/>
              </a:rPr>
              <a:t>Б</a:t>
            </a:r>
            <a:r>
              <a:rPr lang="kk-KZ" b="1" dirty="0" smtClean="0">
                <a:solidFill>
                  <a:schemeClr val="tx2">
                    <a:lumMod val="50000"/>
                  </a:schemeClr>
                </a:solidFill>
                <a:latin typeface="Times New Roman" panose="02020603050405020304" pitchFamily="18" charset="0"/>
                <a:cs typeface="Times New Roman" panose="02020603050405020304" pitchFamily="18" charset="0"/>
              </a:rPr>
              <a:t>ерілген үзінді бойынша баспалдақ талдауын орындаңыз.</a:t>
            </a:r>
            <a:endParaRPr lang="en-US"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74617" y="1844824"/>
            <a:ext cx="8539969" cy="1477328"/>
          </a:xfrm>
          <a:prstGeom prst="rect">
            <a:avLst/>
          </a:prstGeom>
          <a:noFill/>
        </p:spPr>
        <p:txBody>
          <a:bodyPr wrap="square" rtlCol="0">
            <a:spAutoFit/>
          </a:bodyPr>
          <a:lstStyle/>
          <a:p>
            <a:r>
              <a:rPr lang="ru-RU" dirty="0" smtClean="0">
                <a:solidFill>
                  <a:schemeClr val="tx2">
                    <a:lumMod val="50000"/>
                  </a:schemeClr>
                </a:solidFill>
                <a:latin typeface="Times New Roman" panose="02020603050405020304" pitchFamily="18" charset="0"/>
                <a:cs typeface="Times New Roman" panose="02020603050405020304" pitchFamily="18" charset="0"/>
              </a:rPr>
              <a:t>   </a:t>
            </a:r>
            <a:r>
              <a:rPr lang="ru-RU" dirty="0" err="1" smtClean="0">
                <a:solidFill>
                  <a:schemeClr val="tx2">
                    <a:lumMod val="50000"/>
                  </a:schemeClr>
                </a:solidFill>
                <a:latin typeface="Times New Roman" panose="02020603050405020304" pitchFamily="18" charset="0"/>
                <a:cs typeface="Times New Roman" panose="02020603050405020304" pitchFamily="18" charset="0"/>
              </a:rPr>
              <a:t>Шоқжұлдыздар</a:t>
            </a:r>
            <a:r>
              <a:rPr lang="ru-RU" dirty="0" smtClean="0">
                <a:solidFill>
                  <a:schemeClr val="tx2">
                    <a:lumMod val="50000"/>
                  </a:schemeClr>
                </a:solidFill>
                <a:latin typeface="Times New Roman" panose="02020603050405020304" pitchFamily="18" charset="0"/>
                <a:cs typeface="Times New Roman" panose="02020603050405020304" pitchFamily="18" charset="0"/>
              </a:rPr>
              <a:t> – </a:t>
            </a:r>
            <a:r>
              <a:rPr lang="ru-RU" dirty="0" err="1">
                <a:solidFill>
                  <a:schemeClr val="tx2">
                    <a:lumMod val="50000"/>
                  </a:schemeClr>
                </a:solidFill>
                <a:latin typeface="Times New Roman" panose="02020603050405020304" pitchFamily="18" charset="0"/>
                <a:cs typeface="Times New Roman" panose="02020603050405020304" pitchFamily="18" charset="0"/>
              </a:rPr>
              <a:t>Жетіқарақшы</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smtClean="0">
                <a:solidFill>
                  <a:schemeClr val="tx2">
                    <a:lumMod val="50000"/>
                  </a:schemeClr>
                </a:solidFill>
                <a:latin typeface="Times New Roman" panose="02020603050405020304" pitchFamily="18" charset="0"/>
                <a:cs typeface="Times New Roman" panose="02020603050405020304" pitchFamily="18" charset="0"/>
              </a:rPr>
              <a:t>секілді</a:t>
            </a:r>
            <a:r>
              <a:rPr lang="ru-RU" dirty="0" smtClean="0">
                <a:solidFill>
                  <a:schemeClr val="tx2">
                    <a:lumMod val="50000"/>
                  </a:schemeClr>
                </a:solidFill>
                <a:latin typeface="Times New Roman" panose="02020603050405020304" pitchFamily="18" charset="0"/>
                <a:cs typeface="Times New Roman" panose="02020603050405020304" pitchFamily="18" charset="0"/>
              </a:rPr>
              <a:t> </a:t>
            </a:r>
            <a:r>
              <a:rPr lang="ru-RU" dirty="0" err="1" smtClean="0">
                <a:solidFill>
                  <a:schemeClr val="tx2">
                    <a:lumMod val="50000"/>
                  </a:schemeClr>
                </a:solidFill>
                <a:latin typeface="Times New Roman" panose="02020603050405020304" pitchFamily="18" charset="0"/>
                <a:cs typeface="Times New Roman" panose="02020603050405020304" pitchFamily="18" charset="0"/>
              </a:rPr>
              <a:t>жұлдыздар</a:t>
            </a:r>
            <a:r>
              <a:rPr lang="ru-RU" dirty="0" smtClean="0">
                <a:solidFill>
                  <a:schemeClr val="tx2">
                    <a:lumMod val="50000"/>
                  </a:schemeClr>
                </a:solidFill>
                <a:latin typeface="Times New Roman" panose="02020603050405020304" pitchFamily="18" charset="0"/>
                <a:cs typeface="Times New Roman" panose="02020603050405020304" pitchFamily="18" charset="0"/>
              </a:rPr>
              <a:t> </a:t>
            </a:r>
            <a:r>
              <a:rPr lang="ru-RU" dirty="0" err="1" smtClean="0">
                <a:solidFill>
                  <a:schemeClr val="tx2">
                    <a:lumMod val="50000"/>
                  </a:schemeClr>
                </a:solidFill>
                <a:latin typeface="Times New Roman" panose="02020603050405020304" pitchFamily="18" charset="0"/>
                <a:cs typeface="Times New Roman" panose="02020603050405020304" pitchFamily="18" charset="0"/>
              </a:rPr>
              <a:t>жиыны</a:t>
            </a:r>
            <a:r>
              <a:rPr lang="ru-RU" dirty="0" smtClean="0">
                <a:solidFill>
                  <a:schemeClr val="tx2">
                    <a:lumMod val="50000"/>
                  </a:schemeClr>
                </a:solidFill>
                <a:latin typeface="Times New Roman" panose="02020603050405020304" pitchFamily="18" charset="0"/>
                <a:cs typeface="Times New Roman" panose="02020603050405020304" pitchFamily="18" charset="0"/>
              </a:rPr>
              <a:t>. </a:t>
            </a:r>
            <a:r>
              <a:rPr lang="ru-RU" dirty="0" err="1" smtClean="0">
                <a:solidFill>
                  <a:schemeClr val="tx2">
                    <a:lumMod val="50000"/>
                  </a:schemeClr>
                </a:solidFill>
                <a:latin typeface="Times New Roman" panose="02020603050405020304" pitchFamily="18" charset="0"/>
                <a:cs typeface="Times New Roman" panose="02020603050405020304" pitchFamily="18" charset="0"/>
              </a:rPr>
              <a:t>Шоқжұлдыздар</a:t>
            </a:r>
            <a:r>
              <a:rPr lang="ru-RU" dirty="0" smtClean="0">
                <a:solidFill>
                  <a:schemeClr val="tx2">
                    <a:lumMod val="50000"/>
                  </a:schemeClr>
                </a:solidFill>
                <a:latin typeface="Times New Roman" panose="02020603050405020304" pitchFamily="18" charset="0"/>
                <a:cs typeface="Times New Roman" panose="02020603050405020304" pitchFamily="18" charset="0"/>
              </a:rPr>
              <a:t> </a:t>
            </a:r>
            <a:r>
              <a:rPr lang="ru-RU" dirty="0" err="1" smtClean="0">
                <a:solidFill>
                  <a:schemeClr val="tx2">
                    <a:lumMod val="50000"/>
                  </a:schemeClr>
                </a:solidFill>
                <a:latin typeface="Times New Roman" panose="02020603050405020304" pitchFamily="18" charset="0"/>
                <a:cs typeface="Times New Roman" panose="02020603050405020304" pitchFamily="18" charset="0"/>
              </a:rPr>
              <a:t>Жер</a:t>
            </a:r>
            <a:r>
              <a:rPr lang="ru-RU" dirty="0" smtClean="0">
                <a:solidFill>
                  <a:schemeClr val="tx2">
                    <a:lumMod val="50000"/>
                  </a:schemeClr>
                </a:solidFill>
                <a:latin typeface="Times New Roman" panose="02020603050405020304" pitchFamily="18" charset="0"/>
                <a:cs typeface="Times New Roman" panose="02020603050405020304" pitchFamily="18" charset="0"/>
              </a:rPr>
              <a:t> </a:t>
            </a:r>
            <a:r>
              <a:rPr lang="ru-RU" dirty="0" err="1" smtClean="0">
                <a:solidFill>
                  <a:schemeClr val="tx2">
                    <a:lumMod val="50000"/>
                  </a:schemeClr>
                </a:solidFill>
                <a:latin typeface="Times New Roman" panose="02020603050405020304" pitchFamily="18" charset="0"/>
                <a:cs typeface="Times New Roman" panose="02020603050405020304" pitchFamily="18" charset="0"/>
              </a:rPr>
              <a:t>бетінде</a:t>
            </a:r>
            <a:r>
              <a:rPr lang="ru-RU" dirty="0" smtClean="0">
                <a:solidFill>
                  <a:schemeClr val="tx2">
                    <a:lumMod val="50000"/>
                  </a:schemeClr>
                </a:solidFill>
                <a:latin typeface="Times New Roman" panose="02020603050405020304" pitchFamily="18" charset="0"/>
                <a:cs typeface="Times New Roman" panose="02020603050405020304" pitchFamily="18" charset="0"/>
              </a:rPr>
              <a:t> </a:t>
            </a:r>
            <a:r>
              <a:rPr lang="ru-RU" dirty="0" err="1" smtClean="0">
                <a:solidFill>
                  <a:schemeClr val="tx2">
                    <a:lumMod val="50000"/>
                  </a:schemeClr>
                </a:solidFill>
                <a:latin typeface="Times New Roman" panose="02020603050405020304" pitchFamily="18" charset="0"/>
                <a:cs typeface="Times New Roman" panose="02020603050405020304" pitchFamily="18" charset="0"/>
              </a:rPr>
              <a:t>бағыт</a:t>
            </a:r>
            <a:r>
              <a:rPr lang="ru-RU" dirty="0" smtClean="0">
                <a:solidFill>
                  <a:schemeClr val="tx2">
                    <a:lumMod val="50000"/>
                  </a:schemeClr>
                </a:solidFill>
                <a:latin typeface="Times New Roman" panose="02020603050405020304" pitchFamily="18" charset="0"/>
                <a:cs typeface="Times New Roman" panose="02020603050405020304" pitchFamily="18" charset="0"/>
              </a:rPr>
              <a:t> табу </a:t>
            </a:r>
            <a:r>
              <a:rPr lang="ru-RU" dirty="0" err="1" smtClean="0">
                <a:solidFill>
                  <a:schemeClr val="tx2">
                    <a:lumMod val="50000"/>
                  </a:schemeClr>
                </a:solidFill>
                <a:latin typeface="Times New Roman" panose="02020603050405020304" pitchFamily="18" charset="0"/>
                <a:cs typeface="Times New Roman" panose="02020603050405020304" pitchFamily="18" charset="0"/>
              </a:rPr>
              <a:t>үшін</a:t>
            </a:r>
            <a:r>
              <a:rPr lang="ru-RU" dirty="0" smtClean="0">
                <a:solidFill>
                  <a:schemeClr val="tx2">
                    <a:lumMod val="50000"/>
                  </a:schemeClr>
                </a:solidFill>
                <a:latin typeface="Times New Roman" panose="02020603050405020304" pitchFamily="18" charset="0"/>
                <a:cs typeface="Times New Roman" panose="02020603050405020304" pitchFamily="18" charset="0"/>
              </a:rPr>
              <a:t> </a:t>
            </a:r>
            <a:r>
              <a:rPr lang="ru-RU" dirty="0" err="1" smtClean="0">
                <a:solidFill>
                  <a:schemeClr val="tx2">
                    <a:lumMod val="50000"/>
                  </a:schemeClr>
                </a:solidFill>
                <a:latin typeface="Times New Roman" panose="02020603050405020304" pitchFamily="18" charset="0"/>
                <a:cs typeface="Times New Roman" panose="02020603050405020304" pitchFamily="18" charset="0"/>
              </a:rPr>
              <a:t>қолданылады</a:t>
            </a:r>
            <a:r>
              <a:rPr lang="ru-RU" dirty="0" smtClean="0">
                <a:solidFill>
                  <a:schemeClr val="tx2">
                    <a:lumMod val="50000"/>
                  </a:schemeClr>
                </a:solidFill>
                <a:latin typeface="Times New Roman" panose="02020603050405020304" pitchFamily="18" charset="0"/>
                <a:cs typeface="Times New Roman" panose="02020603050405020304" pitchFamily="18" charset="0"/>
              </a:rPr>
              <a:t>. Поляр </a:t>
            </a:r>
            <a:r>
              <a:rPr lang="ru-RU" dirty="0" err="1">
                <a:solidFill>
                  <a:schemeClr val="tx2">
                    <a:lumMod val="50000"/>
                  </a:schemeClr>
                </a:solidFill>
                <a:latin typeface="Times New Roman" panose="02020603050405020304" pitchFamily="18" charset="0"/>
                <a:cs typeface="Times New Roman" panose="02020603050405020304" pitchFamily="18" charset="0"/>
              </a:rPr>
              <a:t>жұлдызы</a:t>
            </a:r>
            <a:r>
              <a:rPr lang="ru-RU" dirty="0">
                <a:solidFill>
                  <a:schemeClr val="tx2">
                    <a:lumMod val="50000"/>
                  </a:schemeClr>
                </a:solidFill>
                <a:latin typeface="Times New Roman" panose="02020603050405020304" pitchFamily="18" charset="0"/>
                <a:cs typeface="Times New Roman" panose="02020603050405020304" pitchFamily="18" charset="0"/>
              </a:rPr>
              <a:t> тура </a:t>
            </a:r>
            <a:r>
              <a:rPr lang="ru-RU" dirty="0" err="1">
                <a:solidFill>
                  <a:schemeClr val="tx2">
                    <a:lumMod val="50000"/>
                  </a:schemeClr>
                </a:solidFill>
                <a:latin typeface="Times New Roman" panose="02020603050405020304" pitchFamily="18" charset="0"/>
                <a:cs typeface="Times New Roman" panose="02020603050405020304" pitchFamily="18" charset="0"/>
              </a:rPr>
              <a:t>Солтүстік</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a:solidFill>
                  <a:schemeClr val="tx2">
                    <a:lumMod val="50000"/>
                  </a:schemeClr>
                </a:solidFill>
                <a:latin typeface="Times New Roman" panose="02020603050405020304" pitchFamily="18" charset="0"/>
                <a:cs typeface="Times New Roman" panose="02020603050405020304" pitchFamily="18" charset="0"/>
              </a:rPr>
              <a:t>полюстің</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a:solidFill>
                  <a:schemeClr val="tx2">
                    <a:lumMod val="50000"/>
                  </a:schemeClr>
                </a:solidFill>
                <a:latin typeface="Times New Roman" panose="02020603050405020304" pitchFamily="18" charset="0"/>
                <a:cs typeface="Times New Roman" panose="02020603050405020304" pitchFamily="18" charset="0"/>
              </a:rPr>
              <a:t>үстінде</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a:solidFill>
                  <a:schemeClr val="tx2">
                    <a:lumMod val="50000"/>
                  </a:schemeClr>
                </a:solidFill>
                <a:latin typeface="Times New Roman" panose="02020603050405020304" pitchFamily="18" charset="0"/>
                <a:cs typeface="Times New Roman" panose="02020603050405020304" pitchFamily="18" charset="0"/>
              </a:rPr>
              <a:t>орналасқан</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a:solidFill>
                  <a:schemeClr val="tx2">
                    <a:lumMod val="50000"/>
                  </a:schemeClr>
                </a:solidFill>
                <a:latin typeface="Times New Roman" panose="02020603050405020304" pitchFamily="18" charset="0"/>
                <a:cs typeface="Times New Roman" panose="02020603050405020304" pitchFamily="18" charset="0"/>
              </a:rPr>
              <a:t>Қазіргі</a:t>
            </a:r>
            <a:r>
              <a:rPr lang="ru-RU" dirty="0">
                <a:solidFill>
                  <a:schemeClr val="tx2">
                    <a:lumMod val="50000"/>
                  </a:schemeClr>
                </a:solidFill>
                <a:latin typeface="Times New Roman" panose="02020603050405020304" pitchFamily="18" charset="0"/>
                <a:cs typeface="Times New Roman" panose="02020603050405020304" pitchFamily="18" charset="0"/>
              </a:rPr>
              <a:t> астрономия «</a:t>
            </a:r>
            <a:r>
              <a:rPr lang="ru-RU" dirty="0" err="1">
                <a:solidFill>
                  <a:schemeClr val="tx2">
                    <a:lumMod val="50000"/>
                  </a:schemeClr>
                </a:solidFill>
                <a:latin typeface="Times New Roman" panose="02020603050405020304" pitchFamily="18" charset="0"/>
                <a:cs typeface="Times New Roman" panose="02020603050405020304" pitchFamily="18" charset="0"/>
              </a:rPr>
              <a:t>Шоқжұлдыз</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a:solidFill>
                  <a:schemeClr val="tx2">
                    <a:lumMod val="50000"/>
                  </a:schemeClr>
                </a:solidFill>
                <a:latin typeface="Times New Roman" panose="02020603050405020304" pitchFamily="18" charset="0"/>
                <a:cs typeface="Times New Roman" panose="02020603050405020304" pitchFamily="18" charset="0"/>
              </a:rPr>
              <a:t>ұғымын</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a:solidFill>
                  <a:schemeClr val="tx2">
                    <a:lumMod val="50000"/>
                  </a:schemeClr>
                </a:solidFill>
                <a:latin typeface="Times New Roman" panose="02020603050405020304" pitchFamily="18" charset="0"/>
                <a:cs typeface="Times New Roman" panose="02020603050405020304" pitchFamily="18" charset="0"/>
              </a:rPr>
              <a:t>ғарыштың</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a:solidFill>
                  <a:schemeClr val="tx2">
                    <a:lumMod val="50000"/>
                  </a:schemeClr>
                </a:solidFill>
                <a:latin typeface="Times New Roman" panose="02020603050405020304" pitchFamily="18" charset="0"/>
                <a:cs typeface="Times New Roman" panose="02020603050405020304" pitchFamily="18" charset="0"/>
              </a:rPr>
              <a:t>жиынды</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a:solidFill>
                  <a:schemeClr val="tx2">
                    <a:lumMod val="50000"/>
                  </a:schemeClr>
                </a:solidFill>
                <a:latin typeface="Times New Roman" panose="02020603050405020304" pitchFamily="18" charset="0"/>
                <a:cs typeface="Times New Roman" panose="02020603050405020304" pitchFamily="18" charset="0"/>
              </a:rPr>
              <a:t>аймақтарын</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a:solidFill>
                  <a:schemeClr val="tx2">
                    <a:lumMod val="50000"/>
                  </a:schemeClr>
                </a:solidFill>
                <a:latin typeface="Times New Roman" panose="02020603050405020304" pitchFamily="18" charset="0"/>
                <a:cs typeface="Times New Roman" panose="02020603050405020304" pitchFamily="18" charset="0"/>
              </a:rPr>
              <a:t>сипаттау</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a:solidFill>
                  <a:schemeClr val="tx2">
                    <a:lumMod val="50000"/>
                  </a:schemeClr>
                </a:solidFill>
                <a:latin typeface="Times New Roman" panose="02020603050405020304" pitchFamily="18" charset="0"/>
                <a:cs typeface="Times New Roman" panose="02020603050405020304" pitchFamily="18" charset="0"/>
              </a:rPr>
              <a:t>үшін</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smtClean="0">
                <a:solidFill>
                  <a:schemeClr val="tx2">
                    <a:lumMod val="50000"/>
                  </a:schemeClr>
                </a:solidFill>
                <a:latin typeface="Times New Roman" panose="02020603050405020304" pitchFamily="18" charset="0"/>
                <a:cs typeface="Times New Roman" panose="02020603050405020304" pitchFamily="18" charset="0"/>
              </a:rPr>
              <a:t>қолданады</a:t>
            </a:r>
            <a:r>
              <a:rPr lang="ru-RU" dirty="0" smtClean="0">
                <a:solidFill>
                  <a:schemeClr val="tx2">
                    <a:lumMod val="50000"/>
                  </a:schemeClr>
                </a:solidFill>
                <a:latin typeface="Times New Roman" panose="02020603050405020304" pitchFamily="18" charset="0"/>
                <a:cs typeface="Times New Roman" panose="02020603050405020304" pitchFamily="18" charset="0"/>
              </a:rPr>
              <a:t>.</a:t>
            </a:r>
            <a:endParaRPr lang="ru-RU" dirty="0">
              <a:solidFill>
                <a:schemeClr val="tx2">
                  <a:lumMod val="50000"/>
                </a:schemeClr>
              </a:solidFill>
              <a:latin typeface="Times New Roman" panose="02020603050405020304" pitchFamily="18" charset="0"/>
              <a:cs typeface="Times New Roman" panose="02020603050405020304" pitchFamily="18" charset="0"/>
            </a:endParaRPr>
          </a:p>
          <a:p>
            <a:endParaRPr lang="ru-RU" b="1" dirty="0" smtClean="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14" name="Прямая соединительная линия 13"/>
          <p:cNvCxnSpPr/>
          <p:nvPr/>
        </p:nvCxnSpPr>
        <p:spPr>
          <a:xfrm flipV="1">
            <a:off x="1763688" y="5229200"/>
            <a:ext cx="0" cy="1232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1763688" y="5229200"/>
            <a:ext cx="1224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2987824" y="4365104"/>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2987824" y="4365104"/>
            <a:ext cx="12535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4245234" y="3573016"/>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4241405" y="3573016"/>
            <a:ext cx="1266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V="1">
            <a:off x="5508104" y="2924944"/>
            <a:ext cx="0"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20988" y="5845407"/>
            <a:ext cx="1370692" cy="369332"/>
          </a:xfrm>
          <a:prstGeom prst="rect">
            <a:avLst/>
          </a:prstGeom>
          <a:noFill/>
        </p:spPr>
        <p:txBody>
          <a:bodyPr wrap="square" rtlCol="0">
            <a:spAutoFit/>
          </a:bodyPr>
          <a:lstStyle/>
          <a:p>
            <a:r>
              <a:rPr lang="kk-KZ" dirty="0" smtClean="0">
                <a:latin typeface="Times New Roman" panose="02020603050405020304" pitchFamily="18" charset="0"/>
                <a:cs typeface="Times New Roman" panose="02020603050405020304" pitchFamily="18" charset="0"/>
              </a:rPr>
              <a:t>Мазмұны </a:t>
            </a:r>
            <a:endParaRPr lang="en-US" dirty="0">
              <a:latin typeface="Times New Roman" panose="02020603050405020304" pitchFamily="18" charset="0"/>
              <a:cs typeface="Times New Roman" panose="02020603050405020304" pitchFamily="18" charset="0"/>
            </a:endParaRPr>
          </a:p>
        </p:txBody>
      </p:sp>
      <p:sp>
        <p:nvSpPr>
          <p:cNvPr id="7168" name="TextBox 7167"/>
          <p:cNvSpPr txBox="1"/>
          <p:nvPr/>
        </p:nvSpPr>
        <p:spPr>
          <a:xfrm>
            <a:off x="601542" y="4621218"/>
            <a:ext cx="1800200" cy="369332"/>
          </a:xfrm>
          <a:prstGeom prst="rect">
            <a:avLst/>
          </a:prstGeom>
          <a:noFill/>
        </p:spPr>
        <p:txBody>
          <a:bodyPr wrap="square" rtlCol="0">
            <a:spAutoFit/>
          </a:bodyPr>
          <a:lstStyle/>
          <a:p>
            <a:r>
              <a:rPr lang="kk-KZ" dirty="0" smtClean="0"/>
              <a:t>      </a:t>
            </a:r>
            <a:r>
              <a:rPr lang="kk-KZ" dirty="0" smtClean="0">
                <a:solidFill>
                  <a:schemeClr val="tx2">
                    <a:lumMod val="50000"/>
                  </a:schemeClr>
                </a:solidFill>
                <a:latin typeface="Times New Roman" panose="02020603050405020304" pitchFamily="18" charset="0"/>
                <a:cs typeface="Times New Roman" panose="02020603050405020304" pitchFamily="18" charset="0"/>
              </a:rPr>
              <a:t>Мақсаты </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169" name="TextBox 7168"/>
          <p:cNvSpPr txBox="1"/>
          <p:nvPr/>
        </p:nvSpPr>
        <p:spPr>
          <a:xfrm>
            <a:off x="2123728" y="3740912"/>
            <a:ext cx="1944216" cy="369332"/>
          </a:xfrm>
          <a:prstGeom prst="rect">
            <a:avLst/>
          </a:prstGeom>
          <a:noFill/>
        </p:spPr>
        <p:txBody>
          <a:bodyPr wrap="square" rtlCol="0">
            <a:spAutoFit/>
          </a:bodyPr>
          <a:lstStyle/>
          <a:p>
            <a:r>
              <a:rPr lang="kk-KZ" dirty="0" smtClean="0">
                <a:solidFill>
                  <a:schemeClr val="tx2">
                    <a:lumMod val="50000"/>
                  </a:schemeClr>
                </a:solidFill>
                <a:latin typeface="Times New Roman" panose="02020603050405020304" pitchFamily="18" charset="0"/>
                <a:cs typeface="Times New Roman" panose="02020603050405020304" pitchFamily="18" charset="0"/>
              </a:rPr>
              <a:t>Тілдік ерекшелігі </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170" name="TextBox 7169"/>
          <p:cNvSpPr txBox="1"/>
          <p:nvPr/>
        </p:nvSpPr>
        <p:spPr>
          <a:xfrm>
            <a:off x="4067944" y="3229938"/>
            <a:ext cx="1224136" cy="369332"/>
          </a:xfrm>
          <a:prstGeom prst="rect">
            <a:avLst/>
          </a:prstGeom>
          <a:noFill/>
        </p:spPr>
        <p:txBody>
          <a:bodyPr wrap="square" rtlCol="0">
            <a:spAutoFit/>
          </a:bodyPr>
          <a:lstStyle/>
          <a:p>
            <a:r>
              <a:rPr lang="kk-KZ" dirty="0" smtClean="0">
                <a:solidFill>
                  <a:schemeClr val="tx2">
                    <a:lumMod val="50000"/>
                  </a:schemeClr>
                </a:solidFill>
                <a:latin typeface="Times New Roman" panose="02020603050405020304" pitchFamily="18" charset="0"/>
                <a:cs typeface="Times New Roman" panose="02020603050405020304" pitchFamily="18" charset="0"/>
              </a:rPr>
              <a:t>Стиль</a:t>
            </a:r>
            <a:r>
              <a:rPr lang="kk-KZ" dirty="0" smtClean="0"/>
              <a:t> </a:t>
            </a:r>
            <a:endParaRPr lang="en-US" dirty="0"/>
          </a:p>
        </p:txBody>
      </p:sp>
      <p:sp>
        <p:nvSpPr>
          <p:cNvPr id="7175" name="TextBox 7174"/>
          <p:cNvSpPr txBox="1"/>
          <p:nvPr/>
        </p:nvSpPr>
        <p:spPr>
          <a:xfrm>
            <a:off x="4523753" y="4869160"/>
            <a:ext cx="4636537" cy="646331"/>
          </a:xfrm>
          <a:prstGeom prst="rect">
            <a:avLst/>
          </a:prstGeom>
          <a:noFill/>
        </p:spPr>
        <p:txBody>
          <a:bodyPr wrap="square" rtlCol="0">
            <a:spAutoFit/>
          </a:bodyPr>
          <a:lstStyle/>
          <a:p>
            <a:r>
              <a:rPr lang="kk-KZ" dirty="0" smtClean="0">
                <a:latin typeface="Times New Roman" panose="02020603050405020304" pitchFamily="18" charset="0"/>
                <a:cs typeface="Times New Roman" panose="02020603050405020304" pitchFamily="18" charset="0"/>
              </a:rPr>
              <a:t>                   </a:t>
            </a:r>
            <a:r>
              <a:rPr lang="kk-KZ" b="1" dirty="0" smtClean="0">
                <a:solidFill>
                  <a:schemeClr val="tx2">
                    <a:lumMod val="50000"/>
                  </a:schemeClr>
                </a:solidFill>
                <a:latin typeface="Times New Roman" panose="02020603050405020304" pitchFamily="18" charset="0"/>
                <a:cs typeface="Times New Roman" panose="02020603050405020304" pitchFamily="18" charset="0"/>
              </a:rPr>
              <a:t>Дескриптор:</a:t>
            </a:r>
          </a:p>
          <a:p>
            <a:r>
              <a:rPr lang="kk-KZ" dirty="0">
                <a:solidFill>
                  <a:schemeClr val="tx2">
                    <a:lumMod val="50000"/>
                  </a:schemeClr>
                </a:solidFill>
                <a:latin typeface="Times New Roman" panose="02020603050405020304" pitchFamily="18" charset="0"/>
                <a:cs typeface="Times New Roman" panose="02020603050405020304" pitchFamily="18" charset="0"/>
              </a:rPr>
              <a:t> </a:t>
            </a:r>
            <a:r>
              <a:rPr lang="kk-KZ" dirty="0" smtClean="0">
                <a:solidFill>
                  <a:schemeClr val="tx2">
                    <a:lumMod val="50000"/>
                  </a:schemeClr>
                </a:solidFill>
                <a:latin typeface="Times New Roman" panose="02020603050405020304" pitchFamily="18" charset="0"/>
                <a:cs typeface="Times New Roman" panose="02020603050405020304" pitchFamily="18" charset="0"/>
              </a:rPr>
              <a:t>                      *үзіндінің стилін ажыратады </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1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16621"/>
            <a:ext cx="9286266" cy="6729853"/>
          </a:xfrm>
          <a:prstGeom prst="rect">
            <a:avLst/>
          </a:prstGeom>
          <a:solidFill>
            <a:schemeClr val="tx2">
              <a:lumMod val="50000"/>
            </a:schemeClr>
          </a:solidFill>
          <a:ln>
            <a:noFill/>
          </a:ln>
        </p:spPr>
      </p:pic>
      <p:sp>
        <p:nvSpPr>
          <p:cNvPr id="7171"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911B8CC8-BCC4-420D-87EE-02BC376945E1}" type="slidenum">
              <a:rPr lang="ru-RU" altLang="ru-RU" sz="1200" b="1">
                <a:solidFill>
                  <a:srgbClr val="002060"/>
                </a:solidFill>
              </a:rPr>
              <a:pPr>
                <a:buSzPts val="1100"/>
              </a:pPr>
              <a:t>11</a:t>
            </a:fld>
            <a:endParaRPr lang="ru-RU" altLang="ru-RU" sz="1200" b="1">
              <a:solidFill>
                <a:srgbClr val="002060"/>
              </a:solidFill>
            </a:endParaRPr>
          </a:p>
        </p:txBody>
      </p:sp>
      <p:cxnSp>
        <p:nvCxnSpPr>
          <p:cNvPr id="7172"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7173"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7174" name="Рисунок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0144" y="186892"/>
            <a:ext cx="969242" cy="82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42267" y="1008597"/>
            <a:ext cx="8136904" cy="430887"/>
          </a:xfrm>
          <a:prstGeom prst="rect">
            <a:avLst/>
          </a:prstGeom>
        </p:spPr>
        <p:txBody>
          <a:bodyPr wrap="square">
            <a:spAutoFit/>
          </a:bodyPr>
          <a:lstStyle/>
          <a:p>
            <a:endParaRPr lang="ru-RU" sz="22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p:cNvSpPr txBox="1"/>
          <p:nvPr/>
        </p:nvSpPr>
        <p:spPr>
          <a:xfrm>
            <a:off x="971600" y="2249752"/>
            <a:ext cx="2011688" cy="954107"/>
          </a:xfrm>
          <a:prstGeom prst="rect">
            <a:avLst/>
          </a:prstGeom>
          <a:noFill/>
        </p:spPr>
        <p:txBody>
          <a:bodyPr wrap="square" rtlCol="0">
            <a:spAutoFit/>
          </a:bodyPr>
          <a:lstStyle/>
          <a:p>
            <a:r>
              <a:rPr lang="ru-RU" sz="1700" b="1" dirty="0">
                <a:latin typeface="Times New Roman" panose="02020603050405020304" pitchFamily="18" charset="0"/>
                <a:cs typeface="Times New Roman" panose="02020603050405020304" pitchFamily="18" charset="0"/>
              </a:rPr>
              <a:t>             </a:t>
            </a:r>
            <a:endParaRPr lang="ru-RU" sz="1700" dirty="0">
              <a:latin typeface="Times New Roman" panose="02020603050405020304" pitchFamily="18" charset="0"/>
              <a:cs typeface="Times New Roman" panose="02020603050405020304" pitchFamily="18" charset="0"/>
            </a:endParaRPr>
          </a:p>
          <a:p>
            <a:endParaRPr lang="ru-RU" sz="17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450692" y="5858380"/>
            <a:ext cx="1810272" cy="369332"/>
          </a:xfrm>
          <a:prstGeom prst="rect">
            <a:avLst/>
          </a:prstGeom>
          <a:noFill/>
        </p:spPr>
        <p:txBody>
          <a:bodyPr wrap="square" rtlCol="0">
            <a:spAutoFit/>
          </a:bodyPr>
          <a:lstStyle/>
          <a:p>
            <a:r>
              <a:rPr lang="kk-KZ" dirty="0" smtClean="0"/>
              <a:t> </a:t>
            </a:r>
            <a:r>
              <a:rPr lang="kk-KZ" dirty="0" smtClean="0">
                <a:solidFill>
                  <a:schemeClr val="tx2">
                    <a:lumMod val="50000"/>
                  </a:schemeClr>
                </a:solidFill>
                <a:latin typeface="Times New Roman" panose="02020603050405020304" pitchFamily="18" charset="0"/>
                <a:cs typeface="Times New Roman" panose="02020603050405020304" pitchFamily="18" charset="0"/>
              </a:rPr>
              <a:t>Мазмұны</a:t>
            </a:r>
            <a:r>
              <a:rPr lang="kk-KZ" dirty="0" smtClean="0">
                <a:solidFill>
                  <a:schemeClr val="tx2">
                    <a:lumMod val="50000"/>
                  </a:schemeClr>
                </a:solidFill>
              </a:rPr>
              <a:t> </a:t>
            </a:r>
            <a:endParaRPr lang="en-US" dirty="0">
              <a:solidFill>
                <a:schemeClr val="tx2">
                  <a:lumMod val="50000"/>
                </a:schemeClr>
              </a:solidFill>
            </a:endParaRPr>
          </a:p>
        </p:txBody>
      </p:sp>
      <p:sp>
        <p:nvSpPr>
          <p:cNvPr id="21" name="TextBox 20"/>
          <p:cNvSpPr txBox="1"/>
          <p:nvPr/>
        </p:nvSpPr>
        <p:spPr>
          <a:xfrm>
            <a:off x="1835696" y="3946657"/>
            <a:ext cx="2375023" cy="372643"/>
          </a:xfrm>
          <a:prstGeom prst="rect">
            <a:avLst/>
          </a:prstGeom>
          <a:noFill/>
        </p:spPr>
        <p:txBody>
          <a:bodyPr wrap="square" rtlCol="0">
            <a:spAutoFit/>
          </a:bodyPr>
          <a:lstStyle/>
          <a:p>
            <a:r>
              <a:rPr lang="kk-KZ" dirty="0" smtClean="0"/>
              <a:t>         </a:t>
            </a:r>
            <a:endParaRPr lang="en-US" dirty="0"/>
          </a:p>
        </p:txBody>
      </p:sp>
      <p:sp>
        <p:nvSpPr>
          <p:cNvPr id="22" name="TextBox 21"/>
          <p:cNvSpPr txBox="1"/>
          <p:nvPr/>
        </p:nvSpPr>
        <p:spPr>
          <a:xfrm>
            <a:off x="3203848" y="476672"/>
            <a:ext cx="3312368" cy="461665"/>
          </a:xfrm>
          <a:prstGeom prst="rect">
            <a:avLst/>
          </a:prstGeom>
          <a:noFill/>
        </p:spPr>
        <p:txBody>
          <a:bodyPr wrap="square" rtlCol="0">
            <a:spAutoFit/>
          </a:bodyPr>
          <a:lstStyle/>
          <a:p>
            <a:r>
              <a:rPr lang="kk-KZ" sz="2400" dirty="0" smtClean="0">
                <a:solidFill>
                  <a:schemeClr val="bg1"/>
                </a:solidFill>
                <a:latin typeface="Times New Roman" panose="02020603050405020304" pitchFamily="18" charset="0"/>
                <a:cs typeface="Times New Roman" panose="02020603050405020304" pitchFamily="18" charset="0"/>
              </a:rPr>
              <a:t>        Ықтимал жауап </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25" name="Прямая соединительная линия 24"/>
          <p:cNvCxnSpPr>
            <a:endCxn id="7174" idx="0"/>
          </p:cNvCxnSpPr>
          <p:nvPr/>
        </p:nvCxnSpPr>
        <p:spPr>
          <a:xfrm flipV="1">
            <a:off x="8747884" y="186892"/>
            <a:ext cx="26881" cy="348048"/>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3568" y="1124744"/>
            <a:ext cx="7200800" cy="369332"/>
          </a:xfrm>
          <a:prstGeom prst="rect">
            <a:avLst/>
          </a:prstGeom>
          <a:noFill/>
        </p:spPr>
        <p:txBody>
          <a:bodyPr wrap="square" rtlCol="0">
            <a:spAutoFit/>
          </a:bodyPr>
          <a:lstStyle/>
          <a:p>
            <a:r>
              <a:rPr lang="ru-RU" dirty="0" err="1">
                <a:solidFill>
                  <a:schemeClr val="tx2">
                    <a:lumMod val="50000"/>
                  </a:schemeClr>
                </a:solidFill>
                <a:latin typeface="Times New Roman" panose="02020603050405020304" pitchFamily="18" charset="0"/>
                <a:cs typeface="Times New Roman" panose="02020603050405020304" pitchFamily="18" charset="0"/>
              </a:rPr>
              <a:t>Берілген</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a:solidFill>
                  <a:schemeClr val="tx2">
                    <a:lumMod val="50000"/>
                  </a:schemeClr>
                </a:solidFill>
                <a:latin typeface="Times New Roman" panose="02020603050405020304" pitchFamily="18" charset="0"/>
                <a:cs typeface="Times New Roman" panose="02020603050405020304" pitchFamily="18" charset="0"/>
              </a:rPr>
              <a:t>үзінді</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a:solidFill>
                  <a:schemeClr val="tx2">
                    <a:lumMod val="50000"/>
                  </a:schemeClr>
                </a:solidFill>
                <a:latin typeface="Times New Roman" panose="02020603050405020304" pitchFamily="18" charset="0"/>
                <a:cs typeface="Times New Roman" panose="02020603050405020304" pitchFamily="18" charset="0"/>
              </a:rPr>
              <a:t>бойынша</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a:solidFill>
                  <a:schemeClr val="tx2">
                    <a:lumMod val="50000"/>
                  </a:schemeClr>
                </a:solidFill>
                <a:latin typeface="Times New Roman" panose="02020603050405020304" pitchFamily="18" charset="0"/>
                <a:cs typeface="Times New Roman" panose="02020603050405020304" pitchFamily="18" charset="0"/>
              </a:rPr>
              <a:t>баспалдақ</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a:solidFill>
                  <a:schemeClr val="tx2">
                    <a:lumMod val="50000"/>
                  </a:schemeClr>
                </a:solidFill>
                <a:latin typeface="Times New Roman" panose="02020603050405020304" pitchFamily="18" charset="0"/>
                <a:cs typeface="Times New Roman" panose="02020603050405020304" pitchFamily="18" charset="0"/>
              </a:rPr>
              <a:t>талдауын</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dirty="0" err="1">
                <a:solidFill>
                  <a:schemeClr val="tx2">
                    <a:lumMod val="50000"/>
                  </a:schemeClr>
                </a:solidFill>
                <a:latin typeface="Times New Roman" panose="02020603050405020304" pitchFamily="18" charset="0"/>
                <a:cs typeface="Times New Roman" panose="02020603050405020304" pitchFamily="18" charset="0"/>
              </a:rPr>
              <a:t>орындаңыз</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646855" y="1561223"/>
            <a:ext cx="7920880" cy="1200329"/>
          </a:xfrm>
          <a:prstGeom prst="rect">
            <a:avLst/>
          </a:prstGeom>
          <a:noFill/>
        </p:spPr>
        <p:txBody>
          <a:bodyPr wrap="square" rtlCol="0">
            <a:spAutoFit/>
          </a:bodyPr>
          <a:lstStyle/>
          <a:p>
            <a:r>
              <a:rPr lang="kk-KZ" dirty="0" smtClean="0">
                <a:solidFill>
                  <a:schemeClr val="tx2">
                    <a:lumMod val="50000"/>
                  </a:schemeClr>
                </a:solidFill>
                <a:latin typeface="Times New Roman" panose="02020603050405020304" pitchFamily="18" charset="0"/>
                <a:cs typeface="Times New Roman" panose="02020603050405020304" pitchFamily="18" charset="0"/>
              </a:rPr>
              <a:t>Шоқжұлдыздар – </a:t>
            </a:r>
            <a:r>
              <a:rPr lang="kk-KZ" dirty="0">
                <a:solidFill>
                  <a:schemeClr val="tx2">
                    <a:lumMod val="50000"/>
                  </a:schemeClr>
                </a:solidFill>
                <a:latin typeface="Times New Roman" panose="02020603050405020304" pitchFamily="18" charset="0"/>
                <a:cs typeface="Times New Roman" panose="02020603050405020304" pitchFamily="18" charset="0"/>
              </a:rPr>
              <a:t>Жетіқарақшы </a:t>
            </a:r>
            <a:r>
              <a:rPr lang="kk-KZ" dirty="0" smtClean="0">
                <a:solidFill>
                  <a:schemeClr val="tx2">
                    <a:lumMod val="50000"/>
                  </a:schemeClr>
                </a:solidFill>
                <a:latin typeface="Times New Roman" panose="02020603050405020304" pitchFamily="18" charset="0"/>
                <a:cs typeface="Times New Roman" panose="02020603050405020304" pitchFamily="18" charset="0"/>
              </a:rPr>
              <a:t>секілді жұлдыздар жиыны. Шоқжұлдыздар Жер бетіне бағыт табу үшін қолданылады. Поляр жұлдызы тура Солтүстік полюстің үстінде орналасқан. Қазіргі астрономия Шоқжұлдыз ұғымын ғарыштың жиынды аймақтарын сипаттау үшін қолданады.</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7168" name="Прямая соединительная линия 7167"/>
          <p:cNvCxnSpPr/>
          <p:nvPr/>
        </p:nvCxnSpPr>
        <p:spPr>
          <a:xfrm flipV="1">
            <a:off x="1835696" y="5445224"/>
            <a:ext cx="0" cy="962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7170" name="Прямая соединительная линия 7169"/>
          <p:cNvCxnSpPr/>
          <p:nvPr/>
        </p:nvCxnSpPr>
        <p:spPr>
          <a:xfrm>
            <a:off x="1835696" y="5445224"/>
            <a:ext cx="11475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76" name="Прямая соединительная линия 7175"/>
          <p:cNvCxnSpPr/>
          <p:nvPr/>
        </p:nvCxnSpPr>
        <p:spPr>
          <a:xfrm flipV="1">
            <a:off x="2983288" y="4581128"/>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78" name="Прямая соединительная линия 7177"/>
          <p:cNvCxnSpPr/>
          <p:nvPr/>
        </p:nvCxnSpPr>
        <p:spPr>
          <a:xfrm>
            <a:off x="2983288" y="4581128"/>
            <a:ext cx="1227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80" name="Прямая соединительная линия 7179"/>
          <p:cNvCxnSpPr/>
          <p:nvPr/>
        </p:nvCxnSpPr>
        <p:spPr>
          <a:xfrm flipV="1">
            <a:off x="4210719" y="3645024"/>
            <a:ext cx="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182" name="Прямая соединительная линия 7181"/>
          <p:cNvCxnSpPr/>
          <p:nvPr/>
        </p:nvCxnSpPr>
        <p:spPr>
          <a:xfrm>
            <a:off x="4210719" y="3645024"/>
            <a:ext cx="12253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84" name="Прямая соединительная линия 7183"/>
          <p:cNvCxnSpPr/>
          <p:nvPr/>
        </p:nvCxnSpPr>
        <p:spPr>
          <a:xfrm flipV="1">
            <a:off x="5436096" y="2924944"/>
            <a:ext cx="0"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7185" name="TextBox 7184"/>
          <p:cNvSpPr txBox="1"/>
          <p:nvPr/>
        </p:nvSpPr>
        <p:spPr>
          <a:xfrm>
            <a:off x="899592" y="4735556"/>
            <a:ext cx="1872208" cy="646331"/>
          </a:xfrm>
          <a:prstGeom prst="rect">
            <a:avLst/>
          </a:prstGeom>
          <a:noFill/>
        </p:spPr>
        <p:txBody>
          <a:bodyPr wrap="square" rtlCol="0">
            <a:spAutoFit/>
          </a:bodyPr>
          <a:lstStyle/>
          <a:p>
            <a:r>
              <a:rPr lang="kk-KZ" dirty="0" smtClean="0"/>
              <a:t>     </a:t>
            </a:r>
          </a:p>
          <a:p>
            <a:r>
              <a:rPr lang="kk-KZ" dirty="0" smtClean="0"/>
              <a:t> </a:t>
            </a:r>
            <a:r>
              <a:rPr lang="kk-KZ" dirty="0" smtClean="0">
                <a:solidFill>
                  <a:schemeClr val="tx2">
                    <a:lumMod val="50000"/>
                  </a:schemeClr>
                </a:solidFill>
                <a:latin typeface="Times New Roman" panose="02020603050405020304" pitchFamily="18" charset="0"/>
                <a:cs typeface="Times New Roman" panose="02020603050405020304" pitchFamily="18" charset="0"/>
              </a:rPr>
              <a:t>Мақсаты</a:t>
            </a:r>
            <a:r>
              <a:rPr lang="kk-KZ"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7187" name="TextBox 7186"/>
          <p:cNvSpPr txBox="1"/>
          <p:nvPr/>
        </p:nvSpPr>
        <p:spPr>
          <a:xfrm>
            <a:off x="1475657" y="4149080"/>
            <a:ext cx="2520280" cy="369332"/>
          </a:xfrm>
          <a:prstGeom prst="rect">
            <a:avLst/>
          </a:prstGeom>
          <a:noFill/>
        </p:spPr>
        <p:txBody>
          <a:bodyPr wrap="square" rtlCol="0">
            <a:spAutoFit/>
          </a:bodyPr>
          <a:lstStyle/>
          <a:p>
            <a:r>
              <a:rPr lang="kk-KZ" dirty="0" smtClean="0">
                <a:solidFill>
                  <a:schemeClr val="tx2">
                    <a:lumMod val="50000"/>
                  </a:schemeClr>
                </a:solidFill>
              </a:rPr>
              <a:t>          </a:t>
            </a:r>
            <a:r>
              <a:rPr lang="kk-KZ" dirty="0" smtClean="0">
                <a:solidFill>
                  <a:schemeClr val="tx2">
                    <a:lumMod val="50000"/>
                  </a:schemeClr>
                </a:solidFill>
                <a:latin typeface="Times New Roman" panose="02020603050405020304" pitchFamily="18" charset="0"/>
                <a:cs typeface="Times New Roman" panose="02020603050405020304" pitchFamily="18" charset="0"/>
              </a:rPr>
              <a:t>Тілдік ерекшелігі </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188" name="TextBox 7187"/>
          <p:cNvSpPr txBox="1"/>
          <p:nvPr/>
        </p:nvSpPr>
        <p:spPr>
          <a:xfrm>
            <a:off x="3563888" y="2880885"/>
            <a:ext cx="1512168" cy="646331"/>
          </a:xfrm>
          <a:prstGeom prst="rect">
            <a:avLst/>
          </a:prstGeom>
          <a:noFill/>
        </p:spPr>
        <p:txBody>
          <a:bodyPr wrap="square" rtlCol="0">
            <a:spAutoFit/>
          </a:bodyPr>
          <a:lstStyle/>
          <a:p>
            <a:r>
              <a:rPr lang="kk-KZ" dirty="0" smtClean="0"/>
              <a:t>     </a:t>
            </a:r>
          </a:p>
          <a:p>
            <a:r>
              <a:rPr lang="kk-KZ" dirty="0">
                <a:solidFill>
                  <a:schemeClr val="tx2">
                    <a:lumMod val="50000"/>
                  </a:schemeClr>
                </a:solidFill>
              </a:rPr>
              <a:t> </a:t>
            </a:r>
            <a:r>
              <a:rPr lang="kk-KZ" dirty="0" smtClean="0">
                <a:solidFill>
                  <a:schemeClr val="tx2">
                    <a:lumMod val="50000"/>
                  </a:schemeClr>
                </a:solidFill>
              </a:rPr>
              <a:t>    </a:t>
            </a:r>
            <a:r>
              <a:rPr lang="kk-KZ" dirty="0" smtClean="0">
                <a:solidFill>
                  <a:schemeClr val="tx2">
                    <a:lumMod val="50000"/>
                  </a:schemeClr>
                </a:solidFill>
                <a:latin typeface="Times New Roman" panose="02020603050405020304" pitchFamily="18" charset="0"/>
                <a:cs typeface="Times New Roman" panose="02020603050405020304" pitchFamily="18" charset="0"/>
              </a:rPr>
              <a:t>Стиль </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189" name="TextBox 7188"/>
          <p:cNvSpPr txBox="1"/>
          <p:nvPr/>
        </p:nvSpPr>
        <p:spPr>
          <a:xfrm>
            <a:off x="5724128" y="3068960"/>
            <a:ext cx="2300629" cy="369332"/>
          </a:xfrm>
          <a:prstGeom prst="rect">
            <a:avLst/>
          </a:prstGeom>
          <a:noFill/>
        </p:spPr>
        <p:txBody>
          <a:bodyPr wrap="square" rtlCol="0">
            <a:spAutoFit/>
          </a:bodyPr>
          <a:lstStyle/>
          <a:p>
            <a:r>
              <a:rPr lang="kk-KZ" dirty="0" smtClean="0">
                <a:solidFill>
                  <a:schemeClr val="tx2">
                    <a:lumMod val="50000"/>
                  </a:schemeClr>
                </a:solidFill>
                <a:latin typeface="Times New Roman" panose="02020603050405020304" pitchFamily="18" charset="0"/>
                <a:cs typeface="Times New Roman" panose="02020603050405020304" pitchFamily="18" charset="0"/>
              </a:rPr>
              <a:t>Ғылыми стиль  </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190" name="TextBox 7189"/>
          <p:cNvSpPr txBox="1"/>
          <p:nvPr/>
        </p:nvSpPr>
        <p:spPr>
          <a:xfrm>
            <a:off x="4616118" y="3789040"/>
            <a:ext cx="3844314" cy="923330"/>
          </a:xfrm>
          <a:prstGeom prst="rect">
            <a:avLst/>
          </a:prstGeom>
          <a:noFill/>
        </p:spPr>
        <p:txBody>
          <a:bodyPr wrap="square" rtlCol="0">
            <a:spAutoFit/>
          </a:bodyPr>
          <a:lstStyle/>
          <a:p>
            <a:r>
              <a:rPr lang="kk-KZ" dirty="0" smtClean="0">
                <a:solidFill>
                  <a:schemeClr val="tx2">
                    <a:lumMod val="50000"/>
                  </a:schemeClr>
                </a:solidFill>
                <a:latin typeface="Times New Roman" panose="02020603050405020304" pitchFamily="18" charset="0"/>
                <a:cs typeface="Times New Roman" panose="02020603050405020304" pitchFamily="18" charset="0"/>
              </a:rPr>
              <a:t>Термин сөздер: поляр жұлдызы, астрономия, Жетіқарақшы, Шоқжұлдыздар</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191" name="TextBox 7190"/>
          <p:cNvSpPr txBox="1"/>
          <p:nvPr/>
        </p:nvSpPr>
        <p:spPr>
          <a:xfrm>
            <a:off x="3203848" y="5013176"/>
            <a:ext cx="3670594" cy="369332"/>
          </a:xfrm>
          <a:prstGeom prst="rect">
            <a:avLst/>
          </a:prstGeom>
          <a:noFill/>
        </p:spPr>
        <p:txBody>
          <a:bodyPr wrap="square" rtlCol="0">
            <a:spAutoFit/>
          </a:bodyPr>
          <a:lstStyle/>
          <a:p>
            <a:r>
              <a:rPr lang="kk-KZ" dirty="0" smtClean="0">
                <a:solidFill>
                  <a:schemeClr val="tx2">
                    <a:lumMod val="50000"/>
                  </a:schemeClr>
                </a:solidFill>
                <a:latin typeface="Times New Roman" panose="02020603050405020304" pitchFamily="18" charset="0"/>
                <a:cs typeface="Times New Roman" panose="02020603050405020304" pitchFamily="18" charset="0"/>
              </a:rPr>
              <a:t>Шоқжұлдыздардың қолданылуы</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192" name="TextBox 7191"/>
          <p:cNvSpPr txBox="1"/>
          <p:nvPr/>
        </p:nvSpPr>
        <p:spPr>
          <a:xfrm>
            <a:off x="2123728" y="5926275"/>
            <a:ext cx="3842849" cy="369332"/>
          </a:xfrm>
          <a:prstGeom prst="rect">
            <a:avLst/>
          </a:prstGeom>
          <a:noFill/>
        </p:spPr>
        <p:txBody>
          <a:bodyPr wrap="square" rtlCol="0">
            <a:spAutoFit/>
          </a:bodyPr>
          <a:lstStyle/>
          <a:p>
            <a:r>
              <a:rPr lang="kk-KZ" dirty="0" smtClean="0">
                <a:solidFill>
                  <a:schemeClr val="tx2">
                    <a:lumMod val="50000"/>
                  </a:schemeClr>
                </a:solidFill>
                <a:latin typeface="Times New Roman" panose="02020603050405020304" pitchFamily="18" charset="0"/>
                <a:cs typeface="Times New Roman" panose="02020603050405020304" pitchFamily="18" charset="0"/>
              </a:rPr>
              <a:t>Шоқжұлдыздар туралы </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450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F20740B-80B7-457E-9FC4-F3F9C6FCB4CF}"/>
              </a:ext>
            </a:extLst>
          </p:cNvPr>
          <p:cNvSpPr>
            <a:spLocks noGrp="1"/>
          </p:cNvSpPr>
          <p:nvPr>
            <p:ph sz="half" idx="1"/>
          </p:nvPr>
        </p:nvSpPr>
        <p:spPr>
          <a:xfrm>
            <a:off x="457200" y="1600201"/>
            <a:ext cx="7931224" cy="1143000"/>
          </a:xfrm>
        </p:spPr>
        <p:txBody>
          <a:bodyPr>
            <a:normAutofit/>
          </a:bodyPr>
          <a:lstStyle/>
          <a:p>
            <a:pPr marL="0" indent="0">
              <a:buNone/>
            </a:pPr>
            <a:r>
              <a:rPr lang="ru-RU" sz="2500" dirty="0">
                <a:latin typeface="Times New Roman" panose="02020603050405020304" pitchFamily="18" charset="0"/>
                <a:cs typeface="Times New Roman" panose="02020603050405020304" pitchFamily="18" charset="0"/>
              </a:rPr>
              <a:t>  </a:t>
            </a:r>
            <a:endParaRPr lang="ru-RU" sz="2500" b="1" dirty="0">
              <a:latin typeface="Times New Roman" panose="02020603050405020304" pitchFamily="18" charset="0"/>
              <a:cs typeface="Times New Roman" panose="02020603050405020304" pitchFamily="18" charset="0"/>
            </a:endParaRPr>
          </a:p>
        </p:txBody>
      </p:sp>
      <p:sp>
        <p:nvSpPr>
          <p:cNvPr id="5" name="Объект 3">
            <a:extLst>
              <a:ext uri="{FF2B5EF4-FFF2-40B4-BE49-F238E27FC236}">
                <a16:creationId xmlns:a16="http://schemas.microsoft.com/office/drawing/2014/main" xmlns="" id="{DA3C9952-29D6-42D4-A72D-11C0A3186994}"/>
              </a:ext>
            </a:extLst>
          </p:cNvPr>
          <p:cNvSpPr>
            <a:spLocks noGrp="1"/>
          </p:cNvSpPr>
          <p:nvPr>
            <p:ph type="title"/>
          </p:nvPr>
        </p:nvSpPr>
        <p:spPr>
          <a:xfrm>
            <a:off x="251520" y="351508"/>
            <a:ext cx="8229600" cy="845244"/>
          </a:xfrm>
          <a:solidFill>
            <a:schemeClr val="tx2">
              <a:lumMod val="60000"/>
              <a:lumOff val="40000"/>
            </a:schemeClr>
          </a:solidFill>
        </p:spPr>
        <p:txBody>
          <a:bodyPr>
            <a:normAutofit/>
          </a:bodyPr>
          <a:lstStyle/>
          <a:p>
            <a:r>
              <a:rPr lang="kk-KZ" sz="2500" b="1" dirty="0" smtClean="0">
                <a:solidFill>
                  <a:schemeClr val="bg1"/>
                </a:solidFill>
                <a:latin typeface="Times New Roman" panose="02020603050405020304" pitchFamily="18" charset="0"/>
                <a:cs typeface="Times New Roman" panose="02020603050405020304" pitchFamily="18" charset="0"/>
              </a:rPr>
              <a:t>Кері байланыс: сөйлемді аяқтау</a:t>
            </a:r>
            <a:endParaRPr lang="ru-RU" sz="2500" b="1" dirty="0">
              <a:solidFill>
                <a:schemeClr val="bg1"/>
              </a:solidFill>
              <a:latin typeface="Times New Roman" panose="02020603050405020304" pitchFamily="18" charset="0"/>
              <a:cs typeface="Times New Roman" panose="02020603050405020304" pitchFamily="18" charset="0"/>
            </a:endParaRPr>
          </a:p>
        </p:txBody>
      </p:sp>
      <p:pic>
        <p:nvPicPr>
          <p:cNvPr id="9" name="Рисунок 10">
            <a:extLst>
              <a:ext uri="{FF2B5EF4-FFF2-40B4-BE49-F238E27FC236}">
                <a16:creationId xmlns:a16="http://schemas.microsoft.com/office/drawing/2014/main" xmlns="" id="{1C29659A-9CBA-497A-8C49-1C9EAC1FC3C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316416"/>
            <a:ext cx="969242" cy="102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70" t="30588" r="32354" b="30980"/>
          <a:stretch/>
        </p:blipFill>
        <p:spPr bwMode="auto">
          <a:xfrm>
            <a:off x="1625824" y="2171701"/>
            <a:ext cx="5593976" cy="263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616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053050" cy="648072"/>
          </a:xfrm>
          <a:solidFill>
            <a:schemeClr val="tx2">
              <a:lumMod val="60000"/>
              <a:lumOff val="40000"/>
            </a:schemeClr>
          </a:solidFill>
        </p:spPr>
        <p:txBody>
          <a:bodyPr>
            <a:normAutofit/>
          </a:bodyPr>
          <a:lstStyle/>
          <a:p>
            <a:r>
              <a:rPr lang="kk-KZ" sz="2500" b="1" dirty="0" smtClean="0">
                <a:solidFill>
                  <a:schemeClr val="bg1"/>
                </a:solidFill>
                <a:latin typeface="Times New Roman" pitchFamily="18" charset="0"/>
                <a:cs typeface="Times New Roman" pitchFamily="18" charset="0"/>
              </a:rPr>
              <a:t>Тақырыпты болжау</a:t>
            </a:r>
            <a:endParaRPr lang="ru-RU" sz="2500" b="1" dirty="0">
              <a:solidFill>
                <a:schemeClr val="bg1"/>
              </a:solidFill>
              <a:latin typeface="Times New Roman" pitchFamily="18" charset="0"/>
              <a:cs typeface="Times New Roman" pitchFamily="18" charset="0"/>
            </a:endParaRPr>
          </a:p>
        </p:txBody>
      </p:sp>
      <p:sp>
        <p:nvSpPr>
          <p:cNvPr id="7" name="Rectangle 1">
            <a:extLst>
              <a:ext uri="{FF2B5EF4-FFF2-40B4-BE49-F238E27FC236}">
                <a16:creationId xmlns:a16="http://schemas.microsoft.com/office/drawing/2014/main" xmlns="" id="{9C87DB21-A1E3-42F2-BCFC-312A41D644F1}"/>
              </a:ext>
            </a:extLst>
          </p:cNvPr>
          <p:cNvSpPr>
            <a:spLocks noChangeArrowheads="1"/>
          </p:cNvSpPr>
          <p:nvPr/>
        </p:nvSpPr>
        <p:spPr bwMode="auto">
          <a:xfrm>
            <a:off x="1833563" y="3086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bmk="_Hlk5418659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pic>
        <p:nvPicPr>
          <p:cNvPr id="9" name="Рисунок 10">
            <a:extLst>
              <a:ext uri="{FF2B5EF4-FFF2-40B4-BE49-F238E27FC236}">
                <a16:creationId xmlns:a16="http://schemas.microsoft.com/office/drawing/2014/main" xmlns="" id="{FC9C665F-4B54-42A3-A4C3-CE0A9CC547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8840" y="3086099"/>
            <a:ext cx="969242" cy="102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123;p4">
            <a:extLst>
              <a:ext uri="{FF2B5EF4-FFF2-40B4-BE49-F238E27FC236}">
                <a16:creationId xmlns:a16="http://schemas.microsoft.com/office/drawing/2014/main" xmlns="" id="{4BBFB170-0E1E-42E6-B6DC-B3EBD15EC753}"/>
              </a:ext>
            </a:extLst>
          </p:cNvPr>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2</a:t>
            </a:fld>
            <a:endParaRPr lang="ru-RU" altLang="ru-RU" sz="1200" b="1" dirty="0">
              <a:solidFill>
                <a:srgbClr val="002060"/>
              </a:solidFill>
            </a:endParaRPr>
          </a:p>
        </p:txBody>
      </p:sp>
      <p:pic>
        <p:nvPicPr>
          <p:cNvPr id="11" name="Рисунок 10">
            <a:extLst>
              <a:ext uri="{FF2B5EF4-FFF2-40B4-BE49-F238E27FC236}">
                <a16:creationId xmlns:a16="http://schemas.microsoft.com/office/drawing/2014/main" xmlns="" id="{FC9C665F-4B54-42A3-A4C3-CE0A9CC547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4111" y="144826"/>
            <a:ext cx="969242" cy="102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219200"/>
            <a:ext cx="7943850"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342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053050" cy="648072"/>
          </a:xfrm>
          <a:solidFill>
            <a:schemeClr val="tx2">
              <a:lumMod val="60000"/>
              <a:lumOff val="40000"/>
            </a:schemeClr>
          </a:solidFill>
        </p:spPr>
        <p:txBody>
          <a:bodyPr>
            <a:normAutofit/>
          </a:bodyPr>
          <a:lstStyle/>
          <a:p>
            <a:r>
              <a:rPr lang="ru-RU" sz="2500" b="1" dirty="0" err="1" smtClean="0">
                <a:solidFill>
                  <a:schemeClr val="bg1"/>
                </a:solidFill>
                <a:latin typeface="Times New Roman" pitchFamily="18" charset="0"/>
                <a:cs typeface="Times New Roman" pitchFamily="18" charset="0"/>
              </a:rPr>
              <a:t>Сабақтың</a:t>
            </a:r>
            <a:r>
              <a:rPr lang="ru-RU" sz="2500" b="1" dirty="0" smtClean="0">
                <a:solidFill>
                  <a:schemeClr val="bg1"/>
                </a:solidFill>
                <a:latin typeface="Times New Roman" pitchFamily="18" charset="0"/>
                <a:cs typeface="Times New Roman" pitchFamily="18" charset="0"/>
              </a:rPr>
              <a:t> </a:t>
            </a:r>
            <a:r>
              <a:rPr lang="ru-RU" sz="2500" b="1" dirty="0" err="1" smtClean="0">
                <a:solidFill>
                  <a:schemeClr val="bg1"/>
                </a:solidFill>
                <a:latin typeface="Times New Roman" pitchFamily="18" charset="0"/>
                <a:cs typeface="Times New Roman" pitchFamily="18" charset="0"/>
              </a:rPr>
              <a:t>тақырыбы</a:t>
            </a:r>
            <a:r>
              <a:rPr lang="ru-RU" sz="2500" b="1" dirty="0" smtClean="0">
                <a:solidFill>
                  <a:schemeClr val="bg1"/>
                </a:solidFill>
                <a:latin typeface="Times New Roman" pitchFamily="18" charset="0"/>
                <a:cs typeface="Times New Roman" pitchFamily="18" charset="0"/>
              </a:rPr>
              <a:t>:</a:t>
            </a:r>
            <a:endParaRPr lang="ru-RU" sz="2500" b="1" dirty="0">
              <a:solidFill>
                <a:schemeClr val="bg1"/>
              </a:solidFill>
              <a:latin typeface="Times New Roman" pitchFamily="18" charset="0"/>
              <a:cs typeface="Times New Roman" pitchFamily="18" charset="0"/>
            </a:endParaRPr>
          </a:p>
        </p:txBody>
      </p:sp>
      <p:sp>
        <p:nvSpPr>
          <p:cNvPr id="7" name="Rectangle 1">
            <a:extLst>
              <a:ext uri="{FF2B5EF4-FFF2-40B4-BE49-F238E27FC236}">
                <a16:creationId xmlns:a16="http://schemas.microsoft.com/office/drawing/2014/main" xmlns="" id="{9C87DB21-A1E3-42F2-BCFC-312A41D644F1}"/>
              </a:ext>
            </a:extLst>
          </p:cNvPr>
          <p:cNvSpPr>
            <a:spLocks noChangeArrowheads="1"/>
          </p:cNvSpPr>
          <p:nvPr/>
        </p:nvSpPr>
        <p:spPr bwMode="auto">
          <a:xfrm>
            <a:off x="1833563" y="3086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bmk="_Hlk5418659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8" name="Таблица 7">
            <a:extLst>
              <a:ext uri="{FF2B5EF4-FFF2-40B4-BE49-F238E27FC236}">
                <a16:creationId xmlns:a16="http://schemas.microsoft.com/office/drawing/2014/main" xmlns="" id="{77166A54-5087-4956-83BB-6EB91AF391CA}"/>
              </a:ext>
            </a:extLst>
          </p:cNvPr>
          <p:cNvGraphicFramePr>
            <a:graphicFrameLocks noGrp="1"/>
          </p:cNvGraphicFramePr>
          <p:nvPr>
            <p:extLst>
              <p:ext uri="{D42A27DB-BD31-4B8C-83A1-F6EECF244321}">
                <p14:modId xmlns:p14="http://schemas.microsoft.com/office/powerpoint/2010/main" val="2982751618"/>
              </p:ext>
            </p:extLst>
          </p:nvPr>
        </p:nvGraphicFramePr>
        <p:xfrm>
          <a:off x="3923928" y="3543269"/>
          <a:ext cx="2232248" cy="1097280"/>
        </p:xfrm>
        <a:graphic>
          <a:graphicData uri="http://schemas.openxmlformats.org/drawingml/2006/table">
            <a:tbl>
              <a:tblPr firstRow="1" bandRow="1">
                <a:tableStyleId>{5940675A-B579-460E-94D1-54222C63F5DA}</a:tableStyleId>
              </a:tblPr>
              <a:tblGrid>
                <a:gridCol w="1021276">
                  <a:extLst>
                    <a:ext uri="{9D8B030D-6E8A-4147-A177-3AD203B41FA5}">
                      <a16:colId xmlns:a16="http://schemas.microsoft.com/office/drawing/2014/main" xmlns="" val="1769768857"/>
                    </a:ext>
                  </a:extLst>
                </a:gridCol>
                <a:gridCol w="1210972">
                  <a:extLst>
                    <a:ext uri="{9D8B030D-6E8A-4147-A177-3AD203B41FA5}">
                      <a16:colId xmlns:a16="http://schemas.microsoft.com/office/drawing/2014/main" xmlns="" val="1620921770"/>
                    </a:ext>
                  </a:extLst>
                </a:gridCol>
              </a:tblGrid>
              <a:tr h="179220">
                <a:tc>
                  <a:txBody>
                    <a:bodyPr/>
                    <a:lstStyle/>
                    <a:p>
                      <a:endParaRPr lang="en-US" dirty="0"/>
                    </a:p>
                  </a:txBody>
                  <a:tcPr marL="68580" marR="68580" marT="0" marB="0"/>
                </a:tc>
                <a:tc>
                  <a:txBody>
                    <a:bodyPr/>
                    <a:lstStyle/>
                    <a:p>
                      <a:endParaRPr lang="en-US"/>
                    </a:p>
                  </a:txBody>
                  <a:tcPr marL="68580" marR="68580" marT="0" marB="0"/>
                </a:tc>
                <a:extLst>
                  <a:ext uri="{0D108BD9-81ED-4DB2-BD59-A6C34878D82A}">
                    <a16:rowId xmlns:a16="http://schemas.microsoft.com/office/drawing/2014/main" xmlns="" val="1466953450"/>
                  </a:ext>
                </a:extLst>
              </a:tr>
              <a:tr h="212166">
                <a:tc>
                  <a:txBody>
                    <a:bodyPr/>
                    <a:lstStyle/>
                    <a:p>
                      <a:endParaRPr lang="en-US"/>
                    </a:p>
                  </a:txBody>
                  <a:tcPr marL="68580" marR="68580" marT="0" marB="0"/>
                </a:tc>
                <a:tc>
                  <a:txBody>
                    <a:bodyPr/>
                    <a:lstStyle/>
                    <a:p>
                      <a:endParaRPr lang="en-US" dirty="0"/>
                    </a:p>
                  </a:txBody>
                  <a:tcPr marL="68580" marR="68580" marT="0" marB="0"/>
                </a:tc>
                <a:extLst>
                  <a:ext uri="{0D108BD9-81ED-4DB2-BD59-A6C34878D82A}">
                    <a16:rowId xmlns:a16="http://schemas.microsoft.com/office/drawing/2014/main" xmlns="" val="307019715"/>
                  </a:ext>
                </a:extLst>
              </a:tr>
              <a:tr h="179220">
                <a:tc>
                  <a:txBody>
                    <a:bodyPr/>
                    <a:lstStyle/>
                    <a:p>
                      <a:endParaRPr lang="en-US"/>
                    </a:p>
                  </a:txBody>
                  <a:tcPr marL="68580" marR="68580" marT="0" marB="0"/>
                </a:tc>
                <a:tc>
                  <a:txBody>
                    <a:bodyPr/>
                    <a:lstStyle/>
                    <a:p>
                      <a:endParaRPr lang="en-US"/>
                    </a:p>
                  </a:txBody>
                  <a:tcPr marL="68580" marR="68580" marT="0" marB="0"/>
                </a:tc>
                <a:extLst>
                  <a:ext uri="{0D108BD9-81ED-4DB2-BD59-A6C34878D82A}">
                    <a16:rowId xmlns:a16="http://schemas.microsoft.com/office/drawing/2014/main" xmlns="" val="1278718465"/>
                  </a:ext>
                </a:extLst>
              </a:tr>
              <a:tr h="179220">
                <a:tc>
                  <a:txBody>
                    <a:bodyPr/>
                    <a:lstStyle/>
                    <a:p>
                      <a:endParaRPr lang="en-US"/>
                    </a:p>
                  </a:txBody>
                  <a:tcPr marL="68580" marR="68580" marT="0" marB="0"/>
                </a:tc>
                <a:tc>
                  <a:txBody>
                    <a:bodyPr/>
                    <a:lstStyle/>
                    <a:p>
                      <a:endParaRPr lang="en-US" dirty="0"/>
                    </a:p>
                  </a:txBody>
                  <a:tcPr marL="68580" marR="68580" marT="0" marB="0"/>
                </a:tc>
                <a:extLst>
                  <a:ext uri="{0D108BD9-81ED-4DB2-BD59-A6C34878D82A}">
                    <a16:rowId xmlns:a16="http://schemas.microsoft.com/office/drawing/2014/main" xmlns="" val="1779629613"/>
                  </a:ext>
                </a:extLst>
              </a:tr>
            </a:tbl>
          </a:graphicData>
        </a:graphic>
      </p:graphicFrame>
      <p:pic>
        <p:nvPicPr>
          <p:cNvPr id="9" name="Рисунок 10">
            <a:extLst>
              <a:ext uri="{FF2B5EF4-FFF2-40B4-BE49-F238E27FC236}">
                <a16:creationId xmlns:a16="http://schemas.microsoft.com/office/drawing/2014/main" xmlns="" id="{FC9C665F-4B54-42A3-A4C3-CE0A9CC547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8840" y="3086099"/>
            <a:ext cx="969242" cy="102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123;p4">
            <a:extLst>
              <a:ext uri="{FF2B5EF4-FFF2-40B4-BE49-F238E27FC236}">
                <a16:creationId xmlns:a16="http://schemas.microsoft.com/office/drawing/2014/main" xmlns="" id="{4BBFB170-0E1E-42E6-B6DC-B3EBD15EC753}"/>
              </a:ext>
            </a:extLst>
          </p:cNvPr>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3</a:t>
            </a:fld>
            <a:endParaRPr lang="ru-RU" altLang="ru-RU" sz="1200" b="1" dirty="0">
              <a:solidFill>
                <a:srgbClr val="002060"/>
              </a:solidFill>
            </a:endParaRPr>
          </a:p>
        </p:txBody>
      </p:sp>
      <p:pic>
        <p:nvPicPr>
          <p:cNvPr id="11" name="Рисунок 10">
            <a:extLst>
              <a:ext uri="{FF2B5EF4-FFF2-40B4-BE49-F238E27FC236}">
                <a16:creationId xmlns:a16="http://schemas.microsoft.com/office/drawing/2014/main" xmlns="" id="{FC9C665F-4B54-42A3-A4C3-CE0A9CC547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4111" y="144826"/>
            <a:ext cx="969242" cy="102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3"/>
          <a:stretch>
            <a:fillRect/>
          </a:stretch>
        </p:blipFill>
        <p:spPr>
          <a:xfrm>
            <a:off x="1691680" y="3086099"/>
            <a:ext cx="5976664" cy="3321227"/>
          </a:xfrm>
          <a:prstGeom prst="rect">
            <a:avLst/>
          </a:prstGeom>
        </p:spPr>
      </p:pic>
      <p:sp>
        <p:nvSpPr>
          <p:cNvPr id="4" name="TextBox 3"/>
          <p:cNvSpPr txBox="1"/>
          <p:nvPr/>
        </p:nvSpPr>
        <p:spPr>
          <a:xfrm>
            <a:off x="1691680" y="1988840"/>
            <a:ext cx="5976664" cy="584775"/>
          </a:xfrm>
          <a:prstGeom prst="rect">
            <a:avLst/>
          </a:prstGeom>
          <a:noFill/>
        </p:spPr>
        <p:txBody>
          <a:bodyPr wrap="square" rtlCol="0">
            <a:spAutoFit/>
          </a:bodyPr>
          <a:lstStyle/>
          <a:p>
            <a:r>
              <a:rPr lang="kk-KZ" sz="3200" b="1" dirty="0" smtClean="0">
                <a:solidFill>
                  <a:schemeClr val="tx2">
                    <a:lumMod val="50000"/>
                  </a:schemeClr>
                </a:solidFill>
              </a:rPr>
              <a:t>       </a:t>
            </a:r>
            <a:r>
              <a:rPr lang="kk-KZ" sz="2800" b="1" dirty="0" smtClean="0">
                <a:solidFill>
                  <a:schemeClr val="tx2">
                    <a:lumMod val="50000"/>
                  </a:schemeClr>
                </a:solidFill>
                <a:latin typeface="Times New Roman" panose="02020603050405020304" pitchFamily="18" charset="0"/>
                <a:cs typeface="Times New Roman" panose="02020603050405020304" pitchFamily="18" charset="0"/>
              </a:rPr>
              <a:t>Ғаламның пайда болуы </a:t>
            </a:r>
            <a:endParaRPr lang="en-US" sz="28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299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41697"/>
            <a:ext cx="9144000" cy="6891116"/>
          </a:xfrm>
          <a:prstGeom prst="rect">
            <a:avLst/>
          </a:prstGeom>
          <a:solidFill>
            <a:schemeClr val="accent1">
              <a:lumMod val="75000"/>
            </a:schemeClr>
          </a:solidFill>
          <a:ln>
            <a:noFill/>
          </a:ln>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4</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4101" name="Рисунок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1048" y="128147"/>
            <a:ext cx="969242" cy="102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Прямоугольник 9"/>
          <p:cNvSpPr>
            <a:spLocks noChangeArrowheads="1"/>
          </p:cNvSpPr>
          <p:nvPr/>
        </p:nvSpPr>
        <p:spPr bwMode="auto">
          <a:xfrm>
            <a:off x="3145287" y="444913"/>
            <a:ext cx="2741220"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r>
              <a:rPr lang="ru-RU" sz="2800" b="1" dirty="0" smtClean="0">
                <a:solidFill>
                  <a:schemeClr val="bg1"/>
                </a:solidFill>
                <a:latin typeface="Times New Roman" panose="02020603050405020304" pitchFamily="18" charset="0"/>
                <a:cs typeface="Times New Roman" panose="02020603050405020304" pitchFamily="18" charset="0"/>
              </a:rPr>
              <a:t> </a:t>
            </a:r>
            <a:r>
              <a:rPr lang="ru-RU" sz="2400" b="1" dirty="0" err="1" smtClean="0">
                <a:solidFill>
                  <a:schemeClr val="bg1"/>
                </a:solidFill>
                <a:latin typeface="Times New Roman" panose="02020603050405020304" pitchFamily="18" charset="0"/>
                <a:cs typeface="Times New Roman" panose="02020603050405020304" pitchFamily="18" charset="0"/>
              </a:rPr>
              <a:t>Саба</a:t>
            </a:r>
            <a:r>
              <a:rPr lang="kk-KZ" sz="2400" b="1" dirty="0" smtClean="0">
                <a:solidFill>
                  <a:schemeClr val="bg1"/>
                </a:solidFill>
                <a:latin typeface="Times New Roman" panose="02020603050405020304" pitchFamily="18" charset="0"/>
                <a:cs typeface="Times New Roman" panose="02020603050405020304" pitchFamily="18" charset="0"/>
              </a:rPr>
              <a:t>қ</a:t>
            </a:r>
            <a:r>
              <a:rPr lang="ru-RU" sz="2400" b="1" dirty="0" smtClean="0">
                <a:solidFill>
                  <a:schemeClr val="bg1"/>
                </a:solidFill>
                <a:latin typeface="Times New Roman" panose="02020603050405020304" pitchFamily="18" charset="0"/>
                <a:cs typeface="Times New Roman" panose="02020603050405020304" pitchFamily="18" charset="0"/>
              </a:rPr>
              <a:t>  </a:t>
            </a:r>
            <a:r>
              <a:rPr lang="ru-RU" sz="2400" b="1" dirty="0" err="1" smtClean="0">
                <a:solidFill>
                  <a:schemeClr val="bg1"/>
                </a:solidFill>
                <a:latin typeface="Times New Roman" panose="02020603050405020304" pitchFamily="18" charset="0"/>
                <a:cs typeface="Times New Roman" panose="02020603050405020304" pitchFamily="18" charset="0"/>
              </a:rPr>
              <a:t>мақсаты</a:t>
            </a:r>
            <a:r>
              <a:rPr lang="ru-RU" sz="2400" b="1" dirty="0" smtClean="0">
                <a:solidFill>
                  <a:schemeClr val="bg1"/>
                </a:solidFill>
                <a:latin typeface="Times New Roman" panose="02020603050405020304" pitchFamily="18" charset="0"/>
                <a:cs typeface="Times New Roman" panose="02020603050405020304" pitchFamily="18" charset="0"/>
              </a:rPr>
              <a:t>:  </a:t>
            </a:r>
            <a:endParaRPr lang="ru-RU"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Таблица 1">
            <a:extLst>
              <a:ext uri="{FF2B5EF4-FFF2-40B4-BE49-F238E27FC236}">
                <a16:creationId xmlns:a16="http://schemas.microsoft.com/office/drawing/2014/main" xmlns="" id="{12CBE324-D882-4E8A-A80B-3571C2FDE7D0}"/>
              </a:ext>
            </a:extLst>
          </p:cNvPr>
          <p:cNvGraphicFramePr>
            <a:graphicFrameLocks noGrp="1"/>
          </p:cNvGraphicFramePr>
          <p:nvPr>
            <p:extLst>
              <p:ext uri="{D42A27DB-BD31-4B8C-83A1-F6EECF244321}">
                <p14:modId xmlns:p14="http://schemas.microsoft.com/office/powerpoint/2010/main" val="95616846"/>
              </p:ext>
            </p:extLst>
          </p:nvPr>
        </p:nvGraphicFramePr>
        <p:xfrm>
          <a:off x="2123728" y="9621688"/>
          <a:ext cx="792088" cy="42657205"/>
        </p:xfrm>
        <a:graphic>
          <a:graphicData uri="http://schemas.openxmlformats.org/drawingml/2006/table">
            <a:tbl>
              <a:tblPr firstRow="1" bandRow="1">
                <a:tableStyleId>{5940675A-B579-460E-94D1-54222C63F5DA}</a:tableStyleId>
              </a:tblPr>
              <a:tblGrid>
                <a:gridCol w="430640">
                  <a:extLst>
                    <a:ext uri="{9D8B030D-6E8A-4147-A177-3AD203B41FA5}">
                      <a16:colId xmlns:a16="http://schemas.microsoft.com/office/drawing/2014/main" xmlns="" val="2143980754"/>
                    </a:ext>
                  </a:extLst>
                </a:gridCol>
                <a:gridCol w="361448">
                  <a:extLst>
                    <a:ext uri="{9D8B030D-6E8A-4147-A177-3AD203B41FA5}">
                      <a16:colId xmlns:a16="http://schemas.microsoft.com/office/drawing/2014/main" xmlns="" val="1382125100"/>
                    </a:ext>
                  </a:extLst>
                </a:gridCol>
              </a:tblGrid>
              <a:tr h="2964228">
                <a:tc>
                  <a:txBody>
                    <a:bodyPr/>
                    <a:lstStyle/>
                    <a:p>
                      <a:pPr marL="457200" algn="just">
                        <a:lnSpc>
                          <a:spcPct val="107000"/>
                        </a:lnSpc>
                        <a:spcAft>
                          <a:spcPts val="0"/>
                        </a:spcAft>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Термин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ru-RU" sz="2400" b="1">
                          <a:effectLst/>
                          <a:latin typeface="Times New Roman" panose="02020603050405020304" pitchFamily="18" charset="0"/>
                          <a:ea typeface="Calibri" panose="020F0502020204030204" pitchFamily="34" charset="0"/>
                          <a:cs typeface="Times New Roman" panose="02020603050405020304" pitchFamily="18" charset="0"/>
                        </a:rPr>
                        <a:t>Значение</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33583252"/>
                  </a:ext>
                </a:extLst>
              </a:tr>
              <a:tr h="8929341">
                <a:tc>
                  <a:txBody>
                    <a:bodyPr/>
                    <a:lstStyle/>
                    <a:p>
                      <a:pPr marL="457200" algn="just">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Галактика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звездная система Вселенной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34410239"/>
                  </a:ext>
                </a:extLst>
              </a:tr>
              <a:tr h="22350847">
                <a:tc>
                  <a:txBody>
                    <a:bodyPr/>
                    <a:lstStyle/>
                    <a:p>
                      <a:pPr marL="457200" algn="just">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Звезда </a:t>
                      </a:r>
                      <a:endParaRPr lang="ru-RU"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lvl="0" indent="0" algn="just" defTabSz="914400" rtl="0" eaLnBrk="1" fontAlgn="auto" latinLnBrk="0" hangingPunct="1">
                        <a:lnSpc>
                          <a:spcPct val="107000"/>
                        </a:lnSpc>
                        <a:spcBef>
                          <a:spcPts val="0"/>
                        </a:spcBef>
                        <a:spcAft>
                          <a:spcPts val="0"/>
                        </a:spcAft>
                        <a:buClrTx/>
                        <a:buSzTx/>
                        <a:buFontTx/>
                        <a:buNone/>
                        <a:tabLst/>
                        <a:defRPr/>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небесное тело, видимое простым глазом в форме светящейся точки на небе </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03640802"/>
                  </a:ext>
                </a:extLst>
              </a:tr>
              <a:tr h="6319604">
                <a:tc>
                  <a:txBody>
                    <a:bodyPr/>
                    <a:lstStyle/>
                    <a:p>
                      <a:pPr marL="457200" algn="just">
                        <a:lnSpc>
                          <a:spcPct val="107000"/>
                        </a:lnSpc>
                        <a:spcAft>
                          <a:spcPts val="0"/>
                        </a:spcAft>
                      </a:pPr>
                      <a:r>
                        <a:rPr lang="ru-RU" sz="2400">
                          <a:effectLst/>
                          <a:latin typeface="Times New Roman" panose="02020603050405020304" pitchFamily="18" charset="0"/>
                          <a:ea typeface="Calibri" panose="020F0502020204030204" pitchFamily="34" charset="0"/>
                          <a:cs typeface="Times New Roman" panose="02020603050405020304" pitchFamily="18" charset="0"/>
                        </a:rPr>
                        <a:t>Планета </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 тип небесного тела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47521121"/>
                  </a:ext>
                </a:extLst>
              </a:tr>
            </a:tbl>
          </a:graphicData>
        </a:graphic>
      </p:graphicFrame>
      <p:sp>
        <p:nvSpPr>
          <p:cNvPr id="3" name="TextBox 2"/>
          <p:cNvSpPr txBox="1"/>
          <p:nvPr/>
        </p:nvSpPr>
        <p:spPr>
          <a:xfrm>
            <a:off x="457472" y="1151879"/>
            <a:ext cx="8317293" cy="3693319"/>
          </a:xfrm>
          <a:prstGeom prst="rect">
            <a:avLst/>
          </a:prstGeom>
          <a:noFill/>
        </p:spPr>
        <p:txBody>
          <a:bodyPr wrap="square" rtlCol="0">
            <a:spAutoFit/>
          </a:bodyPr>
          <a:lstStyle/>
          <a:p>
            <a:r>
              <a:rPr lang="kk-KZ" b="1" dirty="0" smtClean="0">
                <a:solidFill>
                  <a:schemeClr val="tx2">
                    <a:lumMod val="50000"/>
                  </a:schemeClr>
                </a:solidFill>
                <a:latin typeface="Times New Roman" panose="02020603050405020304" pitchFamily="18" charset="0"/>
                <a:cs typeface="Times New Roman" panose="02020603050405020304" pitchFamily="18" charset="0"/>
              </a:rPr>
              <a:t> Сабақтың мақсаты:</a:t>
            </a:r>
          </a:p>
          <a:p>
            <a:r>
              <a:rPr lang="kk-KZ" b="1" dirty="0">
                <a:solidFill>
                  <a:schemeClr val="tx2">
                    <a:lumMod val="50000"/>
                  </a:schemeClr>
                </a:solidFill>
                <a:latin typeface="Times New Roman" panose="02020603050405020304" pitchFamily="18" charset="0"/>
                <a:cs typeface="Times New Roman" panose="02020603050405020304" pitchFamily="18" charset="0"/>
              </a:rPr>
              <a:t> </a:t>
            </a:r>
            <a:r>
              <a:rPr lang="kk-KZ" b="1" dirty="0" smtClean="0">
                <a:solidFill>
                  <a:schemeClr val="tx2">
                    <a:lumMod val="50000"/>
                  </a:schemeClr>
                </a:solidFill>
                <a:latin typeface="Times New Roman" panose="02020603050405020304" pitchFamily="18" charset="0"/>
                <a:cs typeface="Times New Roman" panose="02020603050405020304" pitchFamily="18" charset="0"/>
              </a:rPr>
              <a:t> * мәтіннен алынған дәйексөздерге, үзінділерге сүйене отырып,көтерілген мәселені болжау;</a:t>
            </a:r>
          </a:p>
          <a:p>
            <a:r>
              <a:rPr lang="kk-KZ" b="1" dirty="0">
                <a:solidFill>
                  <a:schemeClr val="tx2">
                    <a:lumMod val="50000"/>
                  </a:schemeClr>
                </a:solidFill>
                <a:latin typeface="Times New Roman" panose="02020603050405020304" pitchFamily="18" charset="0"/>
                <a:cs typeface="Times New Roman" panose="02020603050405020304" pitchFamily="18" charset="0"/>
              </a:rPr>
              <a:t> </a:t>
            </a:r>
            <a:r>
              <a:rPr lang="kk-KZ" b="1" dirty="0" smtClean="0">
                <a:solidFill>
                  <a:schemeClr val="tx2">
                    <a:lumMod val="50000"/>
                  </a:schemeClr>
                </a:solidFill>
                <a:latin typeface="Times New Roman" panose="02020603050405020304" pitchFamily="18" charset="0"/>
                <a:cs typeface="Times New Roman" panose="02020603050405020304" pitchFamily="18" charset="0"/>
              </a:rPr>
              <a:t> * публицистикалық және ғылыми стиль ерекшеліктерін қолданылған тілдік құралдар арқылы тану.</a:t>
            </a:r>
          </a:p>
          <a:p>
            <a:endParaRPr lang="kk-KZ" b="1" dirty="0">
              <a:solidFill>
                <a:schemeClr val="tx2">
                  <a:lumMod val="50000"/>
                </a:schemeClr>
              </a:solidFill>
              <a:latin typeface="Times New Roman" panose="02020603050405020304" pitchFamily="18" charset="0"/>
              <a:cs typeface="Times New Roman" panose="02020603050405020304" pitchFamily="18" charset="0"/>
            </a:endParaRPr>
          </a:p>
          <a:p>
            <a:r>
              <a:rPr lang="kk-KZ" b="1" dirty="0" smtClean="0">
                <a:solidFill>
                  <a:schemeClr val="tx2">
                    <a:lumMod val="50000"/>
                  </a:schemeClr>
                </a:solidFill>
                <a:latin typeface="Times New Roman" panose="02020603050405020304" pitchFamily="18" charset="0"/>
                <a:cs typeface="Times New Roman" panose="02020603050405020304" pitchFamily="18" charset="0"/>
              </a:rPr>
              <a:t>Бағалау критерийі:</a:t>
            </a:r>
          </a:p>
          <a:p>
            <a:r>
              <a:rPr lang="kk-KZ" b="1" dirty="0">
                <a:solidFill>
                  <a:schemeClr val="tx2">
                    <a:lumMod val="50000"/>
                  </a:schemeClr>
                </a:solidFill>
                <a:latin typeface="Times New Roman" panose="02020603050405020304" pitchFamily="18" charset="0"/>
                <a:cs typeface="Times New Roman" panose="02020603050405020304" pitchFamily="18" charset="0"/>
              </a:rPr>
              <a:t> </a:t>
            </a:r>
            <a:r>
              <a:rPr lang="kk-KZ" b="1" dirty="0" smtClean="0">
                <a:solidFill>
                  <a:schemeClr val="tx2">
                    <a:lumMod val="50000"/>
                  </a:schemeClr>
                </a:solidFill>
                <a:latin typeface="Times New Roman" panose="02020603050405020304" pitchFamily="18" charset="0"/>
                <a:cs typeface="Times New Roman" panose="02020603050405020304" pitchFamily="18" charset="0"/>
              </a:rPr>
              <a:t> * мәтіннен алынған дәйексөздерге, үзінділерге сүйене отырып, көтерілген мәселені болжайды;</a:t>
            </a:r>
          </a:p>
          <a:p>
            <a:r>
              <a:rPr lang="kk-KZ" b="1" dirty="0">
                <a:solidFill>
                  <a:schemeClr val="tx2">
                    <a:lumMod val="50000"/>
                  </a:schemeClr>
                </a:solidFill>
                <a:latin typeface="Times New Roman" panose="02020603050405020304" pitchFamily="18" charset="0"/>
                <a:cs typeface="Times New Roman" panose="02020603050405020304" pitchFamily="18" charset="0"/>
              </a:rPr>
              <a:t> </a:t>
            </a:r>
            <a:r>
              <a:rPr lang="kk-KZ" b="1" dirty="0" smtClean="0">
                <a:solidFill>
                  <a:schemeClr val="tx2">
                    <a:lumMod val="50000"/>
                  </a:schemeClr>
                </a:solidFill>
                <a:latin typeface="Times New Roman" panose="02020603050405020304" pitchFamily="18" charset="0"/>
                <a:cs typeface="Times New Roman" panose="02020603050405020304" pitchFamily="18" charset="0"/>
              </a:rPr>
              <a:t> * публицистикалық және ғылыми стиль ерекшеліктерін қолданылған тілдік құралдар арқылы таниды.</a:t>
            </a:r>
          </a:p>
          <a:p>
            <a:endParaRPr lang="kk-KZ" b="1" dirty="0" smtClean="0"/>
          </a:p>
          <a:p>
            <a:endParaRPr lang="en-US" dirty="0"/>
          </a:p>
        </p:txBody>
      </p:sp>
    </p:spTree>
    <p:extLst>
      <p:ext uri="{BB962C8B-B14F-4D97-AF65-F5344CB8AC3E}">
        <p14:creationId xmlns:p14="http://schemas.microsoft.com/office/powerpoint/2010/main" val="4188531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44118" y="-52714"/>
            <a:ext cx="9144000" cy="6729853"/>
          </a:xfrm>
          <a:prstGeom prst="rect">
            <a:avLst/>
          </a:prstGeom>
          <a:solidFill>
            <a:schemeClr val="accent1">
              <a:lumMod val="40000"/>
              <a:lumOff val="60000"/>
            </a:schemeClr>
          </a:solidFill>
          <a:ln>
            <a:noFill/>
          </a:ln>
        </p:spPr>
      </p:pic>
      <p:sp>
        <p:nvSpPr>
          <p:cNvPr id="7171"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911B8CC8-BCC4-420D-87EE-02BC376945E1}" type="slidenum">
              <a:rPr lang="ru-RU" altLang="ru-RU" sz="1200" b="1">
                <a:solidFill>
                  <a:srgbClr val="002060"/>
                </a:solidFill>
              </a:rPr>
              <a:pPr>
                <a:buSzPts val="1100"/>
              </a:pPr>
              <a:t>5</a:t>
            </a:fld>
            <a:endParaRPr lang="ru-RU" altLang="ru-RU" sz="1200" b="1">
              <a:solidFill>
                <a:srgbClr val="002060"/>
              </a:solidFill>
            </a:endParaRPr>
          </a:p>
        </p:txBody>
      </p:sp>
      <p:cxnSp>
        <p:nvCxnSpPr>
          <p:cNvPr id="7172"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7173"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7174" name="Рисунок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1048" y="128147"/>
            <a:ext cx="969242" cy="102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523753" y="5517232"/>
            <a:ext cx="184730" cy="523220"/>
          </a:xfrm>
          <a:prstGeom prst="rect">
            <a:avLst/>
          </a:prstGeom>
        </p:spPr>
        <p:txBody>
          <a:bodyPr wrap="none">
            <a:spAutoFit/>
          </a:bodyPr>
          <a:lstStyle/>
          <a:p>
            <a:pPr algn="ctr"/>
            <a:endParaRPr lang="ru-RU" sz="28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Прямоугольник 2"/>
          <p:cNvSpPr/>
          <p:nvPr/>
        </p:nvSpPr>
        <p:spPr>
          <a:xfrm>
            <a:off x="1331640" y="1730606"/>
            <a:ext cx="6192688" cy="877163"/>
          </a:xfrm>
          <a:prstGeom prst="rect">
            <a:avLst/>
          </a:prstGeom>
        </p:spPr>
        <p:txBody>
          <a:bodyPr wrap="square">
            <a:spAutoFit/>
          </a:bodyPr>
          <a:lstStyle/>
          <a:p>
            <a:r>
              <a:rPr lang="ru-RU" sz="2500" dirty="0">
                <a:latin typeface="Times New Roman" panose="02020603050405020304" pitchFamily="18" charset="0"/>
                <a:cs typeface="Times New Roman" panose="02020603050405020304" pitchFamily="18" charset="0"/>
              </a:rPr>
              <a:t/>
            </a:r>
            <a:br>
              <a:rPr lang="ru-RU" sz="2500" dirty="0">
                <a:latin typeface="Times New Roman" panose="02020603050405020304" pitchFamily="18" charset="0"/>
                <a:cs typeface="Times New Roman" panose="02020603050405020304" pitchFamily="18" charset="0"/>
              </a:rPr>
            </a:br>
            <a:endParaRPr lang="ru-RU" sz="25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79512" y="878685"/>
            <a:ext cx="8595253" cy="5632311"/>
          </a:xfrm>
          <a:prstGeom prst="rect">
            <a:avLst/>
          </a:prstGeom>
          <a:noFill/>
        </p:spPr>
        <p:txBody>
          <a:bodyPr wrap="square" rtlCol="0">
            <a:spAutoFit/>
          </a:bodyPr>
          <a:lstStyle/>
          <a:p>
            <a:pPr algn="just"/>
            <a:r>
              <a:rPr lang="kk-KZ" dirty="0" smtClean="0">
                <a:latin typeface="Times New Roman" panose="02020603050405020304" pitchFamily="18" charset="0"/>
                <a:cs typeface="Times New Roman" panose="02020603050405020304" pitchFamily="18" charset="0"/>
              </a:rPr>
              <a:t>     </a:t>
            </a:r>
            <a:r>
              <a:rPr lang="kk-KZ" dirty="0" smtClean="0">
                <a:solidFill>
                  <a:schemeClr val="tx2">
                    <a:lumMod val="50000"/>
                  </a:schemeClr>
                </a:solidFill>
                <a:latin typeface="Times New Roman" panose="02020603050405020304" pitchFamily="18" charset="0"/>
                <a:cs typeface="Times New Roman" panose="02020603050405020304" pitchFamily="18" charset="0"/>
              </a:rPr>
              <a:t>Ғалам осыдан 10-20 миллиард жыл бұрын ғарыштық жарылыс нәтижесінде пайда болған. Бұл ғарыштық жарылысты үлкен жарылыс деп атап кеткен. Осы жарылысқа дейін барлық материя газдардан құралған қою бұлт құрамында болды. Жарылыс нәтижесінде бұл материялар шашылып,өздігінен дами бастады. Осы жарылыс нәтижесінде протон, нейтрон және электрон секіліді көптеген бөлшектер қалыптасты. Уақыт өте келе бұл бөлшектер әр түрлі газдардың атомдарын құрап, кейін әр түрлі газ атомдары, шаң және басқа бөлшектермен бірігіп жұлдыздарды құрады.</a:t>
            </a:r>
          </a:p>
          <a:p>
            <a:pPr algn="just"/>
            <a:r>
              <a:rPr lang="kk-KZ" dirty="0">
                <a:solidFill>
                  <a:schemeClr val="tx2">
                    <a:lumMod val="50000"/>
                  </a:schemeClr>
                </a:solidFill>
                <a:latin typeface="Times New Roman" panose="02020603050405020304" pitchFamily="18" charset="0"/>
                <a:cs typeface="Times New Roman" panose="02020603050405020304" pitchFamily="18" charset="0"/>
              </a:rPr>
              <a:t> </a:t>
            </a:r>
            <a:r>
              <a:rPr lang="kk-KZ" dirty="0" smtClean="0">
                <a:solidFill>
                  <a:schemeClr val="tx2">
                    <a:lumMod val="50000"/>
                  </a:schemeClr>
                </a:solidFill>
                <a:latin typeface="Times New Roman" panose="02020603050405020304" pitchFamily="18" charset="0"/>
                <a:cs typeface="Times New Roman" panose="02020603050405020304" pitchFamily="18" charset="0"/>
              </a:rPr>
              <a:t>    Аспан Шоқжұлдыздар деп аталатын 88 түрлі бөлікке бөлінген. Адамзат баласы оларды ерте заманнан біліп, ғасырлар бойы қолданып келеді.</a:t>
            </a:r>
          </a:p>
          <a:p>
            <a:pPr algn="just"/>
            <a:r>
              <a:rPr lang="kk-KZ" dirty="0">
                <a:solidFill>
                  <a:schemeClr val="tx2">
                    <a:lumMod val="50000"/>
                  </a:schemeClr>
                </a:solidFill>
                <a:latin typeface="Times New Roman" panose="02020603050405020304" pitchFamily="18" charset="0"/>
                <a:cs typeface="Times New Roman" panose="02020603050405020304" pitchFamily="18" charset="0"/>
              </a:rPr>
              <a:t> </a:t>
            </a:r>
            <a:r>
              <a:rPr lang="kk-KZ" dirty="0" smtClean="0">
                <a:solidFill>
                  <a:schemeClr val="tx2">
                    <a:lumMod val="50000"/>
                  </a:schemeClr>
                </a:solidFill>
                <a:latin typeface="Times New Roman" panose="02020603050405020304" pitchFamily="18" charset="0"/>
                <a:cs typeface="Times New Roman" panose="02020603050405020304" pitchFamily="18" charset="0"/>
              </a:rPr>
              <a:t>     Шоқжұлдыздар – Жетіқарақшы секілді жұлдыздар жиыны. Шоқжұлдыздар Жер бетінде бағыт табу үшін қолданылады. Қазіргі астрономия </a:t>
            </a:r>
            <a:r>
              <a:rPr lang="ru-RU" dirty="0" smtClean="0">
                <a:solidFill>
                  <a:schemeClr val="tx2">
                    <a:lumMod val="50000"/>
                  </a:schemeClr>
                </a:solidFill>
                <a:latin typeface="Times New Roman" panose="02020603050405020304" pitchFamily="18" charset="0"/>
                <a:cs typeface="Times New Roman" panose="02020603050405020304" pitchFamily="18" charset="0"/>
              </a:rPr>
              <a:t>«</a:t>
            </a:r>
            <a:r>
              <a:rPr lang="kk-KZ" dirty="0" smtClean="0">
                <a:solidFill>
                  <a:schemeClr val="tx2">
                    <a:lumMod val="50000"/>
                  </a:schemeClr>
                </a:solidFill>
                <a:latin typeface="Times New Roman" panose="02020603050405020304" pitchFamily="18" charset="0"/>
                <a:cs typeface="Times New Roman" panose="02020603050405020304" pitchFamily="18" charset="0"/>
              </a:rPr>
              <a:t>Шоқжұлдыз» ұғымын ғарыштың жиынды аймақтарын  сипаттау үшін қолданады.</a:t>
            </a:r>
          </a:p>
          <a:p>
            <a:pPr algn="just"/>
            <a:r>
              <a:rPr lang="kk-KZ" dirty="0">
                <a:solidFill>
                  <a:schemeClr val="tx2">
                    <a:lumMod val="50000"/>
                  </a:schemeClr>
                </a:solidFill>
                <a:latin typeface="Times New Roman" panose="02020603050405020304" pitchFamily="18" charset="0"/>
                <a:cs typeface="Times New Roman" panose="02020603050405020304" pitchFamily="18" charset="0"/>
              </a:rPr>
              <a:t> </a:t>
            </a:r>
            <a:r>
              <a:rPr lang="kk-KZ" dirty="0" smtClean="0">
                <a:solidFill>
                  <a:schemeClr val="tx2">
                    <a:lumMod val="50000"/>
                  </a:schemeClr>
                </a:solidFill>
                <a:latin typeface="Times New Roman" panose="02020603050405020304" pitchFamily="18" charset="0"/>
                <a:cs typeface="Times New Roman" panose="02020603050405020304" pitchFamily="18" charset="0"/>
              </a:rPr>
              <a:t>    Адам дүниеге келген сәтте күннің қай Шоқжұлдызда орналасуы оның қай зодиак белегісіне қатысты екеніне байланысты, олардың әр қайсысы өз мінездемесіне ие. Белгінің сипатын «пешенеге жазылған» деп тануға болмайды: олар көптеген факторларға байланысты, олар уақыт, дата, адам туған жерінің орналасуы. Егер жұлдызнама барлық көрсеткіштерді ескере отырып, кәсіби маманмен құрастырылса, онда адам жеке тұлға ретінде қалыптасуына Күннің әсері туралы түсінік алуға болады.</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843808" y="332656"/>
            <a:ext cx="3456384" cy="461665"/>
          </a:xfrm>
          <a:prstGeom prst="rect">
            <a:avLst/>
          </a:prstGeom>
          <a:noFill/>
        </p:spPr>
        <p:txBody>
          <a:bodyPr wrap="square" rtlCol="0">
            <a:spAutoFit/>
          </a:bodyPr>
          <a:lstStyle/>
          <a:p>
            <a:r>
              <a:rPr lang="kk-KZ" sz="2400" dirty="0" smtClean="0">
                <a:solidFill>
                  <a:schemeClr val="bg1"/>
                </a:solidFill>
                <a:latin typeface="Times New Roman" panose="02020603050405020304" pitchFamily="18" charset="0"/>
                <a:cs typeface="Times New Roman" panose="02020603050405020304" pitchFamily="18" charset="0"/>
              </a:rPr>
              <a:t>    </a:t>
            </a:r>
            <a:r>
              <a:rPr lang="kk-KZ" sz="2400" b="1" dirty="0" smtClean="0">
                <a:solidFill>
                  <a:schemeClr val="bg1"/>
                </a:solidFill>
                <a:latin typeface="Times New Roman" panose="02020603050405020304" pitchFamily="18" charset="0"/>
                <a:cs typeface="Times New Roman" panose="02020603050405020304" pitchFamily="18" charset="0"/>
              </a:rPr>
              <a:t>Мәтінмен жұмыс</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828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6290" y="2804"/>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6</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9222" name="Рисунок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1048" y="128147"/>
            <a:ext cx="969242" cy="102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79512" y="980728"/>
            <a:ext cx="7891044" cy="430887"/>
          </a:xfrm>
          <a:prstGeom prst="rect">
            <a:avLst/>
          </a:prstGeom>
        </p:spPr>
        <p:txBody>
          <a:bodyPr wrap="square">
            <a:spAutoFit/>
          </a:bodyPr>
          <a:lstStyle/>
          <a:p>
            <a:endParaRPr lang="ru-RU" sz="22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Прямоугольник 2"/>
          <p:cNvSpPr/>
          <p:nvPr/>
        </p:nvSpPr>
        <p:spPr>
          <a:xfrm>
            <a:off x="3563888" y="355125"/>
            <a:ext cx="2736304" cy="1031051"/>
          </a:xfrm>
          <a:prstGeom prst="rect">
            <a:avLst/>
          </a:prstGeom>
        </p:spPr>
        <p:txBody>
          <a:bodyPr wrap="square">
            <a:spAutoFit/>
          </a:bodyPr>
          <a:lstStyle/>
          <a:p>
            <a:r>
              <a:rPr lang="ru-RU" sz="2500" b="1" dirty="0" smtClean="0">
                <a:solidFill>
                  <a:schemeClr val="bg1"/>
                </a:solidFill>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
            </a:r>
            <a:br>
              <a:rPr lang="ru-RU" sz="2500" dirty="0">
                <a:latin typeface="Times New Roman" panose="02020603050405020304" pitchFamily="18" charset="0"/>
                <a:cs typeface="Times New Roman" panose="02020603050405020304" pitchFamily="18" charset="0"/>
              </a:rPr>
            </a:br>
            <a:r>
              <a:rPr lang="ru-RU" dirty="0">
                <a:solidFill>
                  <a:schemeClr val="bg1"/>
                </a:solidFill>
                <a:latin typeface="Times New Roman" panose="02020603050405020304" pitchFamily="18" charset="0"/>
                <a:cs typeface="Times New Roman" panose="02020603050405020304" pitchFamily="18" charset="0"/>
              </a:rPr>
              <a:t>.</a:t>
            </a:r>
            <a:br>
              <a:rPr lang="ru-RU" dirty="0">
                <a:solidFill>
                  <a:schemeClr val="bg1"/>
                </a:solidFill>
                <a:latin typeface="Times New Roman" panose="02020603050405020304" pitchFamily="18" charset="0"/>
                <a:cs typeface="Times New Roman" panose="02020603050405020304" pitchFamily="18" charset="0"/>
              </a:rPr>
            </a:br>
            <a:endParaRPr lang="ru-RU"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57472" y="1424424"/>
            <a:ext cx="7066856" cy="369332"/>
          </a:xfrm>
          <a:prstGeom prst="rect">
            <a:avLst/>
          </a:prstGeom>
        </p:spPr>
        <p:txBody>
          <a:bodyPr wrap="square">
            <a:spAutoFit/>
          </a:bodyPr>
          <a:lstStyle/>
          <a:p>
            <a:r>
              <a:rPr lang="ru-RU" dirty="0"/>
              <a:t> </a:t>
            </a:r>
            <a:endParaRPr lang="ru-RU"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7472" y="1196171"/>
            <a:ext cx="4546576" cy="369332"/>
          </a:xfrm>
          <a:prstGeom prst="rect">
            <a:avLst/>
          </a:prstGeom>
          <a:noFill/>
        </p:spPr>
        <p:txBody>
          <a:bodyPr wrap="square" rtlCol="0">
            <a:spAutoFit/>
          </a:bodyPr>
          <a:lstStyle/>
          <a:p>
            <a:r>
              <a:rPr lang="kk-KZ" dirty="0" smtClean="0">
                <a:solidFill>
                  <a:schemeClr val="tx2">
                    <a:lumMod val="50000"/>
                  </a:schemeClr>
                </a:solidFill>
                <a:latin typeface="Times New Roman" panose="02020603050405020304" pitchFamily="18" charset="0"/>
                <a:cs typeface="Times New Roman" panose="02020603050405020304" pitchFamily="18" charset="0"/>
              </a:rPr>
              <a:t>Төменде берілген сұрақтарға жауап  беріңіз </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131840" y="355125"/>
            <a:ext cx="3024336" cy="461665"/>
          </a:xfrm>
          <a:prstGeom prst="rect">
            <a:avLst/>
          </a:prstGeom>
          <a:noFill/>
        </p:spPr>
        <p:txBody>
          <a:bodyPr wrap="square" rtlCol="0">
            <a:spAutoFit/>
          </a:bodyPr>
          <a:lstStyle/>
          <a:p>
            <a:r>
              <a:rPr lang="kk-KZ" sz="2400" b="1" dirty="0" smtClean="0">
                <a:solidFill>
                  <a:schemeClr val="bg1"/>
                </a:solidFill>
              </a:rPr>
              <a:t>       Ой қозғау  </a:t>
            </a:r>
            <a:endParaRPr lang="en-US" sz="2400" b="1" dirty="0">
              <a:solidFill>
                <a:schemeClr val="bg1"/>
              </a:solidFill>
            </a:endParaRPr>
          </a:p>
        </p:txBody>
      </p:sp>
      <p:sp>
        <p:nvSpPr>
          <p:cNvPr id="9" name="Овал 8"/>
          <p:cNvSpPr/>
          <p:nvPr/>
        </p:nvSpPr>
        <p:spPr>
          <a:xfrm>
            <a:off x="937065" y="2268847"/>
            <a:ext cx="2626823" cy="2516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k-KZ" dirty="0" smtClean="0">
                <a:solidFill>
                  <a:schemeClr val="tx2">
                    <a:lumMod val="50000"/>
                  </a:schemeClr>
                </a:solidFill>
                <a:latin typeface="Times New Roman" panose="02020603050405020304" pitchFamily="18" charset="0"/>
                <a:cs typeface="Times New Roman" panose="02020603050405020304" pitchFamily="18" charset="0"/>
              </a:rPr>
              <a:t>Ғалам дегенді қалай түсінесің?</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0" name="Овал 9"/>
          <p:cNvSpPr/>
          <p:nvPr/>
        </p:nvSpPr>
        <p:spPr>
          <a:xfrm>
            <a:off x="3264013" y="2348880"/>
            <a:ext cx="2736304"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2">
                    <a:lumMod val="50000"/>
                  </a:schemeClr>
                </a:solidFill>
                <a:latin typeface="Times New Roman" panose="02020603050405020304" pitchFamily="18" charset="0"/>
                <a:cs typeface="Times New Roman" panose="02020603050405020304" pitchFamily="18" charset="0"/>
              </a:rPr>
              <a:t>Жұлдыздар жайлы не білесің?</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1" name="Овал 10"/>
          <p:cNvSpPr/>
          <p:nvPr/>
        </p:nvSpPr>
        <p:spPr>
          <a:xfrm>
            <a:off x="5724944" y="2293945"/>
            <a:ext cx="2614394" cy="2552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2">
                    <a:lumMod val="50000"/>
                  </a:schemeClr>
                </a:solidFill>
                <a:latin typeface="Times New Roman" panose="02020603050405020304" pitchFamily="18" charset="0"/>
                <a:cs typeface="Times New Roman" panose="02020603050405020304" pitchFamily="18" charset="0"/>
              </a:rPr>
              <a:t>Ғарыш туралы не айтар едің?</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5978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35450" y="0"/>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7</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9222" name="Рисунок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1048" y="128147"/>
            <a:ext cx="969242" cy="102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275856" y="5892363"/>
            <a:ext cx="184731" cy="523220"/>
          </a:xfrm>
          <a:prstGeom prst="rect">
            <a:avLst/>
          </a:prstGeom>
        </p:spPr>
        <p:txBody>
          <a:bodyPr wrap="none">
            <a:spAutoFit/>
          </a:bodyPr>
          <a:lstStyle/>
          <a:p>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987824" y="404664"/>
            <a:ext cx="2880320" cy="461665"/>
          </a:xfrm>
          <a:prstGeom prst="rect">
            <a:avLst/>
          </a:prstGeom>
          <a:noFill/>
        </p:spPr>
        <p:txBody>
          <a:bodyPr wrap="square" rtlCol="0">
            <a:spAutoFit/>
          </a:bodyPr>
          <a:lstStyle/>
          <a:p>
            <a:r>
              <a:rPr lang="ru-RU" dirty="0" smtClean="0">
                <a:solidFill>
                  <a:schemeClr val="bg1"/>
                </a:solidFill>
              </a:rPr>
              <a:t>        </a:t>
            </a:r>
            <a:r>
              <a:rPr lang="ru-RU" sz="2400" b="1" dirty="0" smtClean="0">
                <a:solidFill>
                  <a:schemeClr val="bg1"/>
                </a:solidFill>
                <a:latin typeface="Times New Roman" panose="02020603050405020304" pitchFamily="18" charset="0"/>
                <a:cs typeface="Times New Roman" panose="02020603050405020304" pitchFamily="18" charset="0"/>
              </a:rPr>
              <a:t>Ы</a:t>
            </a:r>
            <a:r>
              <a:rPr lang="kk-KZ" sz="2400" b="1" dirty="0" smtClean="0">
                <a:solidFill>
                  <a:schemeClr val="bg1"/>
                </a:solidFill>
                <a:latin typeface="Times New Roman" panose="02020603050405020304" pitchFamily="18" charset="0"/>
                <a:cs typeface="Times New Roman" panose="02020603050405020304" pitchFamily="18" charset="0"/>
              </a:rPr>
              <a:t>қтимал жауап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00004" y="1268760"/>
            <a:ext cx="8304444" cy="1754326"/>
          </a:xfrm>
          <a:prstGeom prst="rect">
            <a:avLst/>
          </a:prstGeom>
          <a:noFill/>
        </p:spPr>
        <p:txBody>
          <a:bodyPr wrap="square" rtlCol="0">
            <a:spAutoFit/>
          </a:bodyPr>
          <a:lstStyle/>
          <a:p>
            <a:r>
              <a:rPr lang="kk-KZ" dirty="0" smtClean="0">
                <a:solidFill>
                  <a:schemeClr val="tx2">
                    <a:lumMod val="50000"/>
                  </a:schemeClr>
                </a:solidFill>
              </a:rPr>
              <a:t>   </a:t>
            </a:r>
            <a:r>
              <a:rPr lang="kk-KZ" b="1" dirty="0" smtClean="0">
                <a:solidFill>
                  <a:schemeClr val="tx2">
                    <a:lumMod val="50000"/>
                  </a:schemeClr>
                </a:solidFill>
                <a:latin typeface="Times New Roman" panose="02020603050405020304" pitchFamily="18" charset="0"/>
                <a:cs typeface="Times New Roman" panose="02020603050405020304" pitchFamily="18" charset="0"/>
              </a:rPr>
              <a:t>Ғалам</a:t>
            </a:r>
            <a:r>
              <a:rPr lang="kk-KZ" dirty="0" smtClean="0">
                <a:solidFill>
                  <a:schemeClr val="tx2">
                    <a:lumMod val="50000"/>
                  </a:schemeClr>
                </a:solidFill>
                <a:latin typeface="Times New Roman" panose="02020603050405020304" pitchFamily="18" charset="0"/>
                <a:cs typeface="Times New Roman" panose="02020603050405020304" pitchFamily="18" charset="0"/>
              </a:rPr>
              <a:t> – алуан түрлі формада болатын, әрі ұдайы өзгеріп отыратын, кеңістік пен уақыт бойынша шеті де, шегі де жоқ бүкіл дүние.</a:t>
            </a:r>
          </a:p>
          <a:p>
            <a:r>
              <a:rPr lang="kk-KZ" dirty="0">
                <a:solidFill>
                  <a:schemeClr val="tx2">
                    <a:lumMod val="50000"/>
                  </a:schemeClr>
                </a:solidFill>
                <a:latin typeface="Times New Roman" panose="02020603050405020304" pitchFamily="18" charset="0"/>
                <a:cs typeface="Times New Roman" panose="02020603050405020304" pitchFamily="18" charset="0"/>
              </a:rPr>
              <a:t> </a:t>
            </a:r>
            <a:r>
              <a:rPr lang="kk-KZ" dirty="0" smtClean="0">
                <a:solidFill>
                  <a:schemeClr val="tx2">
                    <a:lumMod val="50000"/>
                  </a:schemeClr>
                </a:solidFill>
                <a:latin typeface="Times New Roman" panose="02020603050405020304" pitchFamily="18" charset="0"/>
                <a:cs typeface="Times New Roman" panose="02020603050405020304" pitchFamily="18" charset="0"/>
              </a:rPr>
              <a:t>  </a:t>
            </a:r>
            <a:r>
              <a:rPr lang="kk-KZ" b="1" dirty="0">
                <a:solidFill>
                  <a:schemeClr val="tx2">
                    <a:lumMod val="50000"/>
                  </a:schemeClr>
                </a:solidFill>
                <a:latin typeface="Times New Roman" panose="02020603050405020304" pitchFamily="18" charset="0"/>
                <a:cs typeface="Times New Roman" panose="02020603050405020304" pitchFamily="18" charset="0"/>
              </a:rPr>
              <a:t>Жұлдыздар – </a:t>
            </a:r>
            <a:r>
              <a:rPr lang="kk-KZ" dirty="0" smtClean="0">
                <a:solidFill>
                  <a:schemeClr val="tx2">
                    <a:lumMod val="50000"/>
                  </a:schemeClr>
                </a:solidFill>
                <a:latin typeface="Times New Roman" panose="02020603050405020304" pitchFamily="18" charset="0"/>
                <a:cs typeface="Times New Roman" panose="02020603050405020304" pitchFamily="18" charset="0"/>
              </a:rPr>
              <a:t>шаң-тозаңнан тұратын алып газды бұлттардың өз гравитациясының әсерінен күйрей бастағанда түзілген.</a:t>
            </a:r>
          </a:p>
          <a:p>
            <a:r>
              <a:rPr lang="kk-KZ" b="1" dirty="0">
                <a:solidFill>
                  <a:schemeClr val="tx2">
                    <a:lumMod val="50000"/>
                  </a:schemeClr>
                </a:solidFill>
                <a:latin typeface="Times New Roman" panose="02020603050405020304" pitchFamily="18" charset="0"/>
                <a:cs typeface="Times New Roman" panose="02020603050405020304" pitchFamily="18" charset="0"/>
              </a:rPr>
              <a:t> </a:t>
            </a:r>
            <a:r>
              <a:rPr lang="kk-KZ" b="1" dirty="0" smtClean="0">
                <a:solidFill>
                  <a:schemeClr val="tx2">
                    <a:lumMod val="50000"/>
                  </a:schemeClr>
                </a:solidFill>
                <a:latin typeface="Times New Roman" panose="02020603050405020304" pitchFamily="18" charset="0"/>
                <a:cs typeface="Times New Roman" panose="02020603050405020304" pitchFamily="18" charset="0"/>
              </a:rPr>
              <a:t>  Ғарыш – </a:t>
            </a:r>
            <a:r>
              <a:rPr lang="kk-KZ" dirty="0" smtClean="0">
                <a:solidFill>
                  <a:schemeClr val="tx2">
                    <a:lumMod val="50000"/>
                  </a:schemeClr>
                </a:solidFill>
                <a:latin typeface="Times New Roman" panose="02020603050405020304" pitchFamily="18" charset="0"/>
                <a:cs typeface="Times New Roman" panose="02020603050405020304" pitchFamily="18" charset="0"/>
              </a:rPr>
              <a:t>бұл тұтастай әлем,әлемдік тәртіп, хаосқа қарсы реттелген әлем.</a:t>
            </a:r>
          </a:p>
          <a:p>
            <a:endParaRPr lang="en-US"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5"/>
          <a:stretch>
            <a:fillRect/>
          </a:stretch>
        </p:blipFill>
        <p:spPr>
          <a:xfrm>
            <a:off x="300004" y="3462833"/>
            <a:ext cx="2975852" cy="2952750"/>
          </a:xfrm>
          <a:prstGeom prst="rect">
            <a:avLst/>
          </a:prstGeom>
        </p:spPr>
      </p:pic>
      <p:pic>
        <p:nvPicPr>
          <p:cNvPr id="6" name="Рисунок 5"/>
          <p:cNvPicPr>
            <a:picLocks noChangeAspect="1"/>
          </p:cNvPicPr>
          <p:nvPr/>
        </p:nvPicPr>
        <p:blipFill>
          <a:blip r:embed="rId6"/>
          <a:stretch>
            <a:fillRect/>
          </a:stretch>
        </p:blipFill>
        <p:spPr>
          <a:xfrm>
            <a:off x="3460586" y="3480132"/>
            <a:ext cx="2551573" cy="2877750"/>
          </a:xfrm>
          <a:prstGeom prst="rect">
            <a:avLst/>
          </a:prstGeom>
        </p:spPr>
      </p:pic>
      <p:pic>
        <p:nvPicPr>
          <p:cNvPr id="8" name="Рисунок 7"/>
          <p:cNvPicPr>
            <a:picLocks noChangeAspect="1"/>
          </p:cNvPicPr>
          <p:nvPr/>
        </p:nvPicPr>
        <p:blipFill>
          <a:blip r:embed="rId7"/>
          <a:stretch>
            <a:fillRect/>
          </a:stretch>
        </p:blipFill>
        <p:spPr>
          <a:xfrm>
            <a:off x="6170831" y="3433662"/>
            <a:ext cx="2529824" cy="2924219"/>
          </a:xfrm>
          <a:prstGeom prst="rect">
            <a:avLst/>
          </a:prstGeom>
        </p:spPr>
      </p:pic>
    </p:spTree>
    <p:extLst>
      <p:ext uri="{BB962C8B-B14F-4D97-AF65-F5344CB8AC3E}">
        <p14:creationId xmlns:p14="http://schemas.microsoft.com/office/powerpoint/2010/main" val="1736520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A5A27743-B97B-463B-B9D8-F7E71ABACDB7}" type="slidenum">
              <a:rPr lang="ru-RU" altLang="ru-RU" sz="1200" b="1">
                <a:solidFill>
                  <a:srgbClr val="002060"/>
                </a:solidFill>
              </a:rPr>
              <a:pPr>
                <a:buSzPts val="1100"/>
              </a:pPr>
              <a:t>8</a:t>
            </a:fld>
            <a:endParaRPr lang="ru-RU" altLang="ru-RU" sz="1200" b="1">
              <a:solidFill>
                <a:srgbClr val="002060"/>
              </a:solidFill>
            </a:endParaRPr>
          </a:p>
        </p:txBody>
      </p:sp>
      <p:cxnSp>
        <p:nvCxnSpPr>
          <p:cNvPr id="5124"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512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5" name="Прямоугольник 4">
            <a:extLst>
              <a:ext uri="{FF2B5EF4-FFF2-40B4-BE49-F238E27FC236}">
                <a16:creationId xmlns:a16="http://schemas.microsoft.com/office/drawing/2014/main" xmlns="" id="{E9CE2BC7-3C5A-410B-85A5-3DE59550BE03}"/>
              </a:ext>
            </a:extLst>
          </p:cNvPr>
          <p:cNvSpPr/>
          <p:nvPr/>
        </p:nvSpPr>
        <p:spPr>
          <a:xfrm>
            <a:off x="33680" y="231693"/>
            <a:ext cx="9019370" cy="60272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smtClean="0">
                <a:latin typeface="Times New Roman" panose="02020603050405020304" pitchFamily="18" charset="0"/>
                <a:cs typeface="Times New Roman" panose="02020603050405020304" pitchFamily="18" charset="0"/>
              </a:rPr>
              <a:t>1-тапсырма.</a:t>
            </a:r>
            <a:endParaRPr lang="ru-RU" sz="2500" b="1" dirty="0">
              <a:latin typeface="Times New Roman" panose="02020603050405020304" pitchFamily="18" charset="0"/>
              <a:cs typeface="Times New Roman" panose="02020603050405020304" pitchFamily="18" charset="0"/>
            </a:endParaRPr>
          </a:p>
        </p:txBody>
      </p:sp>
      <p:sp>
        <p:nvSpPr>
          <p:cNvPr id="16" name="Объект 2">
            <a:extLst>
              <a:ext uri="{FF2B5EF4-FFF2-40B4-BE49-F238E27FC236}">
                <a16:creationId xmlns:a16="http://schemas.microsoft.com/office/drawing/2014/main" xmlns="" id="{023A8A33-541D-44DD-B056-FA0B67BC6ADF}"/>
              </a:ext>
            </a:extLst>
          </p:cNvPr>
          <p:cNvSpPr>
            <a:spLocks noGrp="1"/>
          </p:cNvSpPr>
          <p:nvPr>
            <p:ph sz="half" idx="1"/>
          </p:nvPr>
        </p:nvSpPr>
        <p:spPr>
          <a:xfrm>
            <a:off x="179512" y="1281465"/>
            <a:ext cx="8621474" cy="1139423"/>
          </a:xfrm>
        </p:spPr>
        <p:txBody>
          <a:bodyPr>
            <a:normAutofit fontScale="92500"/>
          </a:bodyPr>
          <a:lstStyle/>
          <a:p>
            <a:pPr marL="0" indent="0">
              <a:buNone/>
            </a:pPr>
            <a:r>
              <a:rPr lang="ru-RU" sz="2000" dirty="0" err="1" smtClean="0">
                <a:solidFill>
                  <a:schemeClr val="tx2">
                    <a:lumMod val="50000"/>
                  </a:schemeClr>
                </a:solidFill>
                <a:latin typeface="Times New Roman" panose="02020603050405020304" pitchFamily="18" charset="0"/>
                <a:cs typeface="Times New Roman" panose="02020603050405020304" pitchFamily="18" charset="0"/>
              </a:rPr>
              <a:t>Берілген</a:t>
            </a:r>
            <a:r>
              <a:rPr lang="ru-RU" sz="2000" dirty="0" smtClean="0">
                <a:solidFill>
                  <a:schemeClr val="tx2">
                    <a:lumMod val="50000"/>
                  </a:schemeClr>
                </a:solidFill>
                <a:latin typeface="Times New Roman" panose="02020603050405020304" pitchFamily="18" charset="0"/>
                <a:cs typeface="Times New Roman" panose="02020603050405020304" pitchFamily="18" charset="0"/>
              </a:rPr>
              <a:t> </a:t>
            </a:r>
            <a:r>
              <a:rPr lang="ru-RU" sz="2000" dirty="0" err="1" smtClean="0">
                <a:solidFill>
                  <a:schemeClr val="tx2">
                    <a:lumMod val="50000"/>
                  </a:schemeClr>
                </a:solidFill>
                <a:latin typeface="Times New Roman" panose="02020603050405020304" pitchFamily="18" charset="0"/>
                <a:cs typeface="Times New Roman" panose="02020603050405020304" pitchFamily="18" charset="0"/>
              </a:rPr>
              <a:t>үзіндінд</a:t>
            </a:r>
            <a:r>
              <a:rPr lang="kk-KZ" sz="2000" dirty="0" smtClean="0">
                <a:solidFill>
                  <a:schemeClr val="tx2">
                    <a:lumMod val="50000"/>
                  </a:schemeClr>
                </a:solidFill>
                <a:latin typeface="Times New Roman" panose="02020603050405020304" pitchFamily="18" charset="0"/>
                <a:cs typeface="Times New Roman" panose="02020603050405020304" pitchFamily="18" charset="0"/>
              </a:rPr>
              <a:t>ілерді болжамды жауап нұсқасымен сәйкестендіріңіз.</a:t>
            </a:r>
          </a:p>
          <a:p>
            <a:pPr marL="0" indent="0">
              <a:buNone/>
            </a:pPr>
            <a:r>
              <a:rPr lang="kk-KZ" sz="2000" b="1" dirty="0" smtClean="0">
                <a:solidFill>
                  <a:schemeClr val="tx2">
                    <a:lumMod val="50000"/>
                  </a:schemeClr>
                </a:solidFill>
                <a:latin typeface="Times New Roman" panose="02020603050405020304" pitchFamily="18" charset="0"/>
                <a:cs typeface="Times New Roman" panose="02020603050405020304" pitchFamily="18" charset="0"/>
              </a:rPr>
              <a:t>Дескриптор:</a:t>
            </a:r>
          </a:p>
          <a:p>
            <a:pPr marL="0" indent="0">
              <a:buNone/>
            </a:pPr>
            <a:r>
              <a:rPr lang="kk-KZ" sz="2000" dirty="0">
                <a:solidFill>
                  <a:schemeClr val="tx2">
                    <a:lumMod val="50000"/>
                  </a:schemeClr>
                </a:solidFill>
                <a:latin typeface="Times New Roman" panose="02020603050405020304" pitchFamily="18" charset="0"/>
                <a:cs typeface="Times New Roman" panose="02020603050405020304" pitchFamily="18" charset="0"/>
              </a:rPr>
              <a:t> </a:t>
            </a:r>
            <a:r>
              <a:rPr lang="kk-KZ" sz="2000" dirty="0" smtClean="0">
                <a:solidFill>
                  <a:schemeClr val="tx2">
                    <a:lumMod val="50000"/>
                  </a:schemeClr>
                </a:solidFill>
                <a:latin typeface="Times New Roman" panose="02020603050405020304" pitchFamily="18" charset="0"/>
                <a:cs typeface="Times New Roman" panose="02020603050405020304" pitchFamily="18" charset="0"/>
              </a:rPr>
              <a:t>*Үзінділердің мазмұнына сәйкес болжамды жауап нұсқасымен  сәйкестендіреді.</a:t>
            </a:r>
            <a:endParaRPr lang="ru-RU" sz="2000"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ru-RU" sz="20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50" y="21189"/>
            <a:ext cx="969242" cy="102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Скругленный прямоугольник 1"/>
          <p:cNvSpPr/>
          <p:nvPr/>
        </p:nvSpPr>
        <p:spPr>
          <a:xfrm>
            <a:off x="300004" y="2564904"/>
            <a:ext cx="3623924"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Ғалам осыдан 10-20 миллиард жыл бұрын ғарыштық жарылыс нәтижесінде пайда болған.Бұл ғарыштық жарылысты үлкен жарылыс деп атап кеткен.</a:t>
            </a:r>
            <a:endParaRPr lang="en-US" dirty="0">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300004" y="4581128"/>
            <a:ext cx="3695932"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Шоқжұлдыздар</a:t>
            </a:r>
            <a:r>
              <a:rPr lang="ru-RU" dirty="0" smtClean="0">
                <a:latin typeface="Times New Roman" panose="02020603050405020304" pitchFamily="18" charset="0"/>
                <a:cs typeface="Times New Roman" panose="02020603050405020304" pitchFamily="18" charset="0"/>
              </a:rPr>
              <a:t>-</a:t>
            </a:r>
            <a:r>
              <a:rPr lang="kk-KZ" dirty="0" smtClean="0">
                <a:latin typeface="Times New Roman" panose="02020603050405020304" pitchFamily="18" charset="0"/>
                <a:cs typeface="Times New Roman" panose="02020603050405020304" pitchFamily="18" charset="0"/>
              </a:rPr>
              <a:t>Жетіқарақшы секілді жұлдыздар жиыны. Шоқжұлдыздар Жер бетінде бағыт табу үшін қолданылады.  </a:t>
            </a:r>
            <a:endParaRPr lang="en-US"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5508104" y="2550473"/>
            <a:ext cx="2880320" cy="1742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Шоқжұлдыздардың жиыны мен қолданылуы </a:t>
            </a:r>
            <a:endParaRPr lang="en-US" dirty="0">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5531652" y="4581128"/>
            <a:ext cx="2952328"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Ғаламның пайда болуы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557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6290" y="-41564"/>
            <a:ext cx="9144000" cy="6729853"/>
          </a:xfrm>
          <a:prstGeom prst="rect">
            <a:avLst/>
          </a:prstGeom>
          <a:solidFill>
            <a:schemeClr val="accent1">
              <a:lumMod val="40000"/>
              <a:lumOff val="60000"/>
            </a:schemeClr>
          </a:solidFill>
          <a:ln>
            <a:noFill/>
          </a:ln>
        </p:spPr>
      </p:pic>
      <p:sp>
        <p:nvSpPr>
          <p:cNvPr id="7171"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911B8CC8-BCC4-420D-87EE-02BC376945E1}" type="slidenum">
              <a:rPr lang="ru-RU" altLang="ru-RU" sz="1200" b="1">
                <a:solidFill>
                  <a:srgbClr val="002060"/>
                </a:solidFill>
              </a:rPr>
              <a:pPr>
                <a:buSzPts val="1100"/>
              </a:pPr>
              <a:t>9</a:t>
            </a:fld>
            <a:endParaRPr lang="ru-RU" altLang="ru-RU" sz="1200" b="1">
              <a:solidFill>
                <a:srgbClr val="002060"/>
              </a:solidFill>
            </a:endParaRPr>
          </a:p>
        </p:txBody>
      </p:sp>
      <p:cxnSp>
        <p:nvCxnSpPr>
          <p:cNvPr id="7172"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7173"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7174" name="Рисунок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1048" y="128147"/>
            <a:ext cx="969242" cy="102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523753" y="5517232"/>
            <a:ext cx="184730" cy="523220"/>
          </a:xfrm>
          <a:prstGeom prst="rect">
            <a:avLst/>
          </a:prstGeom>
        </p:spPr>
        <p:txBody>
          <a:bodyPr wrap="none">
            <a:spAutoFit/>
          </a:bodyPr>
          <a:lstStyle/>
          <a:p>
            <a:pPr algn="ctr"/>
            <a:endParaRPr lang="ru-RU" sz="28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p:cNvSpPr txBox="1"/>
          <p:nvPr/>
        </p:nvSpPr>
        <p:spPr>
          <a:xfrm>
            <a:off x="3347864" y="260648"/>
            <a:ext cx="3024336" cy="461665"/>
          </a:xfrm>
          <a:prstGeom prst="rect">
            <a:avLst/>
          </a:prstGeom>
          <a:noFill/>
        </p:spPr>
        <p:txBody>
          <a:bodyPr wrap="square" rtlCol="0">
            <a:spAutoFit/>
          </a:bodyPr>
          <a:lstStyle/>
          <a:p>
            <a:r>
              <a:rPr lang="kk-KZ" sz="2400" b="1" dirty="0" smtClean="0">
                <a:solidFill>
                  <a:schemeClr val="bg1"/>
                </a:solidFill>
                <a:latin typeface="Times New Roman" panose="02020603050405020304" pitchFamily="18" charset="0"/>
                <a:cs typeface="Times New Roman" panose="02020603050405020304" pitchFamily="18" charset="0"/>
              </a:rPr>
              <a:t>Ықтимал жауап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539552" y="1484784"/>
            <a:ext cx="3600400"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Ғалам осыдан 10-20 миллиард жыл бұрын ғарыштық жарылыс нәтижесінде пайда болған. Бұл ғарыштық жарылысты үлкен жарылыс деп атап кеткен.</a:t>
            </a:r>
            <a:endParaRPr lang="en-US"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6084168" y="1484784"/>
            <a:ext cx="2690597"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Шоқжұлдыздардың жиыны мен қолданылуы</a:t>
            </a:r>
            <a:endParaRPr lang="en-US" dirty="0">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539552" y="4092341"/>
            <a:ext cx="3600400" cy="19481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Шоқжұлдыздар-Жетіқарақшы секілді жұлдыздар жиыны. Шоқжұлдыздар Жер бетінде бағыт табу үшін қолданылады.</a:t>
            </a:r>
            <a:endParaRPr lang="en-US"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063774" y="4030142"/>
            <a:ext cx="2690597" cy="19481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anose="02020603050405020304" pitchFamily="18" charset="0"/>
                <a:cs typeface="Times New Roman" panose="02020603050405020304" pitchFamily="18" charset="0"/>
              </a:rPr>
              <a:t>Ғаламның пайда болуы</a:t>
            </a:r>
            <a:endParaRPr lang="en-US" dirty="0">
              <a:latin typeface="Times New Roman" panose="02020603050405020304" pitchFamily="18" charset="0"/>
              <a:cs typeface="Times New Roman" panose="02020603050405020304" pitchFamily="18" charset="0"/>
            </a:endParaRPr>
          </a:p>
        </p:txBody>
      </p:sp>
      <p:cxnSp>
        <p:nvCxnSpPr>
          <p:cNvPr id="13" name="Прямая со стрелкой 12"/>
          <p:cNvCxnSpPr>
            <a:stCxn id="8" idx="3"/>
          </p:cNvCxnSpPr>
          <p:nvPr/>
        </p:nvCxnSpPr>
        <p:spPr>
          <a:xfrm>
            <a:off x="4139952" y="2420888"/>
            <a:ext cx="1800200" cy="1944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V="1">
            <a:off x="4139952" y="2708920"/>
            <a:ext cx="1800200" cy="2232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675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1407</TotalTime>
  <Words>660</Words>
  <Application>Microsoft Office PowerPoint</Application>
  <PresentationFormat>Экран (4:3)</PresentationFormat>
  <Paragraphs>94</Paragraphs>
  <Slides>12</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Century Gothic</vt:lpstr>
      <vt:lpstr>Tahoma</vt:lpstr>
      <vt:lpstr>Times New Roman</vt:lpstr>
      <vt:lpstr>Тема Office</vt:lpstr>
      <vt:lpstr>Презентация PowerPoint</vt:lpstr>
      <vt:lpstr>Тақырыпты болжау</vt:lpstr>
      <vt:lpstr>Сабақтың тақырыбы: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Кері байланыс: сөйлемді аяқтау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Бахыт</dc:creator>
  <cp:lastModifiedBy>Huawei</cp:lastModifiedBy>
  <cp:revision>140</cp:revision>
  <dcterms:created xsi:type="dcterms:W3CDTF">2020-07-18T05:19:20Z</dcterms:created>
  <dcterms:modified xsi:type="dcterms:W3CDTF">2024-10-29T08:28:59Z</dcterms:modified>
</cp:coreProperties>
</file>