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19"/>
  </p:notesMasterIdLst>
  <p:sldIdLst>
    <p:sldId id="260" r:id="rId2"/>
    <p:sldId id="266" r:id="rId3"/>
    <p:sldId id="286" r:id="rId4"/>
    <p:sldId id="301" r:id="rId5"/>
    <p:sldId id="261" r:id="rId6"/>
    <p:sldId id="262" r:id="rId7"/>
    <p:sldId id="293" r:id="rId8"/>
    <p:sldId id="296" r:id="rId9"/>
    <p:sldId id="294" r:id="rId10"/>
    <p:sldId id="297" r:id="rId11"/>
    <p:sldId id="295" r:id="rId12"/>
    <p:sldId id="299" r:id="rId13"/>
    <p:sldId id="273" r:id="rId14"/>
    <p:sldId id="290" r:id="rId15"/>
    <p:sldId id="289" r:id="rId16"/>
    <p:sldId id="292" r:id="rId17"/>
    <p:sldId id="300" r:id="rId18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3755" autoAdjust="0"/>
  </p:normalViewPr>
  <p:slideViewPr>
    <p:cSldViewPr snapToGrid="0">
      <p:cViewPr varScale="1">
        <p:scale>
          <a:sx n="63" d="100"/>
          <a:sy n="63" d="100"/>
        </p:scale>
        <p:origin x="-62" y="-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EF6D9-74BC-48B3-A980-D9C78563F1C8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B2B0-5123-4112-9DAB-FEF64EAB8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6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617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14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46088" y="1243013"/>
            <a:ext cx="5964237" cy="3355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787127"/>
            <a:ext cx="5484813" cy="3915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156196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33b27b5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33b27b563_0_0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674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16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9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64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492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86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382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39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578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518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89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086320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76258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866197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256135" y="1962615"/>
            <a:ext cx="1854377" cy="18511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643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21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246169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8;p34"/>
          <p:cNvPicPr preferRelativeResize="0"/>
          <p:nvPr userDrawn="1"/>
        </p:nvPicPr>
        <p:blipFill rotWithShape="1">
          <a:blip r:embed="rId2" cstate="print">
            <a:alphaModFix/>
          </a:blip>
          <a:srcRect l="34028" r="11059"/>
          <a:stretch/>
        </p:blipFill>
        <p:spPr>
          <a:xfrm>
            <a:off x="5731306" y="93"/>
            <a:ext cx="6460694" cy="685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;p34"/>
          <p:cNvPicPr preferRelativeResize="0"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3" y="1055507"/>
            <a:ext cx="3891513" cy="48149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03159" y="682388"/>
            <a:ext cx="5056496" cy="510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9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уро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 cstate="print">
            <a:alphaModFix/>
          </a:blip>
          <a:srcRect t="19517" b="68395"/>
          <a:stretch/>
        </p:blipFill>
        <p:spPr>
          <a:xfrm>
            <a:off x="-1" y="0"/>
            <a:ext cx="12192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3" y="191381"/>
            <a:ext cx="894711" cy="895361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293750" y="2167244"/>
            <a:ext cx="9412919" cy="384760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0"/>
            <a:r>
              <a:rPr lang="ru-RU" dirty="0" smtClean="0"/>
              <a:t>Третий уровень</a:t>
            </a:r>
          </a:p>
          <a:p>
            <a:pPr lvl="0"/>
            <a:r>
              <a:rPr lang="ru-RU" dirty="0" smtClean="0"/>
              <a:t>Четвертый уровень</a:t>
            </a:r>
          </a:p>
          <a:p>
            <a:pPr lv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1"/>
          </p:nvPr>
        </p:nvSpPr>
        <p:spPr>
          <a:xfrm>
            <a:off x="1293750" y="1543788"/>
            <a:ext cx="9412919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3837" y="1"/>
            <a:ext cx="105156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0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 cstate="print">
            <a:alphaModFix/>
          </a:blip>
          <a:srcRect t="19517" b="68395"/>
          <a:stretch/>
        </p:blipFill>
        <p:spPr>
          <a:xfrm>
            <a:off x="-1" y="0"/>
            <a:ext cx="12192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3" y="191381"/>
            <a:ext cx="894711" cy="8953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3837" y="1"/>
            <a:ext cx="105156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293750" y="2167244"/>
            <a:ext cx="9433390" cy="38476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b="1" dirty="0" smtClean="0"/>
              <a:t>Lorem Ipsum</a:t>
            </a:r>
            <a:r>
              <a:rPr lang="en-US" dirty="0" smtClean="0"/>
              <a:t>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dirty="0" err="1" smtClean="0"/>
              <a:t>popularised</a:t>
            </a:r>
            <a:r>
              <a:rPr lang="en-US" dirty="0" smtClean="0"/>
              <a:t> in the 1960s with the release of </a:t>
            </a:r>
            <a:r>
              <a:rPr lang="en-US" dirty="0" err="1" smtClean="0"/>
              <a:t>Letraset</a:t>
            </a:r>
            <a:r>
              <a:rPr lang="en-US" dirty="0" smtClean="0"/>
              <a:t> sheets containing Lorem Ipsum passages, and more recently with desktop publishing software like Aldus PageMaker including versions of Lorem Ipsum.</a:t>
            </a:r>
            <a:endParaRPr lang="ru-RU" dirty="0"/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1"/>
          </p:nvPr>
        </p:nvSpPr>
        <p:spPr>
          <a:xfrm>
            <a:off x="1293750" y="1543788"/>
            <a:ext cx="9433390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08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52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0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69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73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9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52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0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0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733" r:id="rId21"/>
    <p:sldLayoutId id="2147483650" r:id="rId22"/>
    <p:sldLayoutId id="2147483721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98595" y="962382"/>
            <a:ext cx="7759330" cy="1025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6-бөлім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Қоршаған  орта және  энергия  ресурстары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62539" y="2552916"/>
            <a:ext cx="6578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Сабақтың тақырыбы: </a:t>
            </a:r>
          </a:p>
          <a:p>
            <a:pPr algn="ctr"/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Табиғи 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ресурстар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83193" y="5243766"/>
            <a:ext cx="16642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Қазақ тілі </a:t>
            </a:r>
            <a:endParaRPr lang="ru-RU" sz="2400" b="1" dirty="0">
              <a:solidFill>
                <a:srgbClr val="002060"/>
              </a:solidFill>
            </a:endParaRPr>
          </a:p>
          <a:p>
            <a:pPr algn="r"/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-сынып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9571" y="725271"/>
            <a:ext cx="8987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Өзіңді 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тексер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27221" y="2935705"/>
            <a:ext cx="4963657" cy="113143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Көптік жалғауларды кейбір көптік мәні бар сөздерге жалғау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27221" y="4399546"/>
            <a:ext cx="4963657" cy="113143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Ә.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Сөз мағынасын жете түсінбеу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53199" y="2935704"/>
            <a:ext cx="4963657" cy="113143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Сөздің мағыналық үйлесімділігінің ерекшеліктерін білмеу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53199" y="4399546"/>
            <a:ext cx="4963657" cy="113143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Сөйлемде екі бастауышты қатар қолдану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1868" y="1659723"/>
            <a:ext cx="8987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Бұл ресурстардың қайтадан орнына келу қабілеті жоқ, себебі олар өткен геологиялық дәуірде бірнеше миллиондағандар жыл бойында түзілген.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4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9571" y="725271"/>
            <a:ext cx="8987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-тапсырма. Үзіндідегі қисынсыз тіл оралымдарына түзетулер енгізіңіз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27221" y="2935703"/>
            <a:ext cx="4963657" cy="113143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Қосқа кіре </a:t>
            </a:r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бергенде  дем алмақшы болып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27221" y="4399546"/>
            <a:ext cx="4963657" cy="113143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Ә. Оның </a:t>
            </a:r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жылқылары дүркірей қашты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53199" y="2935704"/>
            <a:ext cx="4963657" cy="113143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Қосқа кіре бергенде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53199" y="4399546"/>
            <a:ext cx="4963657" cy="113143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Дүркірей қашты</a:t>
            </a:r>
            <a:endParaRPr lang="kk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1868" y="1659723"/>
            <a:ext cx="8987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бергенде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алмақшы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жылқылары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дүркірей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қашты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9571" y="725271"/>
            <a:ext cx="8987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396" indent="0" fontAlgn="base">
              <a:buNone/>
            </a:pPr>
            <a:r>
              <a:rPr lang="kk-KZ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Өзіңді </a:t>
            </a:r>
            <a:r>
              <a:rPr lang="kk-K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тексер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27221" y="2935705"/>
            <a:ext cx="4963657" cy="113143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Қосқа кіре </a:t>
            </a: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бергенде  дем алмақшы болып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27221" y="4399546"/>
            <a:ext cx="4963657" cy="113143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Ә. Оның </a:t>
            </a:r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жылқылары дүркірей қашты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53199" y="2935704"/>
            <a:ext cx="4963657" cy="113143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Қосқа кіре бергенде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53199" y="4399546"/>
            <a:ext cx="4963657" cy="113143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Дүркірей қашты</a:t>
            </a:r>
            <a:endParaRPr lang="kk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1868" y="1659723"/>
            <a:ext cx="8987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Қосқа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кіре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бергенде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алмақшы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жылқылары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дүркірей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қашты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798463" y="2105526"/>
            <a:ext cx="3525169" cy="108595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Оңашаланған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айқындауыш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өзінен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бұрын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сөздің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мағынасын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нақтылайды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айқындайтын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мүшесімен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қызметтес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тұлғалас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37543" y="2105526"/>
            <a:ext cx="3525169" cy="108595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Абай </a:t>
            </a:r>
            <a:r>
              <a:rPr lang="ru-RU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сырдың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шет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жағасын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досына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Ерболға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сездірді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8463" y="3465394"/>
            <a:ext cx="3525169" cy="9149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Қосарлы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айқындауыш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айқындайтын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мүшесіне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қосалқы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атау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37543" y="3465095"/>
            <a:ext cx="3525169" cy="91529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 </a:t>
            </a:r>
            <a:r>
              <a:rPr lang="ru-RU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Қосай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Алпамыс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батыр, </a:t>
            </a:r>
            <a:r>
              <a:rPr lang="ru-RU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Біржан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372067" y="2785576"/>
            <a:ext cx="1345129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92414" y="3974257"/>
            <a:ext cx="1345129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408695" y="926122"/>
            <a:ext cx="7967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19663" y="502781"/>
            <a:ext cx="9449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Тілдік бағдар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19667" y="1017347"/>
            <a:ext cx="8943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Сөйлемнің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айқындауыш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мүшесі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сөйлем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ішіндегі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сөзді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заттық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айқындап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мағынасын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ашып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түсіндіріп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Айқындауыштың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бар: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оңашаланған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айқындауыш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 2)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қосалқы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айқындауыш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3)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қосарлы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айқындауыш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98464" y="4656221"/>
            <a:ext cx="3525168" cy="93505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Қосалқы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айқындауыш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өздерінің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айқындайтын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сөзінен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дефис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717196" y="4656221"/>
            <a:ext cx="3545516" cy="93505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Жер-ана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әйел-ана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ақын-сазгер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372066" y="5159667"/>
            <a:ext cx="1345129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3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8513" y="945136"/>
            <a:ext cx="90653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kk-KZ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k-KZ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-тапсырма. Берілген сөйлемдерден айқындауыш мүшелерді тауып, түрлерін ажыратыңыз.  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821" y="1545330"/>
            <a:ext cx="8775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4608" y="2158939"/>
            <a:ext cx="90923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i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1.Сарқылмайтын қор адам баласына, бізге тәуелсіз болып келеді. </a:t>
            </a:r>
          </a:p>
          <a:p>
            <a:pPr algn="ctr"/>
            <a:r>
              <a:rPr lang="kk-KZ" sz="2400" i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 Ертеде Жер-ана кіршіксіз таза болған.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жануарлар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әлемінің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үйірлері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табындары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отарларына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пана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азық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берді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Жердің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көркемдігі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тазалығын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сақтап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ұқыпты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қарады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3.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Сіздер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маған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халқыңызды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халқын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сүюді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үйреттіңіздер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Уақыт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адамдары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істейді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байтақ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жеріміздің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табиғатын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жолында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аянбай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еңбектенуіміз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9553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5"/>
          <p:cNvSpPr txBox="1">
            <a:spLocks noGrp="1"/>
          </p:cNvSpPr>
          <p:nvPr>
            <p:ph type="body" idx="1"/>
          </p:nvPr>
        </p:nvSpPr>
        <p:spPr>
          <a:xfrm>
            <a:off x="1057351" y="471648"/>
            <a:ext cx="9944719" cy="5898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52396" indent="0" fontAlgn="base">
              <a:buNone/>
            </a:pPr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80860" y="1049185"/>
            <a:ext cx="3913635" cy="811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Оңашаланған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айқындауыш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80858" y="2066195"/>
            <a:ext cx="3913637" cy="811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Қосарлы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айқындауыш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80867" y="3131597"/>
            <a:ext cx="3913628" cy="90949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Оңашаланған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айқындауыш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80866" y="4236586"/>
            <a:ext cx="3913629" cy="85548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Оңашаланған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айқындауыш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/>
          <p:cNvCxnSpPr>
            <a:endCxn id="19" idx="1"/>
          </p:cNvCxnSpPr>
          <p:nvPr/>
        </p:nvCxnSpPr>
        <p:spPr>
          <a:xfrm>
            <a:off x="4835729" y="1441375"/>
            <a:ext cx="1345131" cy="13647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20" idx="1"/>
          </p:cNvCxnSpPr>
          <p:nvPr/>
        </p:nvCxnSpPr>
        <p:spPr>
          <a:xfrm>
            <a:off x="4835728" y="2472032"/>
            <a:ext cx="1345130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835729" y="3582661"/>
            <a:ext cx="1345129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865845" y="4660510"/>
            <a:ext cx="1345129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1310564" y="1097711"/>
            <a:ext cx="3525169" cy="811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Сарқылмайтын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қор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баласына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бізге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тәуелсіз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40676" y="2117558"/>
            <a:ext cx="3525169" cy="8116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Ертеде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Жер-ана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кіршіксіз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таза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40676" y="3131597"/>
            <a:ext cx="3525169" cy="90780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Сіздер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маған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халқыңызды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халқын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сүюді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үйреттіңіздер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40676" y="4236586"/>
            <a:ext cx="3525169" cy="84784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адамдары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істейді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310560" y="5209674"/>
            <a:ext cx="3525169" cy="96562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байтақ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жеріміздің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табиғатын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жолында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аянбай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еңбектенуіміз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180858" y="5340332"/>
            <a:ext cx="3913638" cy="85548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Оңашаланған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айқындауыш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4835728" y="5747554"/>
            <a:ext cx="1345129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1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4453" y="953477"/>
            <a:ext cx="1903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Қорытынды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6186" y="1544461"/>
            <a:ext cx="9160519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Табиғи ресурстардың маңыздылығына көңіл аудара отырып, оны тиімді пайдаланудың жолдарын қарастырдық.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kk-KZ" sz="2400" b="1" dirty="0" smtClean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БАҚ материалдарынан стилистикалық ауытқудың түрлерін ажыраттық.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kk-KZ" sz="2400" b="1" dirty="0">
              <a:solidFill>
                <a:srgbClr val="00206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Мәтін үзінділеріндегі қисынсыз тіл оралымдарын түзеттік.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kk-KZ" sz="2400" b="1" dirty="0" smtClean="0">
              <a:solidFill>
                <a:srgbClr val="00206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Сөйлемдегі айқындауыш мүшелердің қолданылуын талдадық.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kk-KZ" sz="2400" b="1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5260" y="2085882"/>
            <a:ext cx="8198603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Табиғи ресурстардың маңызды түрлерінің бірі – орман ресурстары, яғни ағаштар. Орман алқаптарының азаюы және оның алдын алу туралы проблемалық эссе жазыңдар. Эсседе айқындауыш мүшелердің болуын ескеріңіздер.</a:t>
            </a:r>
            <a:endParaRPr lang="ru-RU" sz="2400" b="1" dirty="0">
              <a:solidFill>
                <a:srgbClr val="00206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9464" y="953477"/>
            <a:ext cx="3013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Қосымша тапсырма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8968" y="794084"/>
            <a:ext cx="9456025" cy="16122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Оқу мақсаты:</a:t>
            </a:r>
            <a:endParaRPr lang="en-US" sz="5000" dirty="0" smtClean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kk-KZ" sz="5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8.3.6.1 </a:t>
            </a:r>
            <a:r>
              <a:rPr lang="kk-KZ" sz="51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БАҚ материалдары негізінде стильдік ауытқуларды, орынсыз қолданылған сөз оралымдарын талдап, стильдік түзетулер жасау, редакциялау;</a:t>
            </a:r>
            <a:endParaRPr lang="ru-RU" sz="51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kk-KZ" sz="51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8.4.4.3 - сөйлем ішінде айқындауыш мүшелерді қолдана білу.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24230" y="2406316"/>
            <a:ext cx="9456025" cy="16122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Сабақ  мақсаты: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БАҚ </a:t>
            </a:r>
            <a:r>
              <a:rPr lang="kk-KZ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материалдары негізінде стильдік ауытқуларды, орынсыз қолданылған сөз оралымдарын талдап, стильдік түзетулер </a:t>
            </a:r>
            <a:r>
              <a:rPr lang="kk-KZ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жасайды, редакциялайды;</a:t>
            </a:r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сөйлем </a:t>
            </a:r>
            <a:r>
              <a:rPr lang="kk-KZ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ішінде айқындауыш мүшелерді қолдана </a:t>
            </a:r>
            <a:r>
              <a:rPr lang="kk-KZ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біледі.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24230" y="4170947"/>
            <a:ext cx="9573163" cy="16122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Бағалау критерийлері: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kk-KZ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БАҚ </a:t>
            </a:r>
            <a:r>
              <a:rPr lang="kk-KZ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материалдары негізінде стильдік </a:t>
            </a:r>
            <a:r>
              <a:rPr lang="kk-KZ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ауытқуларды анықтайды;</a:t>
            </a:r>
          </a:p>
          <a:p>
            <a:pPr marL="342900" indent="-342900">
              <a:buFontTx/>
              <a:buChar char="-"/>
            </a:pPr>
            <a:r>
              <a:rPr lang="kk-KZ" sz="2000" b="0" dirty="0">
                <a:solidFill>
                  <a:schemeClr val="tx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с</a:t>
            </a:r>
            <a:r>
              <a:rPr lang="kk-KZ" sz="2000" b="0" dirty="0" smtClean="0">
                <a:solidFill>
                  <a:schemeClr val="tx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тильдік түзетулер жасайды.</a:t>
            </a:r>
          </a:p>
          <a:p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сөйлем </a:t>
            </a:r>
            <a:r>
              <a:rPr lang="kk-KZ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ішінде айқындауыш мүшелерді қолдана </a:t>
            </a:r>
            <a:r>
              <a:rPr lang="kk-KZ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біледі.</a:t>
            </a:r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2766" y="553480"/>
            <a:ext cx="10045971" cy="829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1-тапсырма. Мәтінді түсініп оқып, табиғи ресурстардың маңыздылығына пікір білдіріңіз.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2323" y="2027662"/>
            <a:ext cx="81750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2766" y="1382682"/>
            <a:ext cx="104309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Өндіріс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күннен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табиғат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ресурсының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түрлерін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көлемін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арттыра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түсуде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Дүниежүзіндегі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өнеркәсіптік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өндіріс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1860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1990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жылдарға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есеге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ұлғайды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бетінедегі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табиғат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ресурстары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сарқылуына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апарып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соқтырады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Мұнай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көмір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айтарлықтай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дәрежеде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сарқылып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металдардың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таусылуға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дүние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шамамен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км3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кесіледі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160 км3-і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тропиктік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ормандар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Жабайы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аңдардың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кемуде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ауылшаруашылық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жерлер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азаюда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Табиғат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ресурстарының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сапасы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нашарлады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топырақтың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ауаның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өнеркәсіптік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ауылшаруашылықтық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тұрмыстық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қалдықтармен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ластануы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ресурстардың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сапасын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нашарлатып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төмендетіп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орындарының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азаюына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өнімді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өндіріс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қосылуда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қоршаған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ортаға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шығарылатын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бос тау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жыныстарының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өсуде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Ресурстарға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өздігінен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тазаланатын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қалпына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сарқылмайтын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көзқарасты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түпкілікті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материалдық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энергетикалық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ресурс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технологиялары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үнемді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шикізатты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өңдеуді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кешенді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туынды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шикізатты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шараларды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жеткізуге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2766" y="517860"/>
            <a:ext cx="9300013" cy="829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ts val="0"/>
              </a:spcAft>
            </a:pPr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2323" y="2027662"/>
            <a:ext cx="81750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4558" y="1497944"/>
            <a:ext cx="1035918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Табиғат - адам  баласының  тіршілік  тынысы  әрі  таусылмас  қазынасы. Адам  табиғаттың  туындысы  ретінде  біте  қайнасып,  өміріне  қажетті  азық  қорын  алады.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Табиғатты  қорғау  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дегеніміз  табиғат  ресурстарын  пайдалану  барысында  оның  тиімді  </a:t>
            </a:r>
          </a:p>
          <a:p>
            <a:pPr algn="just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жолдарын  іздеу,қайта  түлету,  бүліну,  ластану  жолдарынан  сақтау  және  қорғауды  жүзеге асыру.  Табиғат  қорғауға  ғылыми  тұрғыда  бағытталған  халықаралық,  мемлекеттік  және  қоғамдық  ауқымдағы  іс шаралар  жатады. Табиғаттағы экожүйелер  мен  ондағы  қарым-қатынас  ұзақ  жылғы  тұрақты  даму  эволюциясының   жемісі.  Сондықтан  адам  баласы  </a:t>
            </a:r>
          </a:p>
          <a:p>
            <a:pPr algn="just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оны  бұзбауы  керек.  Ал  бұзған  жағдайда  қайтымсыз  экологиялық  апаттарға  алып   келуі  </a:t>
            </a:r>
          </a:p>
          <a:p>
            <a:pPr algn="just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мүмкін.</a:t>
            </a:r>
          </a:p>
          <a:p>
            <a:pPr algn="just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	Табиғатресурстарын  игеру  кезінде  оның  қоршаған  ортаға  пайдалы  әсеріне  көңіл  бөлінуі  керек.</a:t>
            </a:r>
          </a:p>
          <a:p>
            <a:pPr algn="just"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10345" y="2526631"/>
            <a:ext cx="4831307" cy="91486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Стилистикалық ауытқу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20247" y="4550384"/>
            <a:ext cx="3016538" cy="71282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Уәжсіз ауытқу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37346" y="4550385"/>
            <a:ext cx="3016538" cy="71282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Уәжді ауытқу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779294" y="3474727"/>
            <a:ext cx="2930136" cy="1018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5" idx="0"/>
          </p:cNvCxnSpPr>
          <p:nvPr/>
        </p:nvCxnSpPr>
        <p:spPr>
          <a:xfrm>
            <a:off x="6058346" y="3441501"/>
            <a:ext cx="3470170" cy="11088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398595" y="962382"/>
            <a:ext cx="7759330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67062" y="962382"/>
            <a:ext cx="1002230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Стилистикалық ауытқу 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лексикалық бірліктердің қолданылу заңдылықтарының бұзылуы, морфологиялық-синтаксистік құрылымдарды құрудағы олқылықтар, стилистикалық сәйкессіздіктер.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3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94284" y="278414"/>
            <a:ext cx="70384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Стильдік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ауытқулардың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24872"/>
              </p:ext>
            </p:extLst>
          </p:nvPr>
        </p:nvGraphicFramePr>
        <p:xfrm>
          <a:off x="445170" y="890337"/>
          <a:ext cx="11285619" cy="5807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1873"/>
                <a:gridCol w="3761873"/>
                <a:gridCol w="3761873"/>
              </a:tblGrid>
              <a:tr h="1681089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Лексикалық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стилистикалық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ауытқулар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байланыстырып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сөйлеуде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сөздің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лексикалық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ұғымын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оның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ерекшелігі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мен сан-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сапалы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қызметін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ескермей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әдеби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норманы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бұзушылық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Морфологиялық-стилистикалық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ауытқулар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сөздерге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қосымшаларды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дұрыс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жалғай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білмеу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олардың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стильдік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реңін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дұрыс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түсінбеу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Синтаксистік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стилистикалық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ауытқулар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сөз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бен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сөздің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байланысу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тәсілдерінен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сөз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тіркестерінен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сөйлем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түзуінен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жіберілген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олқылықтар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0006">
                <a:tc>
                  <a:txBody>
                    <a:bodyPr/>
                    <a:lstStyle/>
                    <a:p>
                      <a:r>
                        <a:rPr lang="ru-RU" dirty="0" smtClean="0"/>
                        <a:t>• 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Сөз,фразалық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тіркестің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ауыспалы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көп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мағыналылығын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жете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түсінбей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орынсыз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•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Сөздің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мағыналық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үйлесімділігінің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ерекшеліктерін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білмеу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•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Қыстырма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диалект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сөздерді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метафораларды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талғамай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• Жаргон, арго,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сленгтерді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орынсыз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•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Сөздің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экспрессивті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эмоционалды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мәні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мен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стильдік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реңін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білмеу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•	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Септік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жалғауларының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мағыналық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реңдерін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түсінбей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ауыстырып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•	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Көптік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жалғауларды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кейбір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көптік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мәні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бар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сөздерге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жалғау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•	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түрлі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жалғауларды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сөйлемде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қат-қабат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•	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Сөйлемдегі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сөздердің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байланысу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тәсілдерін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ескермеу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•	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Сөйлемдегі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сөздердің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тәртібін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сақтамау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(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инверсиялық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тәсілден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басқа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•	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Құрмалас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сөйлемдегі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сөйлемдер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бір-бірімен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байланыстырылмайды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•	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Сөйлемде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екі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бастауышты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қатар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қолдану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уәжді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ауытқудан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басқа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9571" y="725271"/>
            <a:ext cx="8987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-тапсырма. Мәтін үзінділерінен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стилистикалық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ауытқуларды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ажыратыңыз</a:t>
            </a:r>
            <a:endParaRPr lang="ru-RU" sz="1200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768303"/>
              </p:ext>
            </p:extLst>
          </p:nvPr>
        </p:nvGraphicFramePr>
        <p:xfrm>
          <a:off x="1227221" y="1564105"/>
          <a:ext cx="9119938" cy="3221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3895"/>
                <a:gridCol w="3826043"/>
              </a:tblGrid>
              <a:tr h="267286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Мәтіннен үзінді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Стилистикалық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ауытқу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түрі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7115">
                <a:tc>
                  <a:txBody>
                    <a:bodyPr/>
                    <a:lstStyle/>
                    <a:p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Өнім  өндіру  және  өмірлік  қажеттіліктерін  қа-нағаттандыру  процесінде  адамзат  табиғи  ресурс-тарының  әртүрлі  түрлерін  пайдаланады.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71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Көктемнің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күні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басталып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күннен-күнге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қыстың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суық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күні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көктемге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қарай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бастады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7115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Шіркін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табиғатқа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қарап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тұрсаң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ойыңа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үлес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қосқандай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7115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Алтай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орманының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іші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өте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әйбат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 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Алатаудың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басында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ай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сәулесін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түсіріп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тұр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2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9571" y="725271"/>
            <a:ext cx="8987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Өзіңді 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тексер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266431"/>
              </p:ext>
            </p:extLst>
          </p:nvPr>
        </p:nvGraphicFramePr>
        <p:xfrm>
          <a:off x="1227221" y="1564105"/>
          <a:ext cx="9119938" cy="3221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3895"/>
                <a:gridCol w="3826043"/>
              </a:tblGrid>
              <a:tr h="267286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Мәтіннен үзінді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Стилистикалық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ауытқу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түрі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7115">
                <a:tc>
                  <a:txBody>
                    <a:bodyPr/>
                    <a:lstStyle/>
                    <a:p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Өнім  өндіру  және  өмірлік  қажеттіліктерін  қа-нағаттандыру  процесінде  адамзат  табиғи  ресурс-тарының  әртүрлі  түрлерін  пайдаланады.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Синтаксистік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стилистикалық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ауытқу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71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Көктемнің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күні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басталып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күннен-күнге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қыстың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суық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күні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көктемге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қарай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жылына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бастады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Лексикалық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стилистикалық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ауытқу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7115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Шіркін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табиғатқа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қарап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тұрсаң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ойыңа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үлес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қосқандай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Лексикалық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стилистикалық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ауытқу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7115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Алтай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орманының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іші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өте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әйбат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 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Алатаудың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басында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ай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сәулесін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түсіріп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тұр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Лексикалық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стилистикалық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ауытқу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1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9571" y="725271"/>
            <a:ext cx="8987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-тапсырма. Үзіндіде орынсыз қолданылған сөз оралымдарының екі себебін анықтаңыз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27221" y="2935705"/>
            <a:ext cx="4963657" cy="113143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Көптік жалғауларды кейбір көптік мәні бар сөздерге жалғау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27221" y="4399546"/>
            <a:ext cx="4963657" cy="113143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Ә.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Сөз мағынасын жете түсінбеу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53199" y="2935703"/>
            <a:ext cx="4963657" cy="113143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Сөздің мағыналық үйлесімділігінің ерекшеліктерін білмеу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53199" y="4399546"/>
            <a:ext cx="4963657" cy="113143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Сөйлемде екі бастауышты қатар қолдану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1868" y="1659723"/>
            <a:ext cx="8987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Бұл ресурстардың қайтадан орнына келу қабілеті жоқ, себебі олар өткен геологиялық дәуірде бірнеше миллиондағандар жыл бойында түзілген.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65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2516</TotalTime>
  <Words>860</Words>
  <Application>Microsoft Office PowerPoint</Application>
  <PresentationFormat>Произвольный</PresentationFormat>
  <Paragraphs>129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121</cp:revision>
  <cp:lastPrinted>2021-01-29T10:49:44Z</cp:lastPrinted>
  <dcterms:created xsi:type="dcterms:W3CDTF">2020-03-23T04:56:31Z</dcterms:created>
  <dcterms:modified xsi:type="dcterms:W3CDTF">2021-02-02T07:05:19Z</dcterms:modified>
</cp:coreProperties>
</file>