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6" r:id="rId1"/>
  </p:sldMasterIdLst>
  <p:sldIdLst>
    <p:sldId id="284" r:id="rId2"/>
    <p:sldId id="286" r:id="rId3"/>
    <p:sldId id="263" r:id="rId4"/>
    <p:sldId id="285" r:id="rId5"/>
    <p:sldId id="287" r:id="rId6"/>
    <p:sldId id="288" r:id="rId7"/>
    <p:sldId id="290" r:id="rId8"/>
    <p:sldId id="296" r:id="rId9"/>
    <p:sldId id="291" r:id="rId10"/>
    <p:sldId id="297" r:id="rId11"/>
    <p:sldId id="292" r:id="rId12"/>
    <p:sldId id="298" r:id="rId13"/>
    <p:sldId id="294" r:id="rId14"/>
    <p:sldId id="283"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Светлый стиль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Нет стиля, нет сетки">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B301B821-A1FF-4177-AEE7-76D212191A09}" styleName="Средний стиль 1 - акцент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012ECD-51FC-41F1-AA8D-1B2483CD663E}" styleName="Светлый стиль 2 - акцент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073A0DAA-6AF3-43AB-8588-CEC1D06C72B9}" styleName="Средний стиль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29" autoAdjust="0"/>
    <p:restoredTop sz="94660"/>
  </p:normalViewPr>
  <p:slideViewPr>
    <p:cSldViewPr snapToGrid="0">
      <p:cViewPr varScale="1">
        <p:scale>
          <a:sx n="45" d="100"/>
          <a:sy n="45" d="100"/>
        </p:scale>
        <p:origin x="62" y="80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ru-RU"/>
              <a:t>Образец заголовка</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3EE69E28-A606-4E1B-B8BC-D7F4CB188394}" type="datetimeFigureOut">
              <a:rPr lang="ru-RU" smtClean="0"/>
              <a:pPr/>
              <a:t>29.10.2024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146F61C-DE71-4EB1-9C98-77FAE3FD8EC7}" type="slidenum">
              <a:rPr lang="ru-RU" smtClean="0"/>
              <a:pPr/>
              <a:t>‹#›</a:t>
            </a:fld>
            <a:endParaRPr lang="ru-RU"/>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656309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3EE69E28-A606-4E1B-B8BC-D7F4CB188394}" type="datetimeFigureOut">
              <a:rPr lang="ru-RU" smtClean="0"/>
              <a:pPr/>
              <a:t>29.10.2024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146F61C-DE71-4EB1-9C98-77FAE3FD8EC7}" type="slidenum">
              <a:rPr lang="ru-RU" smtClean="0"/>
              <a:pPr/>
              <a:t>‹#›</a:t>
            </a:fld>
            <a:endParaRPr lang="ru-RU"/>
          </a:p>
        </p:txBody>
      </p:sp>
    </p:spTree>
    <p:extLst>
      <p:ext uri="{BB962C8B-B14F-4D97-AF65-F5344CB8AC3E}">
        <p14:creationId xmlns:p14="http://schemas.microsoft.com/office/powerpoint/2010/main" val="31356470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3EE69E28-A606-4E1B-B8BC-D7F4CB188394}" type="datetimeFigureOut">
              <a:rPr lang="ru-RU" smtClean="0"/>
              <a:pPr/>
              <a:t>29.10.2024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146F61C-DE71-4EB1-9C98-77FAE3FD8EC7}" type="slidenum">
              <a:rPr lang="ru-RU" smtClean="0"/>
              <a:pPr/>
              <a:t>‹#›</a:t>
            </a:fld>
            <a:endParaRPr lang="ru-RU"/>
          </a:p>
        </p:txBody>
      </p:sp>
    </p:spTree>
    <p:extLst>
      <p:ext uri="{BB962C8B-B14F-4D97-AF65-F5344CB8AC3E}">
        <p14:creationId xmlns:p14="http://schemas.microsoft.com/office/powerpoint/2010/main" val="33774870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3EE69E28-A606-4E1B-B8BC-D7F4CB188394}" type="datetimeFigureOut">
              <a:rPr lang="ru-RU" smtClean="0"/>
              <a:pPr/>
              <a:t>29.10.2024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146F61C-DE71-4EB1-9C98-77FAE3FD8EC7}" type="slidenum">
              <a:rPr lang="ru-RU" smtClean="0"/>
              <a:pPr/>
              <a:t>‹#›</a:t>
            </a:fld>
            <a:endParaRPr lang="ru-RU"/>
          </a:p>
        </p:txBody>
      </p:sp>
    </p:spTree>
    <p:extLst>
      <p:ext uri="{BB962C8B-B14F-4D97-AF65-F5344CB8AC3E}">
        <p14:creationId xmlns:p14="http://schemas.microsoft.com/office/powerpoint/2010/main" val="20169206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ru-RU"/>
              <a:t>Образец заголовка</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3EE69E28-A606-4E1B-B8BC-D7F4CB188394}" type="datetimeFigureOut">
              <a:rPr lang="ru-RU" smtClean="0"/>
              <a:pPr/>
              <a:t>29.10.2024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146F61C-DE71-4EB1-9C98-77FAE3FD8EC7}" type="slidenum">
              <a:rPr lang="ru-RU" smtClean="0"/>
              <a:pPr/>
              <a:t>‹#›</a:t>
            </a:fld>
            <a:endParaRPr lang="ru-RU"/>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031632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ru-RU"/>
              <a:t>Образец заголовка</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3EE69E28-A606-4E1B-B8BC-D7F4CB188394}" type="datetimeFigureOut">
              <a:rPr lang="ru-RU" smtClean="0"/>
              <a:pPr/>
              <a:t>29.10.2024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E146F61C-DE71-4EB1-9C98-77FAE3FD8EC7}" type="slidenum">
              <a:rPr lang="ru-RU" smtClean="0"/>
              <a:pPr/>
              <a:t>‹#›</a:t>
            </a:fld>
            <a:endParaRPr lang="ru-RU"/>
          </a:p>
        </p:txBody>
      </p:sp>
    </p:spTree>
    <p:extLst>
      <p:ext uri="{BB962C8B-B14F-4D97-AF65-F5344CB8AC3E}">
        <p14:creationId xmlns:p14="http://schemas.microsoft.com/office/powerpoint/2010/main" val="36106875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ru-RU"/>
              <a:t>Образец заголовка</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1097280" y="2582334"/>
            <a:ext cx="4937760" cy="337820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217920" y="2582334"/>
            <a:ext cx="4937760" cy="337820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3EE69E28-A606-4E1B-B8BC-D7F4CB188394}" type="datetimeFigureOut">
              <a:rPr lang="ru-RU" smtClean="0"/>
              <a:pPr/>
              <a:t>29.10.2024</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E146F61C-DE71-4EB1-9C98-77FAE3FD8EC7}" type="slidenum">
              <a:rPr lang="ru-RU" smtClean="0"/>
              <a:pPr/>
              <a:t>‹#›</a:t>
            </a:fld>
            <a:endParaRPr lang="ru-RU"/>
          </a:p>
        </p:txBody>
      </p:sp>
    </p:spTree>
    <p:extLst>
      <p:ext uri="{BB962C8B-B14F-4D97-AF65-F5344CB8AC3E}">
        <p14:creationId xmlns:p14="http://schemas.microsoft.com/office/powerpoint/2010/main" val="37015801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3EE69E28-A606-4E1B-B8BC-D7F4CB188394}" type="datetimeFigureOut">
              <a:rPr lang="ru-RU" smtClean="0"/>
              <a:pPr/>
              <a:t>29.10.2024</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E146F61C-DE71-4EB1-9C98-77FAE3FD8EC7}" type="slidenum">
              <a:rPr lang="ru-RU" smtClean="0"/>
              <a:pPr/>
              <a:t>‹#›</a:t>
            </a:fld>
            <a:endParaRPr lang="ru-RU"/>
          </a:p>
        </p:txBody>
      </p:sp>
    </p:spTree>
    <p:extLst>
      <p:ext uri="{BB962C8B-B14F-4D97-AF65-F5344CB8AC3E}">
        <p14:creationId xmlns:p14="http://schemas.microsoft.com/office/powerpoint/2010/main" val="23239627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3EE69E28-A606-4E1B-B8BC-D7F4CB188394}" type="datetimeFigureOut">
              <a:rPr lang="ru-RU" smtClean="0"/>
              <a:pPr/>
              <a:t>29.10.2024</a:t>
            </a:fld>
            <a:endParaRPr lang="ru-RU"/>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ru-RU"/>
          </a:p>
        </p:txBody>
      </p:sp>
      <p:sp>
        <p:nvSpPr>
          <p:cNvPr id="9" name="Slide Number Placeholder 8"/>
          <p:cNvSpPr>
            <a:spLocks noGrp="1"/>
          </p:cNvSpPr>
          <p:nvPr>
            <p:ph type="sldNum" sz="quarter" idx="12"/>
          </p:nvPr>
        </p:nvSpPr>
        <p:spPr/>
        <p:txBody>
          <a:bodyPr/>
          <a:lstStyle/>
          <a:p>
            <a:fld id="{E146F61C-DE71-4EB1-9C98-77FAE3FD8EC7}" type="slidenum">
              <a:rPr lang="ru-RU" smtClean="0"/>
              <a:pPr/>
              <a:t>‹#›</a:t>
            </a:fld>
            <a:endParaRPr lang="ru-RU"/>
          </a:p>
        </p:txBody>
      </p:sp>
    </p:spTree>
    <p:extLst>
      <p:ext uri="{BB962C8B-B14F-4D97-AF65-F5344CB8AC3E}">
        <p14:creationId xmlns:p14="http://schemas.microsoft.com/office/powerpoint/2010/main" val="38397105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ru-RU"/>
              <a:t>Образец заголовка</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3EE69E28-A606-4E1B-B8BC-D7F4CB188394}" type="datetimeFigureOut">
              <a:rPr lang="ru-RU" smtClean="0"/>
              <a:pPr/>
              <a:t>29.10.2024</a:t>
            </a:fld>
            <a:endParaRPr lang="ru-RU"/>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ru-RU"/>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E146F61C-DE71-4EB1-9C98-77FAE3FD8EC7}" type="slidenum">
              <a:rPr lang="ru-RU" smtClean="0"/>
              <a:pPr/>
              <a:t>‹#›</a:t>
            </a:fld>
            <a:endParaRPr lang="ru-RU"/>
          </a:p>
        </p:txBody>
      </p:sp>
    </p:spTree>
    <p:extLst>
      <p:ext uri="{BB962C8B-B14F-4D97-AF65-F5344CB8AC3E}">
        <p14:creationId xmlns:p14="http://schemas.microsoft.com/office/powerpoint/2010/main" val="3187152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ru-RU"/>
              <a:t>Образец заголовка</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3EE69E28-A606-4E1B-B8BC-D7F4CB188394}" type="datetimeFigureOut">
              <a:rPr lang="ru-RU" smtClean="0"/>
              <a:pPr/>
              <a:t>29.10.2024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E146F61C-DE71-4EB1-9C98-77FAE3FD8EC7}" type="slidenum">
              <a:rPr lang="ru-RU" smtClean="0"/>
              <a:pPr/>
              <a:t>‹#›</a:t>
            </a:fld>
            <a:endParaRPr lang="ru-RU"/>
          </a:p>
        </p:txBody>
      </p:sp>
    </p:spTree>
    <p:extLst>
      <p:ext uri="{BB962C8B-B14F-4D97-AF65-F5344CB8AC3E}">
        <p14:creationId xmlns:p14="http://schemas.microsoft.com/office/powerpoint/2010/main" val="19276810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ru-RU"/>
              <a:t>Образец заголовка</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3EE69E28-A606-4E1B-B8BC-D7F4CB188394}" type="datetimeFigureOut">
              <a:rPr lang="ru-RU" smtClean="0"/>
              <a:pPr/>
              <a:t>29.10.2024</a:t>
            </a:fld>
            <a:endParaRPr lang="ru-RU"/>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ru-RU"/>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E146F61C-DE71-4EB1-9C98-77FAE3FD8EC7}" type="slidenum">
              <a:rPr lang="ru-RU" smtClean="0"/>
              <a:pPr/>
              <a:t>‹#›</a:t>
            </a:fld>
            <a:endParaRPr lang="ru-RU"/>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55896863"/>
      </p:ext>
    </p:extLst>
  </p:cSld>
  <p:clrMap bg1="lt1" tx1="dk1" bg2="lt2" tx2="dk2" accent1="accent1" accent2="accent2" accent3="accent3" accent4="accent4" accent5="accent5" accent6="accent6" hlink="hlink" folHlink="folHlink"/>
  <p:sldLayoutIdLst>
    <p:sldLayoutId id="2147483707" r:id="rId1"/>
    <p:sldLayoutId id="2147483708" r:id="rId2"/>
    <p:sldLayoutId id="2147483709" r:id="rId3"/>
    <p:sldLayoutId id="2147483710" r:id="rId4"/>
    <p:sldLayoutId id="2147483711" r:id="rId5"/>
    <p:sldLayoutId id="2147483712" r:id="rId6"/>
    <p:sldLayoutId id="2147483713" r:id="rId7"/>
    <p:sldLayoutId id="2147483714" r:id="rId8"/>
    <p:sldLayoutId id="2147483715" r:id="rId9"/>
    <p:sldLayoutId id="2147483716" r:id="rId10"/>
    <p:sldLayoutId id="2147483717"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hyperlink" Target="https://egemen.kz/article/160365-uaqyt-nege-tez-otedi-ghylymi-tusinikteme-dgane-qarapayym-logika" TargetMode="Externa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61813" y="329975"/>
            <a:ext cx="10058400" cy="1171447"/>
          </a:xfrm>
        </p:spPr>
        <p:txBody>
          <a:bodyPr>
            <a:normAutofit/>
          </a:bodyPr>
          <a:lstStyle/>
          <a:p>
            <a:r>
              <a:rPr lang="kk-KZ" sz="3600" b="1" dirty="0">
                <a:solidFill>
                  <a:schemeClr val="tx1"/>
                </a:solidFill>
                <a:latin typeface="Times New Roman" pitchFamily="18" charset="0"/>
                <a:cs typeface="Times New Roman" pitchFamily="18" charset="0"/>
              </a:rPr>
              <a:t>Бөлім атауы</a:t>
            </a:r>
            <a:r>
              <a:rPr lang="kk-KZ" sz="3600" dirty="0">
                <a:latin typeface="Times New Roman" pitchFamily="18" charset="0"/>
                <a:cs typeface="Times New Roman" pitchFamily="18" charset="0"/>
              </a:rPr>
              <a:t>:</a:t>
            </a:r>
            <a:r>
              <a:rPr lang="kk-KZ" sz="3600" dirty="0"/>
              <a:t> </a:t>
            </a:r>
            <a:r>
              <a:rPr lang="kk-KZ" sz="3600" dirty="0">
                <a:latin typeface="Times New Roman" pitchFamily="18" charset="0"/>
                <a:cs typeface="Times New Roman" pitchFamily="18" charset="0"/>
              </a:rPr>
              <a:t>Жасөспірім және заң.Синтаксис. Сөйлемнің айтылу мақсатына қарай түрлері</a:t>
            </a:r>
            <a:endParaRPr lang="ru-RU" sz="3600" dirty="0">
              <a:latin typeface="Times New Roman" pitchFamily="18" charset="0"/>
              <a:cs typeface="Times New Roman" pitchFamily="18" charset="0"/>
            </a:endParaRPr>
          </a:p>
        </p:txBody>
      </p:sp>
      <p:sp>
        <p:nvSpPr>
          <p:cNvPr id="4" name="Прямоугольник 3"/>
          <p:cNvSpPr/>
          <p:nvPr/>
        </p:nvSpPr>
        <p:spPr>
          <a:xfrm>
            <a:off x="1049867" y="2212622"/>
            <a:ext cx="9403643" cy="1200329"/>
          </a:xfrm>
          <a:prstGeom prst="rect">
            <a:avLst/>
          </a:prstGeom>
        </p:spPr>
        <p:txBody>
          <a:bodyPr wrap="square">
            <a:spAutoFit/>
          </a:bodyPr>
          <a:lstStyle/>
          <a:p>
            <a:r>
              <a:rPr lang="kk-KZ" sz="3600" b="1" dirty="0">
                <a:latin typeface="Times New Roman" pitchFamily="18" charset="0"/>
                <a:cs typeface="Times New Roman" pitchFamily="18" charset="0"/>
              </a:rPr>
              <a:t>Сабақтың тақырыбы</a:t>
            </a:r>
            <a:r>
              <a:rPr lang="kk-KZ" sz="3600" dirty="0">
                <a:latin typeface="Times New Roman" pitchFamily="18" charset="0"/>
                <a:cs typeface="Times New Roman" pitchFamily="18" charset="0"/>
              </a:rPr>
              <a:t>:Жасөспірімдердің бос уақытын тиімді пайдалануы</a:t>
            </a:r>
            <a:endParaRPr lang="ru-RU" sz="3600" dirty="0">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Таблица 3">
            <a:extLst>
              <a:ext uri="{FF2B5EF4-FFF2-40B4-BE49-F238E27FC236}">
                <a16:creationId xmlns="" xmlns:a16="http://schemas.microsoft.com/office/drawing/2014/main" id="{7A222BA4-49B9-4D65-9C3F-C793155413EB}"/>
              </a:ext>
            </a:extLst>
          </p:cNvPr>
          <p:cNvGraphicFramePr>
            <a:graphicFrameLocks noGrp="1"/>
          </p:cNvGraphicFramePr>
          <p:nvPr>
            <p:extLst>
              <p:ext uri="{D42A27DB-BD31-4B8C-83A1-F6EECF244321}">
                <p14:modId xmlns:p14="http://schemas.microsoft.com/office/powerpoint/2010/main" val="355735945"/>
              </p:ext>
            </p:extLst>
          </p:nvPr>
        </p:nvGraphicFramePr>
        <p:xfrm>
          <a:off x="547687" y="1011273"/>
          <a:ext cx="11096625" cy="4835454"/>
        </p:xfrm>
        <a:graphic>
          <a:graphicData uri="http://schemas.openxmlformats.org/drawingml/2006/table">
            <a:tbl>
              <a:tblPr firstRow="1" bandRow="1">
                <a:tableStyleId>{5C22544A-7EE6-4342-B048-85BDC9FD1C3A}</a:tableStyleId>
              </a:tblPr>
              <a:tblGrid>
                <a:gridCol w="5867400">
                  <a:extLst>
                    <a:ext uri="{9D8B030D-6E8A-4147-A177-3AD203B41FA5}">
                      <a16:colId xmlns="" xmlns:a16="http://schemas.microsoft.com/office/drawing/2014/main" val="1041203438"/>
                    </a:ext>
                  </a:extLst>
                </a:gridCol>
                <a:gridCol w="2647950">
                  <a:extLst>
                    <a:ext uri="{9D8B030D-6E8A-4147-A177-3AD203B41FA5}">
                      <a16:colId xmlns="" xmlns:a16="http://schemas.microsoft.com/office/drawing/2014/main" val="3848051075"/>
                    </a:ext>
                  </a:extLst>
                </a:gridCol>
                <a:gridCol w="2581275">
                  <a:extLst>
                    <a:ext uri="{9D8B030D-6E8A-4147-A177-3AD203B41FA5}">
                      <a16:colId xmlns="" xmlns:a16="http://schemas.microsoft.com/office/drawing/2014/main" val="3114126236"/>
                    </a:ext>
                  </a:extLst>
                </a:gridCol>
              </a:tblGrid>
              <a:tr h="454368">
                <a:tc>
                  <a:txBody>
                    <a:bodyPr/>
                    <a:lstStyle/>
                    <a:p>
                      <a:r>
                        <a:rPr lang="kk-KZ" dirty="0"/>
                        <a:t>Тұжырымдар</a:t>
                      </a:r>
                      <a:endParaRPr lang="ru-RU" dirty="0"/>
                    </a:p>
                  </a:txBody>
                  <a:tcPr/>
                </a:tc>
                <a:tc>
                  <a:txBody>
                    <a:bodyPr/>
                    <a:lstStyle/>
                    <a:p>
                      <a:r>
                        <a:rPr lang="kk-KZ" dirty="0"/>
                        <a:t>Жақты сөйлем</a:t>
                      </a:r>
                      <a:endParaRPr lang="ru-RU" dirty="0"/>
                    </a:p>
                  </a:txBody>
                  <a:tcPr/>
                </a:tc>
                <a:tc>
                  <a:txBody>
                    <a:bodyPr/>
                    <a:lstStyle/>
                    <a:p>
                      <a:r>
                        <a:rPr lang="kk-KZ" dirty="0"/>
                        <a:t>Жақсыз сөйлем</a:t>
                      </a:r>
                      <a:endParaRPr lang="ru-RU" dirty="0"/>
                    </a:p>
                  </a:txBody>
                  <a:tcPr/>
                </a:tc>
                <a:extLst>
                  <a:ext uri="{0D108BD9-81ED-4DB2-BD59-A6C34878D82A}">
                    <a16:rowId xmlns="" xmlns:a16="http://schemas.microsoft.com/office/drawing/2014/main" val="452247085"/>
                  </a:ext>
                </a:extLst>
              </a:tr>
              <a:tr h="1153867">
                <a:tc>
                  <a:txBody>
                    <a:bodyPr/>
                    <a:lstStyle/>
                    <a:p>
                      <a:r>
                        <a:rPr lang="kk-KZ" sz="2400" dirty="0">
                          <a:latin typeface="Times New Roman" panose="02020603050405020304" pitchFamily="18" charset="0"/>
                          <a:cs typeface="Times New Roman" panose="02020603050405020304" pitchFamily="18" charset="0"/>
                        </a:rPr>
                        <a:t>Менің мына өмірді өтпейтіндей көретіндерге жаным ашиды.</a:t>
                      </a:r>
                      <a:endParaRPr lang="ru-RU" sz="2400" dirty="0">
                        <a:latin typeface="Times New Roman" panose="02020603050405020304" pitchFamily="18" charset="0"/>
                        <a:cs typeface="Times New Roman" panose="02020603050405020304" pitchFamily="18" charset="0"/>
                      </a:endParaRPr>
                    </a:p>
                  </a:txBody>
                  <a:tcPr/>
                </a:tc>
                <a:tc>
                  <a:txBody>
                    <a:bodyPr/>
                    <a:lstStyle/>
                    <a:p>
                      <a:endParaRPr lang="ru-RU" dirty="0"/>
                    </a:p>
                  </a:txBody>
                  <a:tcPr/>
                </a:tc>
                <a:tc>
                  <a:txBody>
                    <a:bodyPr/>
                    <a:lstStyle/>
                    <a:p>
                      <a:r>
                        <a:rPr lang="ru-RU" dirty="0"/>
                        <a:t>                  </a:t>
                      </a:r>
                      <a:r>
                        <a:rPr lang="ru-RU" sz="4800" dirty="0">
                          <a:latin typeface="Times New Roman" panose="02020603050405020304" pitchFamily="18" charset="0"/>
                          <a:cs typeface="Times New Roman" panose="02020603050405020304" pitchFamily="18" charset="0"/>
                        </a:rPr>
                        <a:t>+</a:t>
                      </a:r>
                    </a:p>
                  </a:txBody>
                  <a:tcPr/>
                </a:tc>
                <a:extLst>
                  <a:ext uri="{0D108BD9-81ED-4DB2-BD59-A6C34878D82A}">
                    <a16:rowId xmlns="" xmlns:a16="http://schemas.microsoft.com/office/drawing/2014/main" val="1907174429"/>
                  </a:ext>
                </a:extLst>
              </a:tr>
              <a:tr h="1153867">
                <a:tc>
                  <a:txBody>
                    <a:bodyPr/>
                    <a:lstStyle/>
                    <a:p>
                      <a:r>
                        <a:rPr kumimoji="0" lang="kk-KZ" sz="2400"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Атамыз Қазақ адам ғұмырының қысқалығын тек қамшының сабына теңеген. </a:t>
                      </a:r>
                      <a:endParaRPr lang="ru-RU" sz="2400" dirty="0"/>
                    </a:p>
                  </a:txBody>
                  <a:tcPr/>
                </a:tc>
                <a:tc>
                  <a:txBody>
                    <a:bodyPr/>
                    <a:lstStyle/>
                    <a:p>
                      <a:r>
                        <a:rPr lang="ru-RU" dirty="0"/>
                        <a:t>                  </a:t>
                      </a:r>
                      <a:r>
                        <a:rPr lang="ru-RU" sz="4800" dirty="0">
                          <a:latin typeface="Times New Roman" panose="02020603050405020304" pitchFamily="18" charset="0"/>
                          <a:cs typeface="Times New Roman" panose="02020603050405020304" pitchFamily="18" charset="0"/>
                        </a:rPr>
                        <a:t>+  </a:t>
                      </a:r>
                      <a:r>
                        <a:rPr lang="ru-RU" dirty="0"/>
                        <a:t>  </a:t>
                      </a:r>
                    </a:p>
                  </a:txBody>
                  <a:tcPr/>
                </a:tc>
                <a:tc>
                  <a:txBody>
                    <a:bodyPr/>
                    <a:lstStyle/>
                    <a:p>
                      <a:endParaRPr lang="ru-RU" dirty="0"/>
                    </a:p>
                  </a:txBody>
                  <a:tcPr/>
                </a:tc>
                <a:extLst>
                  <a:ext uri="{0D108BD9-81ED-4DB2-BD59-A6C34878D82A}">
                    <a16:rowId xmlns="" xmlns:a16="http://schemas.microsoft.com/office/drawing/2014/main" val="2902651996"/>
                  </a:ext>
                </a:extLst>
              </a:tr>
              <a:tr h="884632">
                <a:tc>
                  <a:txBody>
                    <a:bodyPr/>
                    <a:lstStyle/>
                    <a:p>
                      <a:r>
                        <a:rPr kumimoji="0" lang="kk-KZ" sz="2400" b="0" i="0" u="none" strike="noStrike" kern="1200" cap="none" spc="0" normalizeH="0" baseline="0" noProof="0" dirty="0">
                          <a:ln>
                            <a:noFill/>
                          </a:ln>
                          <a:solidFill>
                            <a:srgbClr val="000000"/>
                          </a:solidFill>
                          <a:effectLst/>
                          <a:uLnTx/>
                          <a:uFillTx/>
                          <a:latin typeface="Times New Roman" pitchFamily="18" charset="0"/>
                          <a:ea typeface="Times New Roman" pitchFamily="18" charset="0"/>
                          <a:cs typeface="Times New Roman" pitchFamily="18" charset="0"/>
                        </a:rPr>
                        <a:t>Ақымақ уақытты қалай тез өткізуді ойлайды.</a:t>
                      </a:r>
                      <a:endParaRPr lang="ru-RU" sz="2400" dirty="0"/>
                    </a:p>
                  </a:txBody>
                  <a:tcPr/>
                </a:tc>
                <a:tc>
                  <a:txBody>
                    <a:bodyPr/>
                    <a:lstStyle/>
                    <a:p>
                      <a:r>
                        <a:rPr lang="ru-RU" sz="4800" dirty="0">
                          <a:latin typeface="Times New Roman" panose="02020603050405020304" pitchFamily="18" charset="0"/>
                          <a:cs typeface="Times New Roman" panose="02020603050405020304" pitchFamily="18" charset="0"/>
                        </a:rPr>
                        <a:t>      +            </a:t>
                      </a:r>
                    </a:p>
                  </a:txBody>
                  <a:tcPr/>
                </a:tc>
                <a:tc>
                  <a:txBody>
                    <a:bodyPr/>
                    <a:lstStyle/>
                    <a:p>
                      <a:endParaRPr lang="ru-RU" dirty="0"/>
                    </a:p>
                  </a:txBody>
                  <a:tcPr/>
                </a:tc>
                <a:extLst>
                  <a:ext uri="{0D108BD9-81ED-4DB2-BD59-A6C34878D82A}">
                    <a16:rowId xmlns="" xmlns:a16="http://schemas.microsoft.com/office/drawing/2014/main" val="1704157263"/>
                  </a:ext>
                </a:extLst>
              </a:tr>
              <a:tr h="1153867">
                <a:tc>
                  <a:txBody>
                    <a:bodyPr/>
                    <a:lstStyle/>
                    <a:p>
                      <a:r>
                        <a:rPr lang="kk-KZ" sz="2400" dirty="0">
                          <a:latin typeface="Times New Roman" panose="02020603050405020304" pitchFamily="18" charset="0"/>
                          <a:cs typeface="Times New Roman" panose="02020603050405020304" pitchFamily="18" charset="0"/>
                        </a:rPr>
                        <a:t>Әлеуметтік желіге тәуелділік көрсеткіші күн сайын ұлғайып келеді.</a:t>
                      </a:r>
                      <a:endParaRPr lang="ru-RU" sz="2400" dirty="0">
                        <a:latin typeface="Times New Roman" panose="02020603050405020304" pitchFamily="18" charset="0"/>
                        <a:cs typeface="Times New Roman" panose="02020603050405020304" pitchFamily="18" charset="0"/>
                      </a:endParaRPr>
                    </a:p>
                  </a:txBody>
                  <a:tcPr/>
                </a:tc>
                <a:tc>
                  <a:txBody>
                    <a:bodyPr/>
                    <a:lstStyle/>
                    <a:p>
                      <a:r>
                        <a:rPr lang="ru-RU" sz="4800" dirty="0">
                          <a:latin typeface="Times New Roman" panose="02020603050405020304" pitchFamily="18" charset="0"/>
                          <a:cs typeface="Times New Roman" panose="02020603050405020304" pitchFamily="18" charset="0"/>
                        </a:rPr>
                        <a:t>      +</a:t>
                      </a:r>
                    </a:p>
                  </a:txBody>
                  <a:tcPr/>
                </a:tc>
                <a:tc>
                  <a:txBody>
                    <a:bodyPr/>
                    <a:lstStyle/>
                    <a:p>
                      <a:endParaRPr lang="ru-RU" dirty="0"/>
                    </a:p>
                  </a:txBody>
                  <a:tcPr/>
                </a:tc>
                <a:extLst>
                  <a:ext uri="{0D108BD9-81ED-4DB2-BD59-A6C34878D82A}">
                    <a16:rowId xmlns="" xmlns:a16="http://schemas.microsoft.com/office/drawing/2014/main" val="128667454"/>
                  </a:ext>
                </a:extLst>
              </a:tr>
            </a:tbl>
          </a:graphicData>
        </a:graphic>
      </p:graphicFrame>
      <p:sp>
        <p:nvSpPr>
          <p:cNvPr id="7" name="TextBox 6">
            <a:extLst>
              <a:ext uri="{FF2B5EF4-FFF2-40B4-BE49-F238E27FC236}">
                <a16:creationId xmlns="" xmlns:a16="http://schemas.microsoft.com/office/drawing/2014/main" id="{A781E3F7-0A91-43F7-8EDE-0C548D9F1AD2}"/>
              </a:ext>
            </a:extLst>
          </p:cNvPr>
          <p:cNvSpPr txBox="1"/>
          <p:nvPr/>
        </p:nvSpPr>
        <p:spPr>
          <a:xfrm>
            <a:off x="4295774" y="104775"/>
            <a:ext cx="6096000" cy="707886"/>
          </a:xfrm>
          <a:prstGeom prst="rect">
            <a:avLst/>
          </a:prstGeom>
          <a:noFill/>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kk-KZ" sz="4000" b="0" i="0" u="none" strike="noStrike" cap="none" normalizeH="0" baseline="0" dirty="0">
                <a:ln>
                  <a:noFill/>
                </a:ln>
                <a:solidFill>
                  <a:schemeClr val="tx1"/>
                </a:solidFill>
                <a:effectLst/>
                <a:latin typeface="Times New Roman" pitchFamily="18" charset="0"/>
                <a:cs typeface="Times New Roman" pitchFamily="18" charset="0"/>
              </a:rPr>
              <a:t>Өзіңді тексер</a:t>
            </a:r>
            <a:endParaRPr kumimoji="0" lang="ru-RU" sz="4000" b="0" i="0" u="none" strike="noStrike" cap="none" normalizeH="0" baseline="0" dirty="0">
              <a:ln>
                <a:noFill/>
              </a:ln>
              <a:solidFill>
                <a:schemeClr val="tx1"/>
              </a:solidFill>
              <a:effectLst/>
              <a:latin typeface="Times New Roman" pitchFamily="18" charset="0"/>
              <a:cs typeface="Times New Roman" pitchFamily="18" charset="0"/>
            </a:endParaRPr>
          </a:p>
        </p:txBody>
      </p:sp>
    </p:spTree>
    <p:extLst>
      <p:ext uri="{BB962C8B-B14F-4D97-AF65-F5344CB8AC3E}">
        <p14:creationId xmlns:p14="http://schemas.microsoft.com/office/powerpoint/2010/main" val="13243828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
          <p:cNvSpPr>
            <a:spLocks noChangeArrowheads="1"/>
          </p:cNvSpPr>
          <p:nvPr/>
        </p:nvSpPr>
        <p:spPr bwMode="auto">
          <a:xfrm>
            <a:off x="66674" y="299173"/>
            <a:ext cx="12125325" cy="58785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kk-KZ" sz="2800" b="1" i="0" u="none" strike="noStrike" cap="none" normalizeH="0" baseline="0" dirty="0">
                <a:ln>
                  <a:noFill/>
                </a:ln>
                <a:solidFill>
                  <a:schemeClr val="tx1"/>
                </a:solidFill>
                <a:effectLst/>
                <a:latin typeface="Times New Roman" pitchFamily="18" charset="0"/>
                <a:cs typeface="Times New Roman" pitchFamily="18" charset="0"/>
              </a:rPr>
              <a:t>3-тапсырма.</a:t>
            </a:r>
            <a:r>
              <a:rPr kumimoji="0" lang="kk-KZ" sz="2800" b="0" i="0" u="none" strike="noStrike" cap="none" normalizeH="0" baseline="0" dirty="0">
                <a:ln>
                  <a:noFill/>
                </a:ln>
                <a:solidFill>
                  <a:schemeClr val="tx1"/>
                </a:solidFill>
                <a:effectLst/>
                <a:latin typeface="Times New Roman" pitchFamily="18" charset="0"/>
                <a:cs typeface="Times New Roman" pitchFamily="18" charset="0"/>
              </a:rPr>
              <a:t> Берілген өлең жолдарын жай сөйлемге айналдырып жаз.Сөйлемге синтаксистік талдау жаса. Жақты сөйлемді жақсыз сөйлемге айналдыр.</a:t>
            </a:r>
            <a:endParaRPr kumimoji="0" lang="ru-RU" sz="28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kk-KZ" sz="3200" b="1" i="0" u="none" strike="noStrike" cap="none" normalizeH="0" baseline="0" dirty="0">
                <a:ln>
                  <a:noFill/>
                </a:ln>
                <a:solidFill>
                  <a:schemeClr val="tx1"/>
                </a:solidFill>
                <a:effectLst/>
                <a:latin typeface="Times New Roman" pitchFamily="18" charset="0"/>
                <a:cs typeface="Times New Roman" pitchFamily="18" charset="0"/>
              </a:rPr>
              <a:t>Бос уақытың болса егер,</a:t>
            </a:r>
            <a:endParaRPr kumimoji="0" lang="ru-RU" sz="32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kk-KZ" sz="3200" b="1" i="0" u="none" strike="noStrike" cap="none" normalizeH="0" baseline="0" dirty="0">
                <a:ln>
                  <a:noFill/>
                </a:ln>
                <a:solidFill>
                  <a:schemeClr val="tx1"/>
                </a:solidFill>
                <a:effectLst/>
                <a:latin typeface="Times New Roman" pitchFamily="18" charset="0"/>
                <a:cs typeface="Times New Roman" pitchFamily="18" charset="0"/>
              </a:rPr>
              <a:t>Кітапқа да көзің сал.</a:t>
            </a:r>
            <a:endParaRPr kumimoji="0" lang="ru-RU" sz="32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kk-KZ" sz="3200" b="1" i="0" u="none" strike="noStrike" cap="none" normalizeH="0" baseline="0" dirty="0">
                <a:ln>
                  <a:noFill/>
                </a:ln>
                <a:solidFill>
                  <a:schemeClr val="tx1"/>
                </a:solidFill>
                <a:effectLst/>
                <a:latin typeface="Times New Roman" pitchFamily="18" charset="0"/>
                <a:cs typeface="Times New Roman" pitchFamily="18" charset="0"/>
              </a:rPr>
              <a:t>Ол-рухани бір табыс,</a:t>
            </a:r>
            <a:endParaRPr kumimoji="0" lang="ru-RU" sz="32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kk-KZ" sz="3200" b="1" i="0" u="none" strike="noStrike" cap="none" normalizeH="0" baseline="0" dirty="0">
                <a:ln>
                  <a:noFill/>
                </a:ln>
                <a:solidFill>
                  <a:schemeClr val="tx1"/>
                </a:solidFill>
                <a:effectLst/>
                <a:latin typeface="Times New Roman" pitchFamily="18" charset="0"/>
                <a:cs typeface="Times New Roman" pitchFamily="18" charset="0"/>
              </a:rPr>
              <a:t>Оны дағы есіңе ал.</a:t>
            </a:r>
            <a:endParaRPr kumimoji="0" lang="ru-RU" sz="32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kk-KZ" sz="3200" b="1" i="0" u="none" strike="noStrike" cap="none" normalizeH="0" baseline="0" dirty="0">
                <a:ln>
                  <a:noFill/>
                </a:ln>
                <a:solidFill>
                  <a:schemeClr val="tx1"/>
                </a:solidFill>
                <a:effectLst/>
                <a:latin typeface="Times New Roman" pitchFamily="18" charset="0"/>
                <a:cs typeface="Times New Roman" pitchFamily="18" charset="0"/>
              </a:rPr>
              <a:t>                                       </a:t>
            </a:r>
            <a:r>
              <a:rPr kumimoji="0" lang="kk-KZ" sz="2000" b="1" i="0" u="none" strike="noStrike" cap="none" normalizeH="0" baseline="0" dirty="0">
                <a:ln>
                  <a:noFill/>
                </a:ln>
                <a:solidFill>
                  <a:schemeClr val="tx1"/>
                </a:solidFill>
                <a:effectLst/>
                <a:latin typeface="Times New Roman" pitchFamily="18" charset="0"/>
                <a:cs typeface="Times New Roman" pitchFamily="18" charset="0"/>
              </a:rPr>
              <a:t>         </a:t>
            </a:r>
            <a:r>
              <a:rPr kumimoji="0" lang="kk-KZ" sz="3200" b="1" i="0" u="none" strike="noStrike" cap="none" normalizeH="0" baseline="0" dirty="0">
                <a:ln>
                  <a:noFill/>
                </a:ln>
                <a:solidFill>
                  <a:schemeClr val="tx1"/>
                </a:solidFill>
                <a:effectLst/>
                <a:latin typeface="Times New Roman" pitchFamily="18" charset="0"/>
                <a:cs typeface="Times New Roman" pitchFamily="18" charset="0"/>
              </a:rPr>
              <a:t>Ә. Нұршайықов</a:t>
            </a:r>
            <a:endParaRPr kumimoji="0" lang="ru-RU" sz="32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kk-KZ" sz="2000" b="1" i="0" u="none" strike="noStrike" cap="none" normalizeH="0" baseline="0" dirty="0">
                <a:ln>
                  <a:noFill/>
                </a:ln>
                <a:solidFill>
                  <a:schemeClr val="tx1"/>
                </a:solidFill>
                <a:effectLst/>
                <a:latin typeface="Times New Roman" pitchFamily="18" charset="0"/>
                <a:cs typeface="Times New Roman" pitchFamily="18" charset="0"/>
              </a:rPr>
              <a:t>                                                                      </a:t>
            </a:r>
          </a:p>
          <a:p>
            <a:pPr marL="0" marR="0" lvl="0" indent="0" algn="just" defTabSz="914400" rtl="0" eaLnBrk="0" fontAlgn="base" latinLnBrk="0" hangingPunct="0">
              <a:lnSpc>
                <a:spcPct val="100000"/>
              </a:lnSpc>
              <a:spcBef>
                <a:spcPct val="0"/>
              </a:spcBef>
              <a:spcAft>
                <a:spcPct val="0"/>
              </a:spcAft>
              <a:buClrTx/>
              <a:buSzTx/>
              <a:buFontTx/>
              <a:buNone/>
              <a:tabLst/>
            </a:pPr>
            <a:r>
              <a:rPr lang="kk-KZ" sz="2000" b="1" dirty="0">
                <a:latin typeface="Times New Roman" pitchFamily="18" charset="0"/>
                <a:cs typeface="Times New Roman" pitchFamily="18" charset="0"/>
              </a:rPr>
              <a:t>                                                                           </a:t>
            </a:r>
            <a:r>
              <a:rPr kumimoji="0" lang="kk-KZ" sz="2000" b="1" i="0" u="none" strike="noStrike" cap="none" normalizeH="0" baseline="0" dirty="0">
                <a:ln>
                  <a:noFill/>
                </a:ln>
                <a:solidFill>
                  <a:schemeClr val="tx1"/>
                </a:solidFill>
                <a:effectLst/>
                <a:latin typeface="Times New Roman" pitchFamily="18" charset="0"/>
                <a:cs typeface="Times New Roman" pitchFamily="18" charset="0"/>
              </a:rPr>
              <a:t> </a:t>
            </a:r>
            <a:r>
              <a:rPr kumimoji="0" lang="kk-KZ" sz="2800" b="1" i="0" u="none" strike="noStrike" cap="none" normalizeH="0" baseline="0" dirty="0">
                <a:ln>
                  <a:noFill/>
                </a:ln>
                <a:solidFill>
                  <a:schemeClr val="tx1"/>
                </a:solidFill>
                <a:effectLst/>
                <a:latin typeface="Times New Roman" pitchFamily="18" charset="0"/>
                <a:cs typeface="Times New Roman" pitchFamily="18" charset="0"/>
              </a:rPr>
              <a:t>Дескриптор:</a:t>
            </a:r>
            <a:endParaRPr kumimoji="0" lang="ru-RU" sz="2800" b="0" i="0" u="none" strike="noStrike" cap="none" normalizeH="0" baseline="0" dirty="0">
              <a:ln>
                <a:noFill/>
              </a:ln>
              <a:solidFill>
                <a:schemeClr val="tx1"/>
              </a:solidFill>
              <a:effectLst/>
              <a:latin typeface="Times New Roman" pitchFamily="18" charset="0"/>
              <a:cs typeface="Times New Roman" pitchFamily="18" charset="0"/>
            </a:endParaRPr>
          </a:p>
          <a:p>
            <a:pPr marL="1439863" marR="0" lvl="0" indent="-188913" algn="just" defTabSz="914400" rtl="0" eaLnBrk="0" fontAlgn="base" latinLnBrk="0" hangingPunct="0">
              <a:lnSpc>
                <a:spcPct val="100000"/>
              </a:lnSpc>
              <a:spcBef>
                <a:spcPct val="0"/>
              </a:spcBef>
              <a:spcAft>
                <a:spcPct val="0"/>
              </a:spcAft>
              <a:buClrTx/>
              <a:buSzTx/>
              <a:buFont typeface="Arial" pitchFamily="34" charset="0"/>
              <a:buChar char="•"/>
            </a:pPr>
            <a:r>
              <a:rPr kumimoji="0" lang="kk-KZ" sz="28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   2 жай сөйлем жазады;</a:t>
            </a:r>
            <a:endParaRPr kumimoji="0" lang="ru-RU" sz="2800" b="0" i="0" u="none" strike="noStrike" cap="none" normalizeH="0" baseline="0" dirty="0">
              <a:ln>
                <a:noFill/>
              </a:ln>
              <a:solidFill>
                <a:schemeClr val="tx1"/>
              </a:solidFill>
              <a:effectLst/>
              <a:latin typeface="Times New Roman" pitchFamily="18" charset="0"/>
              <a:cs typeface="Times New Roman" pitchFamily="18" charset="0"/>
            </a:endParaRPr>
          </a:p>
          <a:p>
            <a:pPr marL="1250950" marR="0" lvl="0" algn="just" defTabSz="914400" rtl="0" eaLnBrk="0" fontAlgn="base" latinLnBrk="0" hangingPunct="0">
              <a:lnSpc>
                <a:spcPct val="100000"/>
              </a:lnSpc>
              <a:spcBef>
                <a:spcPct val="0"/>
              </a:spcBef>
              <a:spcAft>
                <a:spcPct val="0"/>
              </a:spcAft>
              <a:buClrTx/>
              <a:buSzTx/>
              <a:buFont typeface="Arial" pitchFamily="34" charset="0"/>
              <a:buChar char="•"/>
              <a:tabLst/>
            </a:pPr>
            <a:r>
              <a:rPr kumimoji="0" lang="kk-KZ" sz="28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    сөйлемді талдайды;</a:t>
            </a:r>
            <a:endParaRPr kumimoji="0" lang="ru-RU" sz="2800" b="0" i="0" u="none" strike="noStrike" cap="none" normalizeH="0" baseline="0" dirty="0">
              <a:ln>
                <a:noFill/>
              </a:ln>
              <a:solidFill>
                <a:schemeClr val="tx1"/>
              </a:solidFill>
              <a:effectLst/>
              <a:latin typeface="Times New Roman" pitchFamily="18" charset="0"/>
              <a:cs typeface="Times New Roman" pitchFamily="18" charset="0"/>
            </a:endParaRPr>
          </a:p>
          <a:p>
            <a:pPr marL="1250950" marR="0" lvl="0" algn="just" defTabSz="914400" rtl="0" eaLnBrk="0" fontAlgn="base" latinLnBrk="0" hangingPunct="0">
              <a:lnSpc>
                <a:spcPct val="100000"/>
              </a:lnSpc>
              <a:spcBef>
                <a:spcPct val="0"/>
              </a:spcBef>
              <a:spcAft>
                <a:spcPct val="0"/>
              </a:spcAft>
              <a:buClrTx/>
              <a:buSzTx/>
              <a:buFont typeface="Arial" pitchFamily="34" charset="0"/>
              <a:buChar char="•"/>
              <a:tabLst/>
            </a:pPr>
            <a:r>
              <a:rPr kumimoji="0" lang="kk-KZ" sz="28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    жақты  сөйлемді жақсыз сөйлемге айналдырады;</a:t>
            </a:r>
            <a:endParaRPr kumimoji="0" lang="kk-KZ" sz="2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3C38A59B-007A-4F52-9710-E37F3AFBA8A5}"/>
              </a:ext>
            </a:extLst>
          </p:cNvPr>
          <p:cNvSpPr>
            <a:spLocks noGrp="1"/>
          </p:cNvSpPr>
          <p:nvPr>
            <p:ph type="ctrTitle"/>
          </p:nvPr>
        </p:nvSpPr>
        <p:spPr>
          <a:xfrm>
            <a:off x="15790606" y="4473676"/>
            <a:ext cx="2908874" cy="1375435"/>
          </a:xfrm>
        </p:spPr>
        <p:txBody>
          <a:bodyPr/>
          <a:lstStyle/>
          <a:p>
            <a:endParaRPr lang="ru-RU" dirty="0"/>
          </a:p>
        </p:txBody>
      </p:sp>
      <p:sp>
        <p:nvSpPr>
          <p:cNvPr id="3" name="Подзаголовок 2">
            <a:extLst>
              <a:ext uri="{FF2B5EF4-FFF2-40B4-BE49-F238E27FC236}">
                <a16:creationId xmlns="" xmlns:a16="http://schemas.microsoft.com/office/drawing/2014/main" id="{A6C8CF8A-585F-4BB6-B93B-E5EB64DB63D6}"/>
              </a:ext>
            </a:extLst>
          </p:cNvPr>
          <p:cNvSpPr>
            <a:spLocks noGrp="1"/>
          </p:cNvSpPr>
          <p:nvPr>
            <p:ph type="subTitle" idx="1"/>
          </p:nvPr>
        </p:nvSpPr>
        <p:spPr>
          <a:xfrm>
            <a:off x="12977418" y="4955457"/>
            <a:ext cx="119149" cy="45719"/>
          </a:xfrm>
        </p:spPr>
        <p:txBody>
          <a:bodyPr>
            <a:normAutofit fontScale="25000" lnSpcReduction="20000"/>
          </a:bodyPr>
          <a:lstStyle/>
          <a:p>
            <a:endParaRPr lang="ru-RU" dirty="0"/>
          </a:p>
        </p:txBody>
      </p:sp>
      <p:graphicFrame>
        <p:nvGraphicFramePr>
          <p:cNvPr id="4" name="Таблица 4">
            <a:extLst>
              <a:ext uri="{FF2B5EF4-FFF2-40B4-BE49-F238E27FC236}">
                <a16:creationId xmlns="" xmlns:a16="http://schemas.microsoft.com/office/drawing/2014/main" id="{9DEF5AEA-5F45-4B86-A16E-4FF5A5A9306A}"/>
              </a:ext>
            </a:extLst>
          </p:cNvPr>
          <p:cNvGraphicFramePr>
            <a:graphicFrameLocks noGrp="1"/>
          </p:cNvGraphicFramePr>
          <p:nvPr>
            <p:extLst>
              <p:ext uri="{D42A27DB-BD31-4B8C-83A1-F6EECF244321}">
                <p14:modId xmlns:p14="http://schemas.microsoft.com/office/powerpoint/2010/main" val="349913936"/>
              </p:ext>
            </p:extLst>
          </p:nvPr>
        </p:nvGraphicFramePr>
        <p:xfrm>
          <a:off x="806245" y="311190"/>
          <a:ext cx="10815484" cy="5808664"/>
        </p:xfrm>
        <a:graphic>
          <a:graphicData uri="http://schemas.openxmlformats.org/drawingml/2006/table">
            <a:tbl>
              <a:tblPr firstRow="1" bandRow="1">
                <a:tableStyleId>{5C22544A-7EE6-4342-B048-85BDC9FD1C3A}</a:tableStyleId>
              </a:tblPr>
              <a:tblGrid>
                <a:gridCol w="4999346">
                  <a:extLst>
                    <a:ext uri="{9D8B030D-6E8A-4147-A177-3AD203B41FA5}">
                      <a16:colId xmlns="" xmlns:a16="http://schemas.microsoft.com/office/drawing/2014/main" val="905759358"/>
                    </a:ext>
                  </a:extLst>
                </a:gridCol>
                <a:gridCol w="5816138">
                  <a:extLst>
                    <a:ext uri="{9D8B030D-6E8A-4147-A177-3AD203B41FA5}">
                      <a16:colId xmlns="" xmlns:a16="http://schemas.microsoft.com/office/drawing/2014/main" val="68042172"/>
                    </a:ext>
                  </a:extLst>
                </a:gridCol>
              </a:tblGrid>
              <a:tr h="166338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kk-KZ" sz="3600" b="1"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Бос уақытта кітап оқуды ұмытпа.</a:t>
                      </a:r>
                      <a:endParaRPr kumimoji="0" lang="ru-RU" sz="3600" b="0" i="0" u="none" strike="noStrike" cap="none" normalizeH="0" baseline="0" dirty="0">
                        <a:ln>
                          <a:noFill/>
                        </a:ln>
                        <a:solidFill>
                          <a:schemeClr val="tx1"/>
                        </a:solidFill>
                        <a:effectLst/>
                        <a:latin typeface="Times New Roman" pitchFamily="18" charset="0"/>
                        <a:cs typeface="Times New Roman" pitchFamily="18" charset="0"/>
                      </a:endParaRPr>
                    </a:p>
                    <a:p>
                      <a:endParaRPr lang="ru-RU" dirty="0"/>
                    </a:p>
                  </a:txBody>
                  <a:tcPr/>
                </a:tc>
                <a:tc>
                  <a:txBody>
                    <a:bodyPr/>
                    <a:lstStyle/>
                    <a:p>
                      <a:r>
                        <a:rPr kumimoji="0" lang="kk-KZ" sz="4000" b="1"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Кітап-рухани табыс.</a:t>
                      </a:r>
                      <a:endParaRPr lang="ru-RU" sz="4000" dirty="0"/>
                    </a:p>
                  </a:txBody>
                  <a:tcPr/>
                </a:tc>
                <a:extLst>
                  <a:ext uri="{0D108BD9-81ED-4DB2-BD59-A6C34878D82A}">
                    <a16:rowId xmlns="" xmlns:a16="http://schemas.microsoft.com/office/drawing/2014/main" val="715325935"/>
                  </a:ext>
                </a:extLst>
              </a:tr>
              <a:tr h="2233645">
                <a:tc>
                  <a:txBody>
                    <a:bodyPr/>
                    <a:lstStyle/>
                    <a:p>
                      <a:r>
                        <a:rPr kumimoji="0" lang="kk-KZ" sz="3200"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Айтылу мақсатына қарай-бұйрықты сөйлем, құрылымына қарай-жай </a:t>
                      </a:r>
                      <a:r>
                        <a:rPr kumimoji="0" lang="kk-KZ" sz="3200" b="0" i="0" u="none" strike="noStrike" cap="none" normalizeH="0" baseline="0" dirty="0" err="1">
                          <a:ln>
                            <a:noFill/>
                          </a:ln>
                          <a:solidFill>
                            <a:schemeClr val="tx1"/>
                          </a:solidFill>
                          <a:effectLst/>
                          <a:latin typeface="Times New Roman" pitchFamily="18" charset="0"/>
                          <a:ea typeface="Calibri" pitchFamily="34" charset="0"/>
                          <a:cs typeface="Times New Roman" pitchFamily="18" charset="0"/>
                        </a:rPr>
                        <a:t>сөйлем,жайылма</a:t>
                      </a:r>
                      <a:r>
                        <a:rPr kumimoji="0" lang="kk-KZ" sz="3200"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 жақты.</a:t>
                      </a:r>
                      <a:endParaRPr lang="ru-RU" sz="32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kk-KZ" sz="320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Айтылу мақсатына қарай -хабарлы сөйлем, құрылымына қарай -жай </a:t>
                      </a:r>
                      <a:r>
                        <a:rPr kumimoji="0" lang="kk-KZ" sz="3200" i="0" u="none" strike="noStrike" cap="none" normalizeH="0" baseline="0" dirty="0" err="1">
                          <a:ln>
                            <a:noFill/>
                          </a:ln>
                          <a:solidFill>
                            <a:schemeClr val="tx1"/>
                          </a:solidFill>
                          <a:effectLst/>
                          <a:latin typeface="Times New Roman" pitchFamily="18" charset="0"/>
                          <a:ea typeface="Calibri" pitchFamily="34" charset="0"/>
                          <a:cs typeface="Times New Roman" pitchFamily="18" charset="0"/>
                        </a:rPr>
                        <a:t>сөйлем,жайылма</a:t>
                      </a:r>
                      <a:r>
                        <a:rPr kumimoji="0" lang="kk-KZ" sz="320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 жақты.</a:t>
                      </a:r>
                    </a:p>
                    <a:p>
                      <a:endParaRPr lang="ru-RU" dirty="0"/>
                    </a:p>
                  </a:txBody>
                  <a:tcPr/>
                </a:tc>
                <a:extLst>
                  <a:ext uri="{0D108BD9-81ED-4DB2-BD59-A6C34878D82A}">
                    <a16:rowId xmlns="" xmlns:a16="http://schemas.microsoft.com/office/drawing/2014/main" val="267031949"/>
                  </a:ext>
                </a:extLst>
              </a:tr>
              <a:tr h="176340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kk-KZ" sz="3200"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Жақсыз сөйлем. Бос уақытта кітапты көп оқу керек.</a:t>
                      </a:r>
                      <a:endParaRPr kumimoji="0" lang="ru-RU" sz="3200" b="0" i="0" u="none" strike="noStrike" cap="none" normalizeH="0" baseline="0" dirty="0">
                        <a:ln>
                          <a:noFill/>
                        </a:ln>
                        <a:solidFill>
                          <a:schemeClr val="tx1"/>
                        </a:solidFill>
                        <a:effectLst/>
                        <a:latin typeface="Times New Roman" pitchFamily="18" charset="0"/>
                        <a:cs typeface="Times New Roman" pitchFamily="18" charset="0"/>
                      </a:endParaRPr>
                    </a:p>
                    <a:p>
                      <a:endParaRPr lang="ru-RU"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kk-KZ" sz="320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Жақсыз сөйлем. Кітапты рухани табыс ретінде бағалау керек.</a:t>
                      </a:r>
                      <a:endParaRPr kumimoji="0" lang="ru-RU" sz="3200" i="0" u="none" strike="noStrike" cap="none" normalizeH="0" baseline="0" dirty="0">
                        <a:ln>
                          <a:noFill/>
                        </a:ln>
                        <a:solidFill>
                          <a:schemeClr val="tx1"/>
                        </a:solidFill>
                        <a:effectLst/>
                        <a:latin typeface="Times New Roman" pitchFamily="18" charset="0"/>
                        <a:cs typeface="Times New Roman" pitchFamily="18" charset="0"/>
                      </a:endParaRPr>
                    </a:p>
                    <a:p>
                      <a:endParaRPr lang="ru-RU" dirty="0"/>
                    </a:p>
                  </a:txBody>
                  <a:tcPr/>
                </a:tc>
                <a:extLst>
                  <a:ext uri="{0D108BD9-81ED-4DB2-BD59-A6C34878D82A}">
                    <a16:rowId xmlns="" xmlns:a16="http://schemas.microsoft.com/office/drawing/2014/main" val="2098166412"/>
                  </a:ext>
                </a:extLst>
              </a:tr>
            </a:tbl>
          </a:graphicData>
        </a:graphic>
      </p:graphicFrame>
    </p:spTree>
    <p:extLst>
      <p:ext uri="{BB962C8B-B14F-4D97-AF65-F5344CB8AC3E}">
        <p14:creationId xmlns:p14="http://schemas.microsoft.com/office/powerpoint/2010/main" val="41073180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extLst>
              <p:ext uri="{D42A27DB-BD31-4B8C-83A1-F6EECF244321}">
                <p14:modId xmlns:p14="http://schemas.microsoft.com/office/powerpoint/2010/main" val="2564028989"/>
              </p:ext>
            </p:extLst>
          </p:nvPr>
        </p:nvGraphicFramePr>
        <p:xfrm>
          <a:off x="952501" y="200025"/>
          <a:ext cx="10010774" cy="5558521"/>
        </p:xfrm>
        <a:graphic>
          <a:graphicData uri="http://schemas.openxmlformats.org/drawingml/2006/table">
            <a:tbl>
              <a:tblPr/>
              <a:tblGrid>
                <a:gridCol w="10010774">
                  <a:extLst>
                    <a:ext uri="{9D8B030D-6E8A-4147-A177-3AD203B41FA5}">
                      <a16:colId xmlns="" xmlns:a16="http://schemas.microsoft.com/office/drawing/2014/main" val="20000"/>
                    </a:ext>
                  </a:extLst>
                </a:gridCol>
              </a:tblGrid>
              <a:tr h="3260340">
                <a:tc>
                  <a:txBody>
                    <a:bodyPr/>
                    <a:lstStyle/>
                    <a:p>
                      <a:pPr>
                        <a:lnSpc>
                          <a:spcPct val="115000"/>
                        </a:lnSpc>
                        <a:spcAft>
                          <a:spcPts val="0"/>
                        </a:spcAft>
                      </a:pPr>
                      <a:endParaRPr lang="kk-KZ" sz="3200" dirty="0">
                        <a:latin typeface="Times New Roman" pitchFamily="18" charset="0"/>
                        <a:ea typeface="Calibri"/>
                        <a:cs typeface="Times New Roman" pitchFamily="18" charset="0"/>
                      </a:endParaRPr>
                    </a:p>
                    <a:p>
                      <a:pPr marL="457200">
                        <a:spcAft>
                          <a:spcPts val="0"/>
                        </a:spcAft>
                      </a:pPr>
                      <a:r>
                        <a:rPr lang="kk-KZ" sz="3200" b="1" dirty="0">
                          <a:latin typeface="Times New Roman" pitchFamily="18" charset="0"/>
                          <a:ea typeface="Times New Roman"/>
                          <a:cs typeface="Times New Roman" pitchFamily="18" charset="0"/>
                        </a:rPr>
                        <a:t>Бекіту </a:t>
                      </a:r>
                      <a:endParaRPr lang="ru-RU" sz="3200" dirty="0">
                        <a:latin typeface="Times New Roman" pitchFamily="18" charset="0"/>
                        <a:ea typeface="Times New Roman"/>
                        <a:cs typeface="Times New Roman" pitchFamily="18" charset="0"/>
                      </a:endParaRPr>
                    </a:p>
                    <a:p>
                      <a:pPr marL="342900" lvl="0" indent="-342900">
                        <a:spcAft>
                          <a:spcPts val="0"/>
                        </a:spcAft>
                        <a:buFont typeface="+mj-lt"/>
                        <a:buAutoNum type="arabicPeriod"/>
                      </a:pPr>
                      <a:r>
                        <a:rPr lang="kk-KZ" sz="3200" dirty="0">
                          <a:latin typeface="Times New Roman" pitchFamily="18" charset="0"/>
                          <a:ea typeface="Times New Roman"/>
                          <a:cs typeface="Times New Roman" pitchFamily="18" charset="0"/>
                        </a:rPr>
                        <a:t>Дереккөздерден алынған пікірлермен  жұмыс жасай алдыңыз.</a:t>
                      </a:r>
                      <a:endParaRPr lang="ru-RU" sz="3200" dirty="0">
                        <a:latin typeface="Times New Roman" pitchFamily="18" charset="0"/>
                        <a:ea typeface="Times New Roman"/>
                        <a:cs typeface="Times New Roman" pitchFamily="18" charset="0"/>
                      </a:endParaRPr>
                    </a:p>
                    <a:p>
                      <a:pPr marL="342900" lvl="0" indent="-342900">
                        <a:spcAft>
                          <a:spcPts val="0"/>
                        </a:spcAft>
                        <a:buFont typeface="+mj-lt"/>
                        <a:buAutoNum type="arabicPeriod"/>
                      </a:pPr>
                      <a:r>
                        <a:rPr lang="kk-KZ" sz="3200" dirty="0">
                          <a:latin typeface="Times New Roman" pitchFamily="18" charset="0"/>
                          <a:ea typeface="Times New Roman"/>
                          <a:cs typeface="Times New Roman" pitchFamily="18" charset="0"/>
                        </a:rPr>
                        <a:t>Жай сөйлемнің түрлерін есіңізге түсірдіңіз.</a:t>
                      </a:r>
                      <a:endParaRPr lang="ru-RU" sz="3200" dirty="0">
                        <a:latin typeface="Times New Roman" pitchFamily="18" charset="0"/>
                        <a:ea typeface="Times New Roman"/>
                        <a:cs typeface="Times New Roman" pitchFamily="18" charset="0"/>
                      </a:endParaRPr>
                    </a:p>
                    <a:p>
                      <a:pPr marL="342900" lvl="0" indent="-342900">
                        <a:spcAft>
                          <a:spcPts val="0"/>
                        </a:spcAft>
                        <a:buFont typeface="+mj-lt"/>
                        <a:buAutoNum type="arabicPeriod"/>
                      </a:pPr>
                      <a:r>
                        <a:rPr lang="kk-KZ" sz="3200" dirty="0">
                          <a:latin typeface="Times New Roman" pitchFamily="18" charset="0"/>
                          <a:ea typeface="Times New Roman"/>
                          <a:cs typeface="Times New Roman" pitchFamily="18" charset="0"/>
                        </a:rPr>
                        <a:t>Бос уақытты жоспарлауды ойландыңыз.</a:t>
                      </a:r>
                      <a:endParaRPr lang="ru-RU" sz="3200" dirty="0">
                        <a:latin typeface="Times New Roman" pitchFamily="18" charset="0"/>
                        <a:ea typeface="Times New Roman"/>
                        <a:cs typeface="Times New Roman" pitchFamily="18" charset="0"/>
                      </a:endParaRPr>
                    </a:p>
                  </a:txBody>
                  <a:tcPr marL="56271" marR="5627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 xmlns:a16="http://schemas.microsoft.com/office/drawing/2014/main" val="10000"/>
                  </a:ext>
                </a:extLst>
              </a:tr>
              <a:tr h="2298181">
                <a:tc>
                  <a:txBody>
                    <a:bodyPr/>
                    <a:lstStyle/>
                    <a:p>
                      <a:pPr>
                        <a:lnSpc>
                          <a:spcPct val="115000"/>
                        </a:lnSpc>
                        <a:spcAft>
                          <a:spcPts val="0"/>
                        </a:spcAft>
                      </a:pPr>
                      <a:r>
                        <a:rPr lang="kk-KZ" sz="3200" b="1" dirty="0">
                          <a:latin typeface="Times New Roman" pitchFamily="18" charset="0"/>
                          <a:ea typeface="Calibri"/>
                          <a:cs typeface="Times New Roman" pitchFamily="18" charset="0"/>
                        </a:rPr>
                        <a:t>Қосымша тапсырма</a:t>
                      </a:r>
                      <a:endParaRPr lang="ru-RU" sz="3200" dirty="0">
                        <a:latin typeface="Times New Roman" pitchFamily="18" charset="0"/>
                        <a:ea typeface="Calibri"/>
                        <a:cs typeface="Times New Roman" pitchFamily="18" charset="0"/>
                      </a:endParaRPr>
                    </a:p>
                    <a:p>
                      <a:pPr>
                        <a:lnSpc>
                          <a:spcPct val="115000"/>
                        </a:lnSpc>
                        <a:spcAft>
                          <a:spcPts val="0"/>
                        </a:spcAft>
                      </a:pPr>
                      <a:r>
                        <a:rPr lang="kk-KZ" sz="3200" dirty="0">
                          <a:latin typeface="Times New Roman" pitchFamily="18" charset="0"/>
                          <a:ea typeface="Calibri"/>
                          <a:cs typeface="Times New Roman" pitchFamily="18" charset="0"/>
                        </a:rPr>
                        <a:t>«Уақытты жоспарлау» тақырыбында интернеттен қосымша мәліметтер </a:t>
                      </a:r>
                      <a:r>
                        <a:rPr lang="kk-KZ" sz="3200" dirty="0" err="1">
                          <a:latin typeface="Times New Roman" pitchFamily="18" charset="0"/>
                          <a:ea typeface="Calibri"/>
                          <a:cs typeface="Times New Roman" pitchFamily="18" charset="0"/>
                        </a:rPr>
                        <a:t>қараңыз.Уақытты</a:t>
                      </a:r>
                      <a:r>
                        <a:rPr lang="kk-KZ" sz="3200" dirty="0">
                          <a:latin typeface="Times New Roman" pitchFamily="18" charset="0"/>
                          <a:ea typeface="Calibri"/>
                          <a:cs typeface="Times New Roman" pitchFamily="18" charset="0"/>
                        </a:rPr>
                        <a:t> жоспарлауды қолға алыңыз.</a:t>
                      </a:r>
                      <a:endParaRPr lang="ru-RU" sz="3200" dirty="0">
                        <a:latin typeface="Times New Roman" pitchFamily="18" charset="0"/>
                        <a:ea typeface="Calibri"/>
                        <a:cs typeface="Times New Roman" pitchFamily="18" charset="0"/>
                      </a:endParaRPr>
                    </a:p>
                  </a:txBody>
                  <a:tcPr marL="56271" marR="56271"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 xmlns:a16="http://schemas.microsoft.com/office/drawing/2014/main" val="10001"/>
                  </a:ext>
                </a:extLst>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206044" y="2009422"/>
            <a:ext cx="5575787" cy="1754326"/>
          </a:xfrm>
          <a:prstGeom prst="rect">
            <a:avLst/>
          </a:prstGeom>
        </p:spPr>
        <p:txBody>
          <a:bodyPr wrap="square">
            <a:spAutoFit/>
          </a:bodyPr>
          <a:lstStyle/>
          <a:p>
            <a:pPr algn="ctr"/>
            <a:r>
              <a:rPr lang="kk-KZ" sz="54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anose="02020603050405020304" pitchFamily="18" charset="0"/>
                <a:cs typeface="Times New Roman" panose="02020603050405020304" pitchFamily="18" charset="0"/>
              </a:rPr>
              <a:t>Назарларыңызға</a:t>
            </a:r>
            <a:r>
              <a:rPr lang="kk-KZ" sz="5400" dirty="0">
                <a:ln w="1905">
                  <a:solidFill>
                    <a:schemeClr val="tx1"/>
                  </a:solidFill>
                </a:ln>
                <a:effectLst>
                  <a:innerShdw blurRad="69850" dist="43180" dir="5400000">
                    <a:srgbClr val="000000">
                      <a:alpha val="65000"/>
                    </a:srgbClr>
                  </a:innerShdw>
                </a:effectLst>
                <a:latin typeface="Times New Roman" panose="02020603050405020304" pitchFamily="18" charset="0"/>
                <a:cs typeface="Times New Roman" panose="02020603050405020304" pitchFamily="18" charset="0"/>
              </a:rPr>
              <a:t> </a:t>
            </a:r>
            <a:r>
              <a:rPr lang="kk-KZ" sz="54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anose="02020603050405020304" pitchFamily="18" charset="0"/>
                <a:cs typeface="Times New Roman" panose="02020603050405020304" pitchFamily="18" charset="0"/>
              </a:rPr>
              <a:t>рахмет!</a:t>
            </a:r>
            <a:endParaRPr lang="ru-RU" sz="54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Tree>
    <p:extLst>
      <p:ext uri="{BB962C8B-B14F-4D97-AF65-F5344CB8AC3E}">
        <p14:creationId xmlns:p14="http://schemas.microsoft.com/office/powerpoint/2010/main" val="3663045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440265" y="146755"/>
            <a:ext cx="12090401" cy="56323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sz="3600" b="1"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Бүгінгі сабақта</a:t>
            </a:r>
            <a:endParaRPr kumimoji="0" lang="ru-RU" sz="3600" b="1"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3600"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С</a:t>
            </a:r>
            <a:r>
              <a:rPr lang="kk-KZ" sz="3600" dirty="0">
                <a:latin typeface="Times New Roman" pitchFamily="18" charset="0"/>
                <a:ea typeface="Calibri" pitchFamily="34" charset="0"/>
                <a:cs typeface="Times New Roman" pitchFamily="18" charset="0"/>
              </a:rPr>
              <a:t>ізд</a:t>
            </a:r>
            <a:r>
              <a:rPr kumimoji="0" lang="kk-KZ" sz="3600"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ің білетініңіз:</a:t>
            </a:r>
            <a:endParaRPr kumimoji="0" lang="ru-RU" sz="36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3600"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 уақыт</a:t>
            </a:r>
            <a:r>
              <a:rPr lang="kk-KZ" sz="3600" dirty="0">
                <a:latin typeface="Times New Roman" pitchFamily="18" charset="0"/>
                <a:ea typeface="Calibri" pitchFamily="34" charset="0"/>
                <a:cs typeface="Times New Roman" pitchFamily="18" charset="0"/>
              </a:rPr>
              <a:t>ты қадірлеу</a:t>
            </a:r>
            <a:r>
              <a:rPr kumimoji="0" lang="kk-KZ" sz="3600"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  туралы </a:t>
            </a:r>
            <a:r>
              <a:rPr lang="kk-KZ" sz="3600" dirty="0">
                <a:latin typeface="Times New Roman" pitchFamily="18" charset="0"/>
                <a:ea typeface="Calibri" pitchFamily="34" charset="0"/>
                <a:cs typeface="Times New Roman" pitchFamily="18" charset="0"/>
              </a:rPr>
              <a:t>ой-толғамдар</a:t>
            </a:r>
            <a:r>
              <a:rPr kumimoji="0" lang="kk-KZ" sz="3600"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мен танысу, өз бос уақытың жайлы ойлану.</a:t>
            </a:r>
            <a:endParaRPr kumimoji="0" lang="ru-RU" sz="36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3600"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Сіздің меңгеретініңіз: </a:t>
            </a:r>
            <a:endParaRPr kumimoji="0" lang="ru-RU" sz="36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kk-KZ" sz="36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Уақытты тиімді пайдалануға байланысты түрлі  көзқарастармен танысу.</a:t>
            </a:r>
            <a:endParaRPr kumimoji="0" lang="ru-RU" sz="36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kk-KZ" sz="36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уақытты қадірлеу туралы өзіндік ой түю.</a:t>
            </a:r>
            <a:endParaRPr kumimoji="0" lang="kk-KZ" sz="3600"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3600"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Өз ойыңызды жазу барысында жай сөйлемдердің құрылымын сақтау.</a:t>
            </a:r>
            <a:r>
              <a:rPr kumimoji="0" lang="ru-RU" sz="3600" b="0" i="0" u="none" strike="noStrike" cap="none" normalizeH="0" baseline="0" dirty="0">
                <a:ln>
                  <a:noFill/>
                </a:ln>
                <a:solidFill>
                  <a:schemeClr val="tx1"/>
                </a:solidFill>
                <a:effectLst/>
                <a:latin typeface="Times New Roman" pitchFamily="18" charset="0"/>
                <a:cs typeface="Times New Roman" pitchFamily="18" charset="0"/>
              </a:rPr>
              <a:t>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kk-KZ" sz="6600" dirty="0">
                <a:solidFill>
                  <a:schemeClr val="tx1"/>
                </a:solidFill>
                <a:latin typeface="Times New Roman" panose="02020603050405020304" pitchFamily="18" charset="0"/>
                <a:cs typeface="Times New Roman" panose="02020603050405020304" pitchFamily="18" charset="0"/>
              </a:rPr>
              <a:t>Оқу мақсаттары:</a:t>
            </a:r>
            <a:endParaRPr lang="ru-RU" sz="6600" dirty="0">
              <a:solidFill>
                <a:schemeClr val="tx1"/>
              </a:solidFill>
            </a:endParaRPr>
          </a:p>
        </p:txBody>
      </p:sp>
      <p:sp>
        <p:nvSpPr>
          <p:cNvPr id="3" name="Объект 2"/>
          <p:cNvSpPr>
            <a:spLocks noGrp="1"/>
          </p:cNvSpPr>
          <p:nvPr>
            <p:ph idx="1"/>
          </p:nvPr>
        </p:nvSpPr>
        <p:spPr>
          <a:xfrm>
            <a:off x="619433" y="1845734"/>
            <a:ext cx="11238270" cy="4023360"/>
          </a:xfrm>
        </p:spPr>
        <p:txBody>
          <a:bodyPr>
            <a:normAutofit/>
          </a:bodyPr>
          <a:lstStyle/>
          <a:p>
            <a:r>
              <a:rPr lang="kk-KZ" sz="4000" dirty="0">
                <a:solidFill>
                  <a:schemeClr val="tx1"/>
                </a:solidFill>
                <a:latin typeface="Times New Roman" pitchFamily="18" charset="0"/>
                <a:cs typeface="Times New Roman" pitchFamily="18" charset="0"/>
              </a:rPr>
              <a:t>8.2.7.1 Ғаламтор, энциклопедия, газет-журналдар, оқулықтардан алынған деректерді дәлел ретінде қолдану, авторына сілтеме жасау</a:t>
            </a:r>
            <a:endParaRPr lang="ru-RU" sz="4000" dirty="0">
              <a:solidFill>
                <a:schemeClr val="tx1"/>
              </a:solidFill>
              <a:latin typeface="Times New Roman" pitchFamily="18" charset="0"/>
              <a:cs typeface="Times New Roman" pitchFamily="18" charset="0"/>
            </a:endParaRPr>
          </a:p>
          <a:p>
            <a:r>
              <a:rPr lang="kk-KZ" sz="4000" dirty="0">
                <a:solidFill>
                  <a:schemeClr val="tx1"/>
                </a:solidFill>
                <a:latin typeface="Times New Roman" pitchFamily="18" charset="0"/>
                <a:cs typeface="Times New Roman" pitchFamily="18" charset="0"/>
              </a:rPr>
              <a:t>8.4.4.4.Жай сөйлемдерді құрылымдық ерекшелігіне сай қолдану( жақты және жақсыз)</a:t>
            </a:r>
            <a:endParaRPr lang="ru-RU" sz="40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17460851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56356" y="428978"/>
            <a:ext cx="10521244" cy="3416320"/>
          </a:xfrm>
          <a:prstGeom prst="rect">
            <a:avLst/>
          </a:prstGeom>
        </p:spPr>
        <p:txBody>
          <a:bodyPr wrap="square">
            <a:spAutoFit/>
          </a:bodyPr>
          <a:lstStyle/>
          <a:p>
            <a:pPr lvl="0"/>
            <a:r>
              <a:rPr lang="kk-KZ" sz="3600" b="1" dirty="0">
                <a:latin typeface="Times New Roman" pitchFamily="18" charset="0"/>
                <a:cs typeface="Times New Roman" pitchFamily="18" charset="0"/>
              </a:rPr>
              <a:t>Бағалау критерийі:</a:t>
            </a:r>
          </a:p>
          <a:p>
            <a:pPr lvl="0">
              <a:buFont typeface="Arial" pitchFamily="34" charset="0"/>
              <a:buChar char="•"/>
            </a:pPr>
            <a:r>
              <a:rPr lang="kk-KZ" sz="3600" dirty="0">
                <a:latin typeface="Times New Roman" pitchFamily="18" charset="0"/>
                <a:cs typeface="Times New Roman" pitchFamily="18" charset="0"/>
              </a:rPr>
              <a:t>Тақырыпқа қатысты  баспасөз беттерінен алынған деректерді дәлел ретінде қолданады.</a:t>
            </a:r>
            <a:endParaRPr lang="ru-RU" sz="3600" dirty="0">
              <a:latin typeface="Times New Roman" pitchFamily="18" charset="0"/>
              <a:cs typeface="Times New Roman" pitchFamily="18" charset="0"/>
            </a:endParaRPr>
          </a:p>
          <a:p>
            <a:pPr lvl="0">
              <a:buFont typeface="Arial" pitchFamily="34" charset="0"/>
              <a:buChar char="•"/>
            </a:pPr>
            <a:r>
              <a:rPr lang="kk-KZ" sz="3600" dirty="0">
                <a:latin typeface="Times New Roman" pitchFamily="18" charset="0"/>
                <a:cs typeface="Times New Roman" pitchFamily="18" charset="0"/>
              </a:rPr>
              <a:t>авторына сілтеме жасайды.</a:t>
            </a:r>
            <a:endParaRPr lang="ru-RU" sz="3600" dirty="0">
              <a:latin typeface="Times New Roman" pitchFamily="18" charset="0"/>
              <a:cs typeface="Times New Roman" pitchFamily="18" charset="0"/>
            </a:endParaRPr>
          </a:p>
          <a:p>
            <a:pPr>
              <a:buFont typeface="Arial" pitchFamily="34" charset="0"/>
              <a:buChar char="•"/>
            </a:pPr>
            <a:r>
              <a:rPr lang="kk-KZ" sz="3600" dirty="0">
                <a:latin typeface="Times New Roman" pitchFamily="18" charset="0"/>
                <a:cs typeface="Times New Roman" pitchFamily="18" charset="0"/>
              </a:rPr>
              <a:t>жай сөйлемнің құрылымдық ерекшеліктерін сақтайды.</a:t>
            </a:r>
            <a:endParaRPr lang="ru-RU" sz="3600"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ChangeArrowheads="1"/>
          </p:cNvSpPr>
          <p:nvPr/>
        </p:nvSpPr>
        <p:spPr bwMode="auto">
          <a:xfrm>
            <a:off x="0" y="119420"/>
            <a:ext cx="121920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defTabSz="914400" rtl="0" eaLnBrk="1" fontAlgn="base" latinLnBrk="0" hangingPunct="1">
              <a:lnSpc>
                <a:spcPct val="100000"/>
              </a:lnSpc>
              <a:spcBef>
                <a:spcPct val="0"/>
              </a:spcBef>
              <a:spcAft>
                <a:spcPct val="0"/>
              </a:spcAft>
              <a:buClrTx/>
              <a:buSzTx/>
              <a:buFontTx/>
              <a:buNone/>
              <a:tabLst/>
            </a:pPr>
            <a:r>
              <a:rPr kumimoji="0" lang="kk-KZ" sz="2000" b="1"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                                         </a:t>
            </a:r>
            <a:r>
              <a:rPr kumimoji="0" lang="kk-KZ" sz="2800" b="1"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Уақыт туралы толғамдармен танысыңыз.</a:t>
            </a:r>
            <a:endParaRPr kumimoji="0" lang="kk-KZ" sz="2800" b="0" i="0" u="none" strike="noStrike" cap="none" normalizeH="0" baseline="0" dirty="0">
              <a:ln>
                <a:noFill/>
              </a:ln>
              <a:solidFill>
                <a:schemeClr val="tx1"/>
              </a:solidFill>
              <a:effectLst/>
              <a:latin typeface="Arial" pitchFamily="34" charset="0"/>
              <a:cs typeface="Arial" pitchFamily="34" charset="0"/>
            </a:endParaRPr>
          </a:p>
        </p:txBody>
      </p:sp>
      <p:sp>
        <p:nvSpPr>
          <p:cNvPr id="19459" name="Rectangle 3"/>
          <p:cNvSpPr>
            <a:spLocks noChangeArrowheads="1"/>
          </p:cNvSpPr>
          <p:nvPr/>
        </p:nvSpPr>
        <p:spPr bwMode="auto">
          <a:xfrm>
            <a:off x="114300" y="874666"/>
            <a:ext cx="12192000" cy="495520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defTabSz="914400" rtl="0" eaLnBrk="1" fontAlgn="base" latinLnBrk="0" hangingPunct="1">
              <a:lnSpc>
                <a:spcPct val="100000"/>
              </a:lnSpc>
              <a:spcBef>
                <a:spcPct val="0"/>
              </a:spcBef>
              <a:spcAft>
                <a:spcPct val="0"/>
              </a:spcAft>
              <a:buClrTx/>
              <a:buSzTx/>
              <a:buFontTx/>
              <a:buNone/>
              <a:tabLst/>
            </a:pPr>
            <a:r>
              <a:rPr kumimoji="0" lang="kk-KZ" sz="2800" b="0" i="0" u="none" strike="noStrike" cap="none" normalizeH="0" baseline="0" dirty="0">
                <a:ln>
                  <a:noFill/>
                </a:ln>
                <a:solidFill>
                  <a:srgbClr val="000000"/>
                </a:solidFill>
                <a:effectLst/>
                <a:latin typeface="Times New Roman" pitchFamily="18" charset="0"/>
                <a:ea typeface="Calibri" pitchFamily="34" charset="0"/>
                <a:cs typeface="Times New Roman" pitchFamily="18" charset="0"/>
              </a:rPr>
              <a:t>1.</a:t>
            </a:r>
            <a:r>
              <a:rPr kumimoji="0" lang="kk-KZ" sz="2400" b="0" i="0" u="none" strike="noStrike" cap="none" normalizeH="0" baseline="0" dirty="0">
                <a:ln>
                  <a:noFill/>
                </a:ln>
                <a:solidFill>
                  <a:srgbClr val="000000"/>
                </a:solidFill>
                <a:effectLst/>
                <a:latin typeface="Times New Roman" pitchFamily="18" charset="0"/>
                <a:ea typeface="Calibri" pitchFamily="34" charset="0"/>
                <a:cs typeface="Times New Roman" pitchFamily="18" charset="0"/>
              </a:rPr>
              <a:t>Уақытты тоқтатар шамаң бар ма?</a:t>
            </a:r>
            <a:br>
              <a:rPr kumimoji="0" lang="kk-KZ" sz="2400" b="0" i="0" u="none" strike="noStrike" cap="none" normalizeH="0" baseline="0" dirty="0">
                <a:ln>
                  <a:noFill/>
                </a:ln>
                <a:solidFill>
                  <a:srgbClr val="000000"/>
                </a:solidFill>
                <a:effectLst/>
                <a:latin typeface="Times New Roman" pitchFamily="18" charset="0"/>
                <a:ea typeface="Calibri" pitchFamily="34" charset="0"/>
                <a:cs typeface="Times New Roman" pitchFamily="18" charset="0"/>
              </a:rPr>
            </a:br>
            <a:r>
              <a:rPr kumimoji="0" lang="kk-KZ" sz="2400" b="0" i="0" u="none" strike="noStrike" cap="none" normalizeH="0" baseline="0" dirty="0">
                <a:ln>
                  <a:noFill/>
                </a:ln>
                <a:solidFill>
                  <a:srgbClr val="000000"/>
                </a:solidFill>
                <a:effectLst/>
                <a:latin typeface="Times New Roman" pitchFamily="18" charset="0"/>
                <a:ea typeface="Calibri" pitchFamily="34" charset="0"/>
                <a:cs typeface="Times New Roman" pitchFamily="18" charset="0"/>
              </a:rPr>
              <a:t>Бәрі өтеді: дәуірлер, замандар да.</a:t>
            </a:r>
            <a:br>
              <a:rPr kumimoji="0" lang="kk-KZ" sz="2400" b="0" i="0" u="none" strike="noStrike" cap="none" normalizeH="0" baseline="0" dirty="0">
                <a:ln>
                  <a:noFill/>
                </a:ln>
                <a:solidFill>
                  <a:srgbClr val="000000"/>
                </a:solidFill>
                <a:effectLst/>
                <a:latin typeface="Times New Roman" pitchFamily="18" charset="0"/>
                <a:ea typeface="Calibri" pitchFamily="34" charset="0"/>
                <a:cs typeface="Times New Roman" pitchFamily="18" charset="0"/>
              </a:rPr>
            </a:br>
            <a:r>
              <a:rPr kumimoji="0" lang="kk-KZ" sz="2400" b="0" i="0" u="none" strike="noStrike" cap="none" normalizeH="0" baseline="0" dirty="0">
                <a:ln>
                  <a:noFill/>
                </a:ln>
                <a:solidFill>
                  <a:srgbClr val="000000"/>
                </a:solidFill>
                <a:effectLst/>
                <a:latin typeface="Times New Roman" pitchFamily="18" charset="0"/>
                <a:ea typeface="Calibri" pitchFamily="34" charset="0"/>
                <a:cs typeface="Times New Roman" pitchFamily="18" charset="0"/>
              </a:rPr>
              <a:t>Менің жаным ашиды мына өмірді,</a:t>
            </a:r>
            <a:br>
              <a:rPr kumimoji="0" lang="kk-KZ" sz="2400" b="0" i="0" u="none" strike="noStrike" cap="none" normalizeH="0" baseline="0" dirty="0">
                <a:ln>
                  <a:noFill/>
                </a:ln>
                <a:solidFill>
                  <a:srgbClr val="000000"/>
                </a:solidFill>
                <a:effectLst/>
                <a:latin typeface="Times New Roman" pitchFamily="18" charset="0"/>
                <a:ea typeface="Calibri" pitchFamily="34" charset="0"/>
                <a:cs typeface="Times New Roman" pitchFamily="18" charset="0"/>
              </a:rPr>
            </a:br>
            <a:r>
              <a:rPr kumimoji="0" lang="kk-KZ" sz="2400" b="0" i="0" u="none" strike="noStrike" cap="none" normalizeH="0" baseline="0" dirty="0">
                <a:ln>
                  <a:noFill/>
                </a:ln>
                <a:solidFill>
                  <a:srgbClr val="000000"/>
                </a:solidFill>
                <a:effectLst/>
                <a:latin typeface="Times New Roman" pitchFamily="18" charset="0"/>
                <a:ea typeface="Calibri" pitchFamily="34" charset="0"/>
                <a:cs typeface="Times New Roman" pitchFamily="18" charset="0"/>
              </a:rPr>
              <a:t>Өтпейтіндей көретін адамдарға!</a:t>
            </a:r>
            <a:r>
              <a:rPr kumimoji="0" lang="kk-KZ" sz="2400" b="1" i="0" u="none" strike="noStrike" cap="none" normalizeH="0" baseline="0" dirty="0">
                <a:ln>
                  <a:noFill/>
                </a:ln>
                <a:solidFill>
                  <a:srgbClr val="000000"/>
                </a:solidFill>
                <a:effectLst/>
                <a:latin typeface="Times New Roman" pitchFamily="18" charset="0"/>
                <a:ea typeface="Calibri" pitchFamily="34" charset="0"/>
                <a:cs typeface="Times New Roman" pitchFamily="18" charset="0"/>
              </a:rPr>
              <a:t/>
            </a:r>
            <a:br>
              <a:rPr kumimoji="0" lang="kk-KZ" sz="2400" b="1" i="0" u="none" strike="noStrike" cap="none" normalizeH="0" baseline="0" dirty="0">
                <a:ln>
                  <a:noFill/>
                </a:ln>
                <a:solidFill>
                  <a:srgbClr val="000000"/>
                </a:solidFill>
                <a:effectLst/>
                <a:latin typeface="Times New Roman" pitchFamily="18" charset="0"/>
                <a:ea typeface="Calibri" pitchFamily="34" charset="0"/>
                <a:cs typeface="Times New Roman" pitchFamily="18" charset="0"/>
              </a:rPr>
            </a:br>
            <a:r>
              <a:rPr kumimoji="0" lang="kk-KZ" sz="2400" b="1" i="0" u="none" strike="noStrike" cap="none" normalizeH="0" baseline="0" dirty="0">
                <a:ln>
                  <a:noFill/>
                </a:ln>
                <a:solidFill>
                  <a:srgbClr val="000000"/>
                </a:solidFill>
                <a:effectLst/>
                <a:latin typeface="Times New Roman" pitchFamily="18" charset="0"/>
                <a:ea typeface="Calibri" pitchFamily="34" charset="0"/>
                <a:cs typeface="Times New Roman" pitchFamily="18" charset="0"/>
              </a:rPr>
              <a:t>                                                                                            Мұқағали Мақатаев</a:t>
            </a:r>
            <a:endParaRPr kumimoji="0" lang="ru-RU" sz="24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kk-KZ" sz="2400" b="1" i="0" u="none" strike="noStrike" cap="none" normalizeH="0" baseline="0" dirty="0">
              <a:ln>
                <a:noFill/>
              </a:ln>
              <a:solidFill>
                <a:schemeClr val="tx1"/>
              </a:solidFill>
              <a:effectLst/>
              <a:latin typeface="Times New Roman" pitchFamily="18"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2400" b="1"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2.</a:t>
            </a:r>
            <a:r>
              <a:rPr kumimoji="0" lang="kk-KZ" sz="2400"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Атамыз Қазақ адам ғұмырының қысқалығын тек қамшының сабына теңеген .Халықтық әндерінде </a:t>
            </a:r>
            <a:r>
              <a:rPr kumimoji="0" lang="kk-KZ" sz="2400" b="0" i="0" u="none" strike="noStrike" cap="none" normalizeH="0" baseline="0" dirty="0">
                <a:ln>
                  <a:noFill/>
                </a:ln>
                <a:solidFill>
                  <a:schemeClr val="tx1"/>
                </a:solidFill>
                <a:effectLst/>
                <a:latin typeface="Calibri"/>
                <a:ea typeface="Calibri" pitchFamily="34" charset="0"/>
                <a:cs typeface="Times New Roman" pitchFamily="18" charset="0"/>
              </a:rPr>
              <a:t>«</a:t>
            </a:r>
            <a:r>
              <a:rPr kumimoji="0" lang="kk-KZ" sz="2400"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Өткізген жақсыменен жарты сағат, жаманның өтіп кеткен өміріндей</a:t>
            </a:r>
            <a:r>
              <a:rPr kumimoji="0" lang="kk-KZ" sz="2400" b="0" i="0" u="none" strike="noStrike" cap="none" normalizeH="0" baseline="0" dirty="0">
                <a:ln>
                  <a:noFill/>
                </a:ln>
                <a:solidFill>
                  <a:schemeClr val="tx1"/>
                </a:solidFill>
                <a:effectLst/>
                <a:latin typeface="Calibri"/>
                <a:ea typeface="Calibri" pitchFamily="34" charset="0"/>
                <a:cs typeface="Times New Roman" pitchFamily="18" charset="0"/>
              </a:rPr>
              <a:t>»</a:t>
            </a:r>
            <a:r>
              <a:rPr kumimoji="0" lang="kk-KZ" sz="2400"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a:t>
            </a:r>
            <a:r>
              <a:rPr kumimoji="0" lang="kk-KZ" sz="2400" b="0" i="0" u="none" strike="noStrike" cap="none" normalizeH="0" baseline="0" dirty="0">
                <a:ln>
                  <a:noFill/>
                </a:ln>
                <a:solidFill>
                  <a:schemeClr val="tx1"/>
                </a:solidFill>
                <a:effectLst/>
                <a:latin typeface="Calibri"/>
                <a:ea typeface="Calibri" pitchFamily="34" charset="0"/>
                <a:cs typeface="Times New Roman" pitchFamily="18" charset="0"/>
              </a:rPr>
              <a:t>–</a:t>
            </a:r>
            <a:r>
              <a:rPr kumimoji="0" lang="kk-KZ" sz="2400"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 деп уақыттың құнын өте жоғары бағалаған. Сондықтан әр күніңді, уақытыңның әр сәтін саналы меңгергенің, мағыналы, мәнді өмір өткізгенің </a:t>
            </a:r>
            <a:r>
              <a:rPr kumimoji="0" lang="kk-KZ" sz="2400" b="0" i="0" u="none" strike="noStrike" cap="none" normalizeH="0" baseline="0" dirty="0">
                <a:ln>
                  <a:noFill/>
                </a:ln>
                <a:solidFill>
                  <a:schemeClr val="tx1"/>
                </a:solidFill>
                <a:effectLst/>
                <a:latin typeface="Calibri"/>
                <a:ea typeface="Calibri" pitchFamily="34" charset="0"/>
                <a:cs typeface="Times New Roman" pitchFamily="18" charset="0"/>
              </a:rPr>
              <a:t>–</a:t>
            </a:r>
            <a:r>
              <a:rPr kumimoji="0" lang="kk-KZ" sz="2400"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 тұтас ғұмырыңды ұзартқаның болмақ. Қысқасы, уақыт</a:t>
            </a:r>
            <a:r>
              <a:rPr kumimoji="0" lang="kk-KZ" sz="2400" b="0" i="0" u="none" strike="noStrike" cap="none" normalizeH="0" dirty="0">
                <a:ln>
                  <a:noFill/>
                </a:ln>
                <a:solidFill>
                  <a:schemeClr val="tx1"/>
                </a:solidFill>
                <a:effectLst/>
                <a:latin typeface="Times New Roman" pitchFamily="18" charset="0"/>
                <a:ea typeface="Calibri" pitchFamily="34" charset="0"/>
                <a:cs typeface="Times New Roman" pitchFamily="18" charset="0"/>
              </a:rPr>
              <a:t> </a:t>
            </a:r>
            <a:r>
              <a:rPr lang="ru-RU" sz="2400" dirty="0">
                <a:latin typeface="Times New Roman" pitchFamily="18" charset="0"/>
                <a:ea typeface="Calibri" pitchFamily="34" charset="0"/>
                <a:cs typeface="Times New Roman" pitchFamily="18" charset="0"/>
              </a:rPr>
              <a:t>-</a:t>
            </a:r>
            <a:r>
              <a:rPr kumimoji="0" lang="kk-KZ" sz="2400"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 құнын дұрыс бағалай білген адамға  аса қымбат сезілсе, ал құнын дұрыс бағалай білмеген адамға </a:t>
            </a:r>
            <a:r>
              <a:rPr kumimoji="0" lang="kk-KZ" sz="2400" b="0" i="0" u="none" strike="noStrike" cap="none" normalizeH="0" baseline="0" dirty="0">
                <a:ln>
                  <a:noFill/>
                </a:ln>
                <a:solidFill>
                  <a:schemeClr val="tx1"/>
                </a:solidFill>
                <a:effectLst/>
                <a:latin typeface="Calibri"/>
                <a:ea typeface="Calibri" pitchFamily="34" charset="0"/>
                <a:cs typeface="Times New Roman" pitchFamily="18" charset="0"/>
              </a:rPr>
              <a:t>–</a:t>
            </a:r>
            <a:r>
              <a:rPr kumimoji="0" lang="kk-KZ" sz="2400"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 мән-мағынасыз, арзан сезіледі. </a:t>
            </a:r>
            <a:endParaRPr kumimoji="0" lang="ru-RU" sz="24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2400" b="1"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Ақпарат дереккөзі: https://massaget.kz/okushyilarga/uy_tapsyirmasyi/42728/</a:t>
            </a:r>
            <a:endParaRPr kumimoji="0" lang="kk-KZ" sz="24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ChangeArrowheads="1"/>
          </p:cNvSpPr>
          <p:nvPr/>
        </p:nvSpPr>
        <p:spPr bwMode="auto">
          <a:xfrm>
            <a:off x="0" y="0"/>
            <a:ext cx="12192000" cy="6370975"/>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defTabSz="914400" fontAlgn="base">
              <a:spcBef>
                <a:spcPct val="0"/>
              </a:spcBef>
              <a:spcAft>
                <a:spcPct val="0"/>
              </a:spcAft>
            </a:pPr>
            <a:r>
              <a:rPr kumimoji="0" lang="kk-KZ" sz="2000" b="1"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3</a:t>
            </a:r>
            <a:r>
              <a:rPr kumimoji="0" lang="kk-KZ" sz="2400" b="1"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a:t>
            </a:r>
            <a:r>
              <a:rPr kumimoji="0" lang="kk-KZ" sz="2400" b="0" i="0" u="none" strike="noStrike" cap="none" normalizeH="0" baseline="0" dirty="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Ақымақ уақытты қалай тез өткізуді ойлайды. Ақылды адам уақытты қалай тез пайдалануды ойлайды.                                                      </a:t>
            </a:r>
          </a:p>
          <a:p>
            <a:pPr lvl="0" defTabSz="914400" fontAlgn="base">
              <a:spcBef>
                <a:spcPct val="0"/>
              </a:spcBef>
              <a:spcAft>
                <a:spcPct val="0"/>
              </a:spcAft>
            </a:pPr>
            <a:r>
              <a:rPr lang="kk-KZ"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kumimoji="0" lang="kk-KZ" sz="2400" i="0" u="none" strike="noStrike" cap="none" normalizeH="0" baseline="0" dirty="0">
                <a:ln>
                  <a:noFill/>
                </a:ln>
                <a:effectLst/>
                <a:latin typeface="Times New Roman" panose="02020603050405020304" pitchFamily="18" charset="0"/>
                <a:ea typeface="Times New Roman" panose="02020603050405020304" pitchFamily="18" charset="0"/>
                <a:cs typeface="Times New Roman" panose="02020603050405020304" pitchFamily="18" charset="0"/>
              </a:rPr>
              <a:t>Артур</a:t>
            </a:r>
            <a:r>
              <a:rPr kumimoji="0" lang="kk-KZ" sz="2400" i="0" u="none" strike="noStrike" cap="none" normalizeH="0" dirty="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kk-KZ" sz="2400" i="0" u="none" strike="noStrike" cap="none" normalizeH="0" dirty="0" err="1">
                <a:ln>
                  <a:noFill/>
                </a:ln>
                <a:effectLst/>
                <a:latin typeface="Times New Roman" panose="02020603050405020304" pitchFamily="18" charset="0"/>
                <a:ea typeface="Times New Roman" panose="02020603050405020304" pitchFamily="18" charset="0"/>
                <a:cs typeface="Times New Roman" panose="02020603050405020304" pitchFamily="18" charset="0"/>
              </a:rPr>
              <a:t>Шопенгауэр</a:t>
            </a:r>
            <a:endParaRPr lang="kk-KZ" sz="2400" dirty="0">
              <a:latin typeface="Times New Roman" panose="02020603050405020304" pitchFamily="18" charset="0"/>
              <a:ea typeface="Times New Roman" panose="02020603050405020304" pitchFamily="18" charset="0"/>
              <a:cs typeface="Times New Roman" panose="02020603050405020304" pitchFamily="18" charset="0"/>
            </a:endParaRPr>
          </a:p>
          <a:p>
            <a:pPr lvl="0" defTabSz="914400" fontAlgn="base">
              <a:spcBef>
                <a:spcPct val="0"/>
              </a:spcBef>
              <a:spcAft>
                <a:spcPct val="0"/>
              </a:spcAft>
            </a:pPr>
            <a:endParaRPr kumimoji="0" lang="kk-KZ" sz="2400" b="0" i="0" u="none" strike="noStrike" cap="none" normalizeH="0" baseline="0" dirty="0">
              <a:ln>
                <a:noFill/>
              </a:ln>
              <a:effectLst/>
              <a:latin typeface="Times New Roman" pitchFamily="18"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2400" b="0" i="0" u="none" strike="noStrike" cap="none" normalizeH="0" baseline="0" dirty="0">
                <a:ln>
                  <a:noFill/>
                </a:ln>
                <a:effectLst/>
                <a:latin typeface="Times New Roman" pitchFamily="18" charset="0"/>
                <a:ea typeface="Calibri" pitchFamily="34" charset="0"/>
                <a:cs typeface="Times New Roman" pitchFamily="18" charset="0"/>
              </a:rPr>
              <a:t>4.Statista порталының мәліметінше, адамдар 2016 жылы әлеуметтік желіге орташа есеппен бір күнде 126 минут жұмсаса, 2017 жылы бұл көрсеткіш 135 минутқа жетіпті. Яғни, қатардағы интернет қолданушысы күн сайын 24 сағаттың 2 сағат 15 минутын әлеуметтік желіге жаратады. 8 сағат ұйқыға, 2 сағат тамақтану мен жуыну секілді тұрмыстық шаруаға кететінін ескерсек, адамның белсенді өмірге бар болғаны 14 сағат уақыты қалады және оның 15 пайызы күн сайын әлеуметтік желіге арналып отыр . </a:t>
            </a:r>
            <a:r>
              <a:rPr lang="kk-KZ" sz="2400" dirty="0">
                <a:latin typeface="Times New Roman" pitchFamily="18" charset="0"/>
                <a:ea typeface="Calibri" pitchFamily="34" charset="0"/>
                <a:cs typeface="Times New Roman" pitchFamily="18" charset="0"/>
              </a:rPr>
              <a:t>Б</a:t>
            </a:r>
            <a:r>
              <a:rPr kumimoji="0" lang="kk-KZ" sz="2400" b="0" i="0" u="none" strike="noStrike" cap="none" normalizeH="0" baseline="0" dirty="0">
                <a:ln>
                  <a:noFill/>
                </a:ln>
                <a:effectLst/>
                <a:latin typeface="Times New Roman" pitchFamily="18" charset="0"/>
                <a:ea typeface="Calibri" pitchFamily="34" charset="0"/>
                <a:cs typeface="Times New Roman" pitchFamily="18" charset="0"/>
              </a:rPr>
              <a:t>ұл көрсеткіш жыл санап ұлғайып келеді. Әлеуметтік желідегі жаңалықтар көп болғанымен, ондағы сіздің әрекетіңіз күнделікті қайталанатындардың санатына жатады, сол себепті біз оған жұмсалған уақытты аңғармаймыз, миымыз оны жаңа тәжірибе деп тіркемейді. Нәтижесінде, әлеуметтік желіге</a:t>
            </a:r>
            <a:r>
              <a:rPr kumimoji="0" lang="kk-KZ" sz="2400" b="0" i="0" u="none" strike="noStrike" cap="none" normalizeH="0" dirty="0">
                <a:ln>
                  <a:noFill/>
                </a:ln>
                <a:effectLst/>
                <a:latin typeface="Times New Roman" pitchFamily="18" charset="0"/>
                <a:ea typeface="Calibri" pitchFamily="34" charset="0"/>
                <a:cs typeface="Times New Roman" pitchFamily="18" charset="0"/>
              </a:rPr>
              <a:t> тәуелді болып</a:t>
            </a:r>
            <a:r>
              <a:rPr kumimoji="0" lang="kk-KZ" sz="2400" b="0" i="0" u="none" strike="noStrike" cap="none" normalizeH="0" baseline="0" dirty="0">
                <a:ln>
                  <a:noFill/>
                </a:ln>
                <a:effectLst/>
                <a:latin typeface="Times New Roman" pitchFamily="18" charset="0"/>
                <a:ea typeface="Calibri" pitchFamily="34" charset="0"/>
                <a:cs typeface="Times New Roman" pitchFamily="18" charset="0"/>
              </a:rPr>
              <a:t>, уақытымыз тағы қысқарады.</a:t>
            </a:r>
            <a:br>
              <a:rPr kumimoji="0" lang="kk-KZ" sz="2400" b="0" i="0" u="none" strike="noStrike" cap="none" normalizeH="0" baseline="0" dirty="0">
                <a:ln>
                  <a:noFill/>
                </a:ln>
                <a:effectLst/>
                <a:latin typeface="Times New Roman" pitchFamily="18" charset="0"/>
                <a:ea typeface="Calibri" pitchFamily="34" charset="0"/>
                <a:cs typeface="Times New Roman" pitchFamily="18" charset="0"/>
              </a:rPr>
            </a:br>
            <a:r>
              <a:rPr kumimoji="0" lang="kk-KZ" sz="2400" b="0" i="0" u="none" strike="noStrike" cap="none" normalizeH="0" baseline="0" dirty="0">
                <a:ln>
                  <a:noFill/>
                </a:ln>
                <a:solidFill>
                  <a:srgbClr val="333333"/>
                </a:solidFill>
                <a:effectLst/>
                <a:latin typeface="Times New Roman" pitchFamily="18" charset="0"/>
                <a:ea typeface="Calibri" pitchFamily="34" charset="0"/>
                <a:cs typeface="Times New Roman" pitchFamily="18" charset="0"/>
              </a:rPr>
              <a:t/>
            </a:r>
            <a:br>
              <a:rPr kumimoji="0" lang="kk-KZ" sz="2400" b="0" i="0" u="none" strike="noStrike" cap="none" normalizeH="0" baseline="0" dirty="0">
                <a:ln>
                  <a:noFill/>
                </a:ln>
                <a:solidFill>
                  <a:srgbClr val="333333"/>
                </a:solidFill>
                <a:effectLst/>
                <a:latin typeface="Times New Roman" pitchFamily="18" charset="0"/>
                <a:ea typeface="Calibri" pitchFamily="34" charset="0"/>
                <a:cs typeface="Times New Roman" pitchFamily="18" charset="0"/>
              </a:rPr>
            </a:br>
            <a:r>
              <a:rPr kumimoji="0" lang="kk-KZ" sz="2400" b="1" i="0" u="none" strike="noStrike" cap="none" normalizeH="0" baseline="0" dirty="0">
                <a:ln>
                  <a:noFill/>
                </a:ln>
                <a:solidFill>
                  <a:srgbClr val="333333"/>
                </a:solidFill>
                <a:effectLst/>
                <a:latin typeface="Times New Roman" pitchFamily="18" charset="0"/>
                <a:ea typeface="Calibri" pitchFamily="34" charset="0"/>
                <a:cs typeface="Times New Roman" pitchFamily="18" charset="0"/>
              </a:rPr>
              <a:t> www.egemen.kz сайты: </a:t>
            </a:r>
            <a:r>
              <a:rPr kumimoji="0" lang="kk-KZ" sz="2400" b="1" i="0" u="none" strike="noStrike" cap="none" normalizeH="0" baseline="0" dirty="0">
                <a:ln>
                  <a:noFill/>
                </a:ln>
                <a:solidFill>
                  <a:srgbClr val="000000"/>
                </a:solidFill>
                <a:effectLst/>
                <a:latin typeface="Times New Roman" pitchFamily="18" charset="0"/>
                <a:ea typeface="Calibri" pitchFamily="34" charset="0"/>
                <a:cs typeface="Times New Roman" pitchFamily="18" charset="0"/>
                <a:hlinkClick r:id="rId2"/>
              </a:rPr>
              <a:t>https://egemen.kz/article/160365-uaqyt-nege-tez-otedi-ghylymi-tusinikteme-dgane-qarapayym-logika</a:t>
            </a:r>
            <a:r>
              <a:rPr kumimoji="0" lang="ru-RU" sz="2400" b="0" i="0" u="none" strike="noStrike" cap="none" normalizeH="0" baseline="0" dirty="0">
                <a:ln>
                  <a:noFill/>
                </a:ln>
                <a:solidFill>
                  <a:schemeClr val="tx1"/>
                </a:solidFill>
                <a:effectLst/>
                <a:latin typeface="Arial" pitchFamily="34" charset="0"/>
                <a:cs typeface="Arial" pitchFamily="34" charset="0"/>
              </a:rPr>
              <a:t>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1"/>
          <p:cNvSpPr>
            <a:spLocks noChangeArrowheads="1"/>
          </p:cNvSpPr>
          <p:nvPr/>
        </p:nvSpPr>
        <p:spPr bwMode="auto">
          <a:xfrm>
            <a:off x="0" y="73164"/>
            <a:ext cx="12192000" cy="458587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defTabSz="914400" rtl="0" eaLnBrk="1" fontAlgn="base" latinLnBrk="0" hangingPunct="1">
              <a:lnSpc>
                <a:spcPct val="100000"/>
              </a:lnSpc>
              <a:spcBef>
                <a:spcPct val="0"/>
              </a:spcBef>
              <a:spcAft>
                <a:spcPct val="0"/>
              </a:spcAft>
              <a:buClrTx/>
              <a:buSzTx/>
              <a:buFontTx/>
              <a:buNone/>
              <a:tabLst/>
            </a:pPr>
            <a:endParaRPr kumimoji="0" lang="ru-RU" sz="20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kk-KZ" sz="2000" b="0" i="0" u="none" strike="noStrike" cap="none" normalizeH="0" baseline="0" dirty="0">
                <a:ln>
                  <a:noFill/>
                </a:ln>
                <a:solidFill>
                  <a:srgbClr val="202122"/>
                </a:solidFill>
                <a:effectLst/>
                <a:latin typeface="Times New Roman" pitchFamily="18" charset="0"/>
                <a:ea typeface="Times New Roman" pitchFamily="18" charset="0"/>
                <a:cs typeface="Times New Roman" pitchFamily="18" charset="0"/>
              </a:rPr>
              <a:t>            </a:t>
            </a:r>
            <a:endParaRPr kumimoji="0" lang="ru-RU" sz="20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endParaRPr>
          </a:p>
          <a:p>
            <a:pPr defTabSz="914400" eaLnBrk="0" fontAlgn="base" hangingPunct="0">
              <a:spcBef>
                <a:spcPct val="0"/>
              </a:spcBef>
              <a:spcAft>
                <a:spcPct val="0"/>
              </a:spcAft>
            </a:pPr>
            <a:r>
              <a:rPr lang="kk-KZ" sz="2000" dirty="0">
                <a:latin typeface="Times New Roman" pitchFamily="18" charset="0"/>
                <a:cs typeface="Times New Roman" pitchFamily="18" charset="0"/>
              </a:rPr>
              <a:t> </a:t>
            </a:r>
            <a:r>
              <a:rPr lang="kk-KZ" sz="2800" dirty="0">
                <a:latin typeface="Times New Roman" pitchFamily="18" charset="0"/>
                <a:cs typeface="Times New Roman" pitchFamily="18" charset="0"/>
              </a:rPr>
              <a:t>Осы дереккөздерін пайдалана </a:t>
            </a:r>
            <a:r>
              <a:rPr lang="kk-KZ" sz="2800" dirty="0" err="1">
                <a:latin typeface="Times New Roman" pitchFamily="18" charset="0"/>
                <a:cs typeface="Times New Roman" pitchFamily="18" charset="0"/>
              </a:rPr>
              <a:t>отырып,«Менің</a:t>
            </a:r>
            <a:r>
              <a:rPr lang="kk-KZ" sz="2800" dirty="0">
                <a:latin typeface="Times New Roman" pitchFamily="18" charset="0"/>
                <a:cs typeface="Times New Roman" pitchFamily="18" charset="0"/>
              </a:rPr>
              <a:t> бос уақытым..." тақырыбы</a:t>
            </a:r>
            <a:r>
              <a:rPr lang="ru-RU" sz="2800" dirty="0">
                <a:latin typeface="Times New Roman" pitchFamily="18" charset="0"/>
                <a:cs typeface="Times New Roman" pitchFamily="18" charset="0"/>
              </a:rPr>
              <a:t>на </a:t>
            </a:r>
            <a:r>
              <a:rPr lang="kk-KZ" sz="2800" dirty="0">
                <a:latin typeface="Times New Roman" pitchFamily="18" charset="0"/>
                <a:cs typeface="Times New Roman" pitchFamily="18" charset="0"/>
              </a:rPr>
              <a:t> </a:t>
            </a:r>
            <a:r>
              <a:rPr lang="kk-KZ" sz="2800" dirty="0" err="1">
                <a:latin typeface="Times New Roman" pitchFamily="18" charset="0"/>
                <a:cs typeface="Times New Roman" pitchFamily="18" charset="0"/>
              </a:rPr>
              <a:t>ойтолғау</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жазыңыз</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Жай</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сөйлемнің</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түрлерін</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қолданыңыз</a:t>
            </a:r>
            <a:r>
              <a:rPr lang="ru-RU" sz="2800" dirty="0">
                <a:latin typeface="Times New Roman" pitchFamily="18" charset="0"/>
                <a:cs typeface="Times New Roman" pitchFamily="18" charset="0"/>
              </a:rPr>
              <a:t>. </a:t>
            </a:r>
            <a:r>
              <a:rPr lang="kk-KZ" sz="2800" dirty="0" err="1">
                <a:latin typeface="Times New Roman" pitchFamily="18" charset="0"/>
                <a:cs typeface="Times New Roman" pitchFamily="18" charset="0"/>
              </a:rPr>
              <a:t>Ойтолғауда</a:t>
            </a:r>
            <a:r>
              <a:rPr lang="kk-KZ" sz="2800" dirty="0">
                <a:latin typeface="Times New Roman" pitchFamily="18" charset="0"/>
                <a:cs typeface="Times New Roman" pitchFamily="18" charset="0"/>
              </a:rPr>
              <a:t> </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жоғарыдағы</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дәйексөздерді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қолданып</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авторына</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сілтеме</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жасаңыз</a:t>
            </a:r>
            <a:r>
              <a:rPr lang="ru-RU" sz="2800" dirty="0">
                <a:latin typeface="Times New Roman" pitchFamily="18" charset="0"/>
                <a:cs typeface="Times New Roman" pitchFamily="18" charset="0"/>
              </a:rPr>
              <a:t>.</a:t>
            </a:r>
          </a:p>
          <a:p>
            <a:pPr defTabSz="914400" eaLnBrk="0" fontAlgn="base" hangingPunct="0">
              <a:spcBef>
                <a:spcPct val="0"/>
              </a:spcBef>
              <a:spcAft>
                <a:spcPct val="0"/>
              </a:spcAft>
            </a:pPr>
            <a:endParaRPr lang="ru-RU" sz="2800" dirty="0">
              <a:latin typeface="Times New Roman" pitchFamily="18" charset="0"/>
              <a:cs typeface="Times New Roman" pitchFamily="18" charset="0"/>
            </a:endParaRPr>
          </a:p>
          <a:p>
            <a:pPr defTabSz="914400" eaLnBrk="0" fontAlgn="base" hangingPunct="0">
              <a:spcBef>
                <a:spcPct val="0"/>
              </a:spcBef>
              <a:spcAft>
                <a:spcPct val="0"/>
              </a:spcAft>
            </a:pPr>
            <a:endParaRPr lang="ru-RU" sz="2800" dirty="0">
              <a:latin typeface="Times New Roman" pitchFamily="18" charset="0"/>
              <a:cs typeface="Times New Roman" pitchFamily="18"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kk-KZ" sz="2800" b="1"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Дескриптор: </a:t>
            </a:r>
            <a:r>
              <a:rPr kumimoji="0" lang="kk-KZ" sz="28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Білім алушы</a:t>
            </a:r>
          </a:p>
          <a:p>
            <a:pPr marL="0" marR="0" lvl="0" indent="0" defTabSz="914400" rtl="0" eaLnBrk="0" fontAlgn="base" latinLnBrk="0" hangingPunct="0">
              <a:lnSpc>
                <a:spcPct val="100000"/>
              </a:lnSpc>
              <a:spcBef>
                <a:spcPct val="0"/>
              </a:spcBef>
              <a:spcAft>
                <a:spcPct val="0"/>
              </a:spcAft>
              <a:buClrTx/>
              <a:buSzTx/>
              <a:buFontTx/>
              <a:buNone/>
              <a:tabLst/>
            </a:pPr>
            <a:r>
              <a:rPr kumimoji="0" lang="kk-KZ" sz="28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 - дәйексөздерді орынды қолданады;</a:t>
            </a:r>
            <a:endParaRPr kumimoji="0" lang="ru-RU" sz="28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kk-KZ" sz="28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 - жай сөйлемнің түрлерін қолданады;</a:t>
            </a:r>
            <a:endParaRPr kumimoji="0" lang="ru-RU" sz="28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kk-KZ" sz="28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 - авторына сілтеме жасайды.</a:t>
            </a:r>
            <a:endParaRPr kumimoji="0" lang="kk-KZ" sz="2800" b="0" i="0" u="none" strike="noStrike" cap="none" normalizeH="0" baseline="0" dirty="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9601AC0A-2323-46A9-B608-F3832AB6DB2B}"/>
              </a:ext>
            </a:extLst>
          </p:cNvPr>
          <p:cNvSpPr>
            <a:spLocks noGrp="1"/>
          </p:cNvSpPr>
          <p:nvPr>
            <p:ph type="title"/>
          </p:nvPr>
        </p:nvSpPr>
        <p:spPr>
          <a:xfrm>
            <a:off x="989647" y="161925"/>
            <a:ext cx="10212705" cy="975360"/>
          </a:xfrm>
        </p:spPr>
        <p:txBody>
          <a:bodyPr>
            <a:normAutofit/>
          </a:bodyPr>
          <a:lstStyle/>
          <a:p>
            <a:r>
              <a:rPr lang="kk-KZ" sz="4000" dirty="0">
                <a:latin typeface="Times New Roman" panose="02020603050405020304" pitchFamily="18" charset="0"/>
                <a:cs typeface="Times New Roman" panose="02020603050405020304" pitchFamily="18" charset="0"/>
              </a:rPr>
              <a:t>Менің бос уақытым...                  </a:t>
            </a:r>
            <a:r>
              <a:rPr lang="ru-RU" sz="4000" dirty="0">
                <a:latin typeface="Times New Roman" panose="02020603050405020304" pitchFamily="18" charset="0"/>
                <a:cs typeface="Times New Roman" panose="02020603050405020304" pitchFamily="18" charset="0"/>
              </a:rPr>
              <a:t>(</a:t>
            </a:r>
            <a:r>
              <a:rPr lang="kk-KZ" sz="4000" dirty="0">
                <a:latin typeface="Times New Roman" panose="02020603050405020304" pitchFamily="18" charset="0"/>
                <a:cs typeface="Times New Roman" panose="02020603050405020304" pitchFamily="18" charset="0"/>
              </a:rPr>
              <a:t>үлгі</a:t>
            </a:r>
            <a:r>
              <a:rPr lang="ru-RU" sz="4000" dirty="0">
                <a:latin typeface="Times New Roman" panose="02020603050405020304" pitchFamily="18" charset="0"/>
                <a:cs typeface="Times New Roman" panose="02020603050405020304" pitchFamily="18" charset="0"/>
              </a:rPr>
              <a:t>)</a:t>
            </a:r>
            <a:endParaRPr lang="ru-RU" sz="4000" dirty="0"/>
          </a:p>
        </p:txBody>
      </p:sp>
      <p:sp>
        <p:nvSpPr>
          <p:cNvPr id="3" name="Объект 2">
            <a:extLst>
              <a:ext uri="{FF2B5EF4-FFF2-40B4-BE49-F238E27FC236}">
                <a16:creationId xmlns="" xmlns:a16="http://schemas.microsoft.com/office/drawing/2014/main" id="{0948F7A0-4E3A-4908-83F6-251245D7602C}"/>
              </a:ext>
            </a:extLst>
          </p:cNvPr>
          <p:cNvSpPr>
            <a:spLocks noGrp="1"/>
          </p:cNvSpPr>
          <p:nvPr>
            <p:ph idx="1"/>
          </p:nvPr>
        </p:nvSpPr>
        <p:spPr>
          <a:xfrm>
            <a:off x="628650" y="1248697"/>
            <a:ext cx="10706100" cy="4807974"/>
          </a:xfrm>
        </p:spPr>
        <p:txBody>
          <a:bodyPr>
            <a:normAutofit/>
          </a:bodyPr>
          <a:lstStyle/>
          <a:p>
            <a:endParaRPr lang="ru-RU" sz="2400" cap="none" dirty="0">
              <a:solidFill>
                <a:schemeClr val="tx1"/>
              </a:solidFill>
              <a:latin typeface="Times New Roman" panose="02020603050405020304" pitchFamily="18" charset="0"/>
              <a:cs typeface="Times New Roman" panose="02020603050405020304" pitchFamily="18" charset="0"/>
            </a:endParaRPr>
          </a:p>
          <a:p>
            <a:r>
              <a:rPr lang="ru-RU" sz="2400" cap="none" dirty="0">
                <a:solidFill>
                  <a:schemeClr val="tx1"/>
                </a:solidFill>
                <a:latin typeface="Times New Roman" panose="02020603050405020304" pitchFamily="18" charset="0"/>
                <a:cs typeface="Times New Roman" panose="02020603050405020304" pitchFamily="18" charset="0"/>
              </a:rPr>
              <a:t> </a:t>
            </a:r>
            <a:r>
              <a:rPr lang="kk-KZ" sz="2400" cap="none" dirty="0">
                <a:solidFill>
                  <a:schemeClr val="tx1"/>
                </a:solidFill>
                <a:latin typeface="Times New Roman" panose="02020603050405020304" pitchFamily="18" charset="0"/>
                <a:cs typeface="Times New Roman" panose="02020603050405020304" pitchFamily="18" charset="0"/>
              </a:rPr>
              <a:t>Уақыт туралы мүлдем ойланбаған </a:t>
            </a:r>
            <a:r>
              <a:rPr lang="kk-KZ" sz="2400" cap="none" dirty="0" err="1">
                <a:solidFill>
                  <a:schemeClr val="tx1"/>
                </a:solidFill>
                <a:latin typeface="Times New Roman" panose="02020603050405020304" pitchFamily="18" charset="0"/>
                <a:cs typeface="Times New Roman" panose="02020603050405020304" pitchFamily="18" charset="0"/>
              </a:rPr>
              <a:t>екенмін.Қазір</a:t>
            </a:r>
            <a:r>
              <a:rPr lang="kk-KZ" sz="2400" cap="none" dirty="0">
                <a:solidFill>
                  <a:schemeClr val="tx1"/>
                </a:solidFill>
                <a:latin typeface="Times New Roman" panose="02020603050405020304" pitchFamily="18" charset="0"/>
                <a:cs typeface="Times New Roman" panose="02020603050405020304" pitchFamily="18" charset="0"/>
              </a:rPr>
              <a:t> ғана менің кешегі күнім қалай өтті </a:t>
            </a:r>
            <a:r>
              <a:rPr lang="kk-KZ" sz="2400" cap="none" dirty="0" err="1">
                <a:solidFill>
                  <a:schemeClr val="tx1"/>
                </a:solidFill>
                <a:latin typeface="Times New Roman" panose="02020603050405020304" pitchFamily="18" charset="0"/>
                <a:cs typeface="Times New Roman" panose="02020603050405020304" pitchFamily="18" charset="0"/>
              </a:rPr>
              <a:t>деп,өзіме</a:t>
            </a:r>
            <a:r>
              <a:rPr lang="ru-RU" sz="2400" cap="none" dirty="0">
                <a:solidFill>
                  <a:schemeClr val="tx1"/>
                </a:solidFill>
                <a:latin typeface="Times New Roman" panose="02020603050405020304" pitchFamily="18" charset="0"/>
                <a:cs typeface="Times New Roman" panose="02020603050405020304" pitchFamily="18" charset="0"/>
              </a:rPr>
              <a:t>-</a:t>
            </a:r>
            <a:r>
              <a:rPr lang="kk-KZ" sz="2400" cap="none" dirty="0">
                <a:solidFill>
                  <a:schemeClr val="tx1"/>
                </a:solidFill>
                <a:latin typeface="Times New Roman" panose="02020603050405020304" pitchFamily="18" charset="0"/>
                <a:cs typeface="Times New Roman" panose="02020603050405020304" pitchFamily="18" charset="0"/>
              </a:rPr>
              <a:t>өзім сұрақ қойып отырмын.</a:t>
            </a:r>
          </a:p>
          <a:p>
            <a:r>
              <a:rPr lang="ru-RU" sz="2400" cap="none" dirty="0">
                <a:solidFill>
                  <a:schemeClr val="tx1"/>
                </a:solidFill>
                <a:latin typeface="Times New Roman" panose="02020603050405020304" pitchFamily="18" charset="0"/>
                <a:cs typeface="Times New Roman" panose="02020603050405020304" pitchFamily="18" charset="0"/>
              </a:rPr>
              <a:t>  </a:t>
            </a:r>
            <a:r>
              <a:rPr lang="ru-RU" sz="2400" cap="none" dirty="0" err="1">
                <a:solidFill>
                  <a:schemeClr val="tx1"/>
                </a:solidFill>
                <a:latin typeface="Times New Roman" panose="02020603050405020304" pitchFamily="18" charset="0"/>
                <a:cs typeface="Times New Roman" panose="02020603050405020304" pitchFamily="18" charset="0"/>
              </a:rPr>
              <a:t>Әрине,бұрын</a:t>
            </a:r>
            <a:r>
              <a:rPr lang="ru-RU" sz="2400" cap="none" dirty="0">
                <a:solidFill>
                  <a:schemeClr val="tx1"/>
                </a:solidFill>
                <a:latin typeface="Times New Roman" panose="02020603050405020304" pitchFamily="18" charset="0"/>
                <a:cs typeface="Times New Roman" panose="02020603050405020304" pitchFamily="18" charset="0"/>
              </a:rPr>
              <a:t> </a:t>
            </a:r>
            <a:r>
              <a:rPr lang="ru-RU" sz="2400" cap="none" dirty="0" err="1">
                <a:solidFill>
                  <a:schemeClr val="tx1"/>
                </a:solidFill>
                <a:latin typeface="Times New Roman" panose="02020603050405020304" pitchFamily="18" charset="0"/>
                <a:cs typeface="Times New Roman" panose="02020603050405020304" pitchFamily="18" charset="0"/>
              </a:rPr>
              <a:t>көп</a:t>
            </a:r>
            <a:r>
              <a:rPr lang="ru-RU" sz="2400" cap="none" dirty="0">
                <a:solidFill>
                  <a:schemeClr val="tx1"/>
                </a:solidFill>
                <a:latin typeface="Times New Roman" panose="02020603050405020304" pitchFamily="18" charset="0"/>
                <a:cs typeface="Times New Roman" panose="02020603050405020304" pitchFamily="18" charset="0"/>
              </a:rPr>
              <a:t> </a:t>
            </a:r>
            <a:r>
              <a:rPr lang="ru-RU" sz="2400" cap="none" dirty="0" err="1">
                <a:solidFill>
                  <a:schemeClr val="tx1"/>
                </a:solidFill>
                <a:latin typeface="Times New Roman" panose="02020603050405020304" pitchFamily="18" charset="0"/>
                <a:cs typeface="Times New Roman" panose="02020603050405020304" pitchFamily="18" charset="0"/>
              </a:rPr>
              <a:t>уақытым</a:t>
            </a:r>
            <a:r>
              <a:rPr lang="ru-RU" sz="2400" cap="none" dirty="0">
                <a:solidFill>
                  <a:schemeClr val="tx1"/>
                </a:solidFill>
                <a:latin typeface="Times New Roman" panose="02020603050405020304" pitchFamily="18" charset="0"/>
                <a:cs typeface="Times New Roman" panose="02020603050405020304" pitchFamily="18" charset="0"/>
              </a:rPr>
              <a:t> </a:t>
            </a:r>
            <a:r>
              <a:rPr lang="ru-RU" sz="2400" cap="none" dirty="0" err="1">
                <a:solidFill>
                  <a:schemeClr val="tx1"/>
                </a:solidFill>
                <a:latin typeface="Times New Roman" panose="02020603050405020304" pitchFamily="18" charset="0"/>
                <a:cs typeface="Times New Roman" panose="02020603050405020304" pitchFamily="18" charset="0"/>
              </a:rPr>
              <a:t>мектепте</a:t>
            </a:r>
            <a:r>
              <a:rPr lang="ru-RU" sz="2400" cap="none" dirty="0">
                <a:solidFill>
                  <a:schemeClr val="tx1"/>
                </a:solidFill>
                <a:latin typeface="Times New Roman" panose="02020603050405020304" pitchFamily="18" charset="0"/>
                <a:cs typeface="Times New Roman" panose="02020603050405020304" pitchFamily="18" charset="0"/>
              </a:rPr>
              <a:t> </a:t>
            </a:r>
            <a:r>
              <a:rPr lang="ru-RU" sz="2400" cap="none" dirty="0" err="1">
                <a:solidFill>
                  <a:schemeClr val="tx1"/>
                </a:solidFill>
                <a:latin typeface="Times New Roman" panose="02020603050405020304" pitchFamily="18" charset="0"/>
                <a:cs typeface="Times New Roman" panose="02020603050405020304" pitchFamily="18" charset="0"/>
              </a:rPr>
              <a:t>өтетін</a:t>
            </a:r>
            <a:r>
              <a:rPr lang="ru-RU" sz="2400" cap="none" dirty="0">
                <a:solidFill>
                  <a:schemeClr val="tx1"/>
                </a:solidFill>
                <a:latin typeface="Times New Roman" panose="02020603050405020304" pitchFamily="18" charset="0"/>
                <a:cs typeface="Times New Roman" panose="02020603050405020304" pitchFamily="18" charset="0"/>
              </a:rPr>
              <a:t> </a:t>
            </a:r>
            <a:r>
              <a:rPr lang="ru-RU" sz="2400" cap="none" dirty="0" err="1">
                <a:solidFill>
                  <a:schemeClr val="tx1"/>
                </a:solidFill>
                <a:latin typeface="Times New Roman" panose="02020603050405020304" pitchFamily="18" charset="0"/>
                <a:cs typeface="Times New Roman" panose="02020603050405020304" pitchFamily="18" charset="0"/>
              </a:rPr>
              <a:t>еді.Енді</a:t>
            </a:r>
            <a:r>
              <a:rPr lang="ru-RU" sz="2400" cap="none" dirty="0">
                <a:solidFill>
                  <a:schemeClr val="tx1"/>
                </a:solidFill>
                <a:latin typeface="Times New Roman" panose="02020603050405020304" pitchFamily="18" charset="0"/>
                <a:cs typeface="Times New Roman" panose="02020603050405020304" pitchFamily="18" charset="0"/>
              </a:rPr>
              <a:t> </a:t>
            </a:r>
            <a:r>
              <a:rPr lang="ru-RU" sz="2400" cap="none" dirty="0" err="1">
                <a:solidFill>
                  <a:schemeClr val="tx1"/>
                </a:solidFill>
                <a:latin typeface="Times New Roman" panose="02020603050405020304" pitchFamily="18" charset="0"/>
                <a:cs typeface="Times New Roman" panose="02020603050405020304" pitchFamily="18" charset="0"/>
              </a:rPr>
              <a:t>мына</a:t>
            </a:r>
            <a:r>
              <a:rPr lang="ru-RU" sz="2400" cap="none" dirty="0">
                <a:solidFill>
                  <a:schemeClr val="tx1"/>
                </a:solidFill>
                <a:latin typeface="Times New Roman" panose="02020603050405020304" pitchFamily="18" charset="0"/>
                <a:cs typeface="Times New Roman" panose="02020603050405020304" pitchFamily="18" charset="0"/>
              </a:rPr>
              <a:t> </a:t>
            </a:r>
            <a:r>
              <a:rPr lang="ru-RU" sz="2400" cap="none" dirty="0" err="1">
                <a:solidFill>
                  <a:schemeClr val="tx1"/>
                </a:solidFill>
                <a:latin typeface="Times New Roman" panose="02020603050405020304" pitchFamily="18" charset="0"/>
                <a:cs typeface="Times New Roman" panose="02020603050405020304" pitchFamily="18" charset="0"/>
              </a:rPr>
              <a:t>әлемдегі</a:t>
            </a:r>
            <a:r>
              <a:rPr lang="ru-RU" sz="2400" cap="none" dirty="0">
                <a:solidFill>
                  <a:schemeClr val="tx1"/>
                </a:solidFill>
                <a:latin typeface="Times New Roman" panose="02020603050405020304" pitchFamily="18" charset="0"/>
                <a:cs typeface="Times New Roman" panose="02020603050405020304" pitchFamily="18" charset="0"/>
              </a:rPr>
              <a:t> </a:t>
            </a:r>
            <a:r>
              <a:rPr lang="ru-RU" sz="2400" cap="none" dirty="0" err="1">
                <a:solidFill>
                  <a:schemeClr val="tx1"/>
                </a:solidFill>
                <a:latin typeface="Times New Roman" panose="02020603050405020304" pitchFamily="18" charset="0"/>
                <a:cs typeface="Times New Roman" panose="02020603050405020304" pitchFamily="18" charset="0"/>
              </a:rPr>
              <a:t>жағдайға</a:t>
            </a:r>
            <a:r>
              <a:rPr lang="ru-RU" sz="2400" cap="none" dirty="0">
                <a:solidFill>
                  <a:schemeClr val="tx1"/>
                </a:solidFill>
                <a:latin typeface="Times New Roman" panose="02020603050405020304" pitchFamily="18" charset="0"/>
                <a:cs typeface="Times New Roman" panose="02020603050405020304" pitchFamily="18" charset="0"/>
              </a:rPr>
              <a:t> </a:t>
            </a:r>
            <a:r>
              <a:rPr lang="ru-RU" sz="2400" cap="none" dirty="0" err="1">
                <a:solidFill>
                  <a:schemeClr val="tx1"/>
                </a:solidFill>
                <a:latin typeface="Times New Roman" panose="02020603050405020304" pitchFamily="18" charset="0"/>
                <a:cs typeface="Times New Roman" panose="02020603050405020304" pitchFamily="18" charset="0"/>
              </a:rPr>
              <a:t>байланысты</a:t>
            </a:r>
            <a:r>
              <a:rPr lang="ru-RU" sz="2400" cap="none" dirty="0">
                <a:solidFill>
                  <a:schemeClr val="tx1"/>
                </a:solidFill>
                <a:latin typeface="Times New Roman" panose="02020603050405020304" pitchFamily="18" charset="0"/>
                <a:cs typeface="Times New Roman" panose="02020603050405020304" pitchFamily="18" charset="0"/>
              </a:rPr>
              <a:t> </a:t>
            </a:r>
            <a:r>
              <a:rPr lang="ru-RU" sz="2400" cap="none" dirty="0" err="1">
                <a:solidFill>
                  <a:schemeClr val="tx1"/>
                </a:solidFill>
                <a:latin typeface="Times New Roman" panose="02020603050405020304" pitchFamily="18" charset="0"/>
                <a:cs typeface="Times New Roman" panose="02020603050405020304" pitchFamily="18" charset="0"/>
              </a:rPr>
              <a:t>ұстаздарыммен</a:t>
            </a:r>
            <a:r>
              <a:rPr lang="ru-RU" sz="2400" cap="none" dirty="0">
                <a:solidFill>
                  <a:schemeClr val="tx1"/>
                </a:solidFill>
                <a:latin typeface="Times New Roman" panose="02020603050405020304" pitchFamily="18" charset="0"/>
                <a:cs typeface="Times New Roman" panose="02020603050405020304" pitchFamily="18" charset="0"/>
              </a:rPr>
              <a:t> </a:t>
            </a:r>
            <a:r>
              <a:rPr lang="ru-RU" sz="2400" cap="none" dirty="0" err="1">
                <a:solidFill>
                  <a:schemeClr val="tx1"/>
                </a:solidFill>
                <a:latin typeface="Times New Roman" panose="02020603050405020304" pitchFamily="18" charset="0"/>
                <a:cs typeface="Times New Roman" panose="02020603050405020304" pitchFamily="18" charset="0"/>
              </a:rPr>
              <a:t>де,достарыммен</a:t>
            </a:r>
            <a:r>
              <a:rPr lang="ru-RU" sz="2400" cap="none" dirty="0">
                <a:solidFill>
                  <a:schemeClr val="tx1"/>
                </a:solidFill>
                <a:latin typeface="Times New Roman" panose="02020603050405020304" pitchFamily="18" charset="0"/>
                <a:cs typeface="Times New Roman" panose="02020603050405020304" pitchFamily="18" charset="0"/>
              </a:rPr>
              <a:t> де </a:t>
            </a:r>
            <a:r>
              <a:rPr lang="ru-RU" sz="2400" cap="none" dirty="0" err="1">
                <a:solidFill>
                  <a:schemeClr val="tx1"/>
                </a:solidFill>
                <a:latin typeface="Times New Roman" panose="02020603050405020304" pitchFamily="18" charset="0"/>
                <a:cs typeface="Times New Roman" panose="02020603050405020304" pitchFamily="18" charset="0"/>
              </a:rPr>
              <a:t>қашықтан</a:t>
            </a:r>
            <a:r>
              <a:rPr lang="ru-RU" sz="2400" cap="none" dirty="0">
                <a:solidFill>
                  <a:schemeClr val="tx1"/>
                </a:solidFill>
                <a:latin typeface="Times New Roman" panose="02020603050405020304" pitchFamily="18" charset="0"/>
                <a:cs typeface="Times New Roman" panose="02020603050405020304" pitchFamily="18" charset="0"/>
              </a:rPr>
              <a:t> </a:t>
            </a:r>
            <a:r>
              <a:rPr lang="ru-RU" sz="2400" cap="none" dirty="0" err="1">
                <a:solidFill>
                  <a:schemeClr val="tx1"/>
                </a:solidFill>
                <a:latin typeface="Times New Roman" panose="02020603050405020304" pitchFamily="18" charset="0"/>
                <a:cs typeface="Times New Roman" panose="02020603050405020304" pitchFamily="18" charset="0"/>
              </a:rPr>
              <a:t>байланысып</a:t>
            </a:r>
            <a:r>
              <a:rPr lang="ru-RU" sz="2400" cap="none" dirty="0">
                <a:solidFill>
                  <a:schemeClr val="tx1"/>
                </a:solidFill>
                <a:latin typeface="Times New Roman" panose="02020603050405020304" pitchFamily="18" charset="0"/>
                <a:cs typeface="Times New Roman" panose="02020603050405020304" pitchFamily="18" charset="0"/>
              </a:rPr>
              <a:t> </a:t>
            </a:r>
            <a:r>
              <a:rPr lang="ru-RU" sz="2400" cap="none" dirty="0" err="1">
                <a:solidFill>
                  <a:schemeClr val="tx1"/>
                </a:solidFill>
                <a:latin typeface="Times New Roman" panose="02020603050405020304" pitchFamily="18" charset="0"/>
                <a:cs typeface="Times New Roman" panose="02020603050405020304" pitchFamily="18" charset="0"/>
              </a:rPr>
              <a:t>отырмын.Мені</a:t>
            </a:r>
            <a:r>
              <a:rPr lang="ru-RU" sz="2400" cap="none" dirty="0">
                <a:solidFill>
                  <a:schemeClr val="tx1"/>
                </a:solidFill>
                <a:latin typeface="Times New Roman" panose="02020603050405020304" pitchFamily="18" charset="0"/>
                <a:cs typeface="Times New Roman" panose="02020603050405020304" pitchFamily="18" charset="0"/>
              </a:rPr>
              <a:t>, </a:t>
            </a:r>
            <a:r>
              <a:rPr lang="ru-RU" sz="2400" cap="none" dirty="0" err="1">
                <a:solidFill>
                  <a:schemeClr val="tx1"/>
                </a:solidFill>
                <a:latin typeface="Times New Roman" panose="02020603050405020304" pitchFamily="18" charset="0"/>
                <a:cs typeface="Times New Roman" panose="02020603050405020304" pitchFamily="18" charset="0"/>
              </a:rPr>
              <a:t>әсіресе</a:t>
            </a:r>
            <a:r>
              <a:rPr lang="ru-RU" sz="2400" cap="none" dirty="0">
                <a:solidFill>
                  <a:schemeClr val="tx1"/>
                </a:solidFill>
                <a:latin typeface="Times New Roman" panose="02020603050405020304" pitchFamily="18" charset="0"/>
                <a:cs typeface="Times New Roman" panose="02020603050405020304" pitchFamily="18" charset="0"/>
              </a:rPr>
              <a:t>,</a:t>
            </a:r>
            <a:r>
              <a:rPr kumimoji="0" lang="kk-KZ" sz="2400" b="1" i="0" u="none" strike="noStrike" cap="none" normalizeH="0" baseline="0" dirty="0">
                <a:ln>
                  <a:noFill/>
                </a:ln>
                <a:solidFill>
                  <a:srgbClr val="333333"/>
                </a:solidFill>
                <a:effectLst/>
                <a:latin typeface="Times New Roman" panose="02020603050405020304" pitchFamily="18" charset="0"/>
                <a:ea typeface="Calibri" pitchFamily="34" charset="0"/>
                <a:cs typeface="Times New Roman" pitchFamily="18" charset="0"/>
              </a:rPr>
              <a:t> www.egemen.kz сайтында </a:t>
            </a:r>
            <a:r>
              <a:rPr kumimoji="0" lang="kk-KZ" sz="2400" i="0" u="none" strike="noStrike" cap="none" normalizeH="0" baseline="0" dirty="0">
                <a:ln>
                  <a:noFill/>
                </a:ln>
                <a:solidFill>
                  <a:srgbClr val="333333"/>
                </a:solidFill>
                <a:effectLst/>
                <a:latin typeface="Times New Roman" panose="02020603050405020304" pitchFamily="18" charset="0"/>
                <a:ea typeface="Calibri" pitchFamily="34" charset="0"/>
                <a:cs typeface="Times New Roman" pitchFamily="18" charset="0"/>
              </a:rPr>
              <a:t>берілген әлеуметтік желіге тәуелділік туралы деректер ойландырып </a:t>
            </a:r>
            <a:r>
              <a:rPr kumimoji="0" lang="kk-KZ" sz="2400" i="0" u="none" strike="noStrike" cap="none" normalizeH="0" baseline="0" dirty="0" err="1">
                <a:ln>
                  <a:noFill/>
                </a:ln>
                <a:solidFill>
                  <a:srgbClr val="333333"/>
                </a:solidFill>
                <a:effectLst/>
                <a:latin typeface="Times New Roman" panose="02020603050405020304" pitchFamily="18" charset="0"/>
                <a:ea typeface="Calibri" pitchFamily="34" charset="0"/>
                <a:cs typeface="Times New Roman" pitchFamily="18" charset="0"/>
              </a:rPr>
              <a:t>тастады.Тек</a:t>
            </a:r>
            <a:r>
              <a:rPr kumimoji="0" lang="kk-KZ" sz="2400" i="0" u="none" strike="noStrike" cap="none" normalizeH="0" baseline="0" dirty="0">
                <a:ln>
                  <a:noFill/>
                </a:ln>
                <a:solidFill>
                  <a:srgbClr val="333333"/>
                </a:solidFill>
                <a:effectLst/>
                <a:latin typeface="Times New Roman" panose="02020603050405020304" pitchFamily="18" charset="0"/>
                <a:ea typeface="Calibri" pitchFamily="34" charset="0"/>
                <a:cs typeface="Times New Roman" pitchFamily="18" charset="0"/>
              </a:rPr>
              <a:t> мен </a:t>
            </a:r>
            <a:r>
              <a:rPr kumimoji="0" lang="kk-KZ" sz="2400" i="0" u="none" strike="noStrike" cap="none" normalizeH="0" baseline="0" dirty="0" err="1">
                <a:ln>
                  <a:noFill/>
                </a:ln>
                <a:solidFill>
                  <a:srgbClr val="333333"/>
                </a:solidFill>
                <a:effectLst/>
                <a:latin typeface="Times New Roman" panose="02020603050405020304" pitchFamily="18" charset="0"/>
                <a:ea typeface="Calibri" pitchFamily="34" charset="0"/>
                <a:cs typeface="Times New Roman" pitchFamily="18" charset="0"/>
              </a:rPr>
              <a:t>емес,көптеген</a:t>
            </a:r>
            <a:r>
              <a:rPr kumimoji="0" lang="kk-KZ" sz="2400" i="0" u="none" strike="noStrike" cap="none" normalizeH="0" baseline="0" dirty="0">
                <a:ln>
                  <a:noFill/>
                </a:ln>
                <a:solidFill>
                  <a:srgbClr val="333333"/>
                </a:solidFill>
                <a:effectLst/>
                <a:latin typeface="Times New Roman" panose="02020603050405020304" pitchFamily="18" charset="0"/>
                <a:ea typeface="Calibri" pitchFamily="34" charset="0"/>
                <a:cs typeface="Times New Roman" pitchFamily="18" charset="0"/>
              </a:rPr>
              <a:t> замандастарым бос уақытын әлеуметтік желіде өткізіп жатыр</a:t>
            </a:r>
            <a:r>
              <a:rPr kumimoji="0" lang="ru-RU" sz="2400" i="0" u="none" strike="noStrike" cap="none" normalizeH="0" baseline="0" dirty="0">
                <a:ln>
                  <a:noFill/>
                </a:ln>
                <a:solidFill>
                  <a:srgbClr val="333333"/>
                </a:solidFill>
                <a:effectLst/>
                <a:latin typeface="Times New Roman" panose="02020603050405020304" pitchFamily="18" charset="0"/>
                <a:ea typeface="Calibri" pitchFamily="34" charset="0"/>
                <a:cs typeface="Times New Roman" pitchFamily="18" charset="0"/>
              </a:rPr>
              <a:t>-ау</a:t>
            </a:r>
            <a:r>
              <a:rPr lang="kk-KZ" sz="2400" dirty="0">
                <a:solidFill>
                  <a:srgbClr val="333333"/>
                </a:solidFill>
                <a:latin typeface="Times New Roman" panose="02020603050405020304" pitchFamily="18" charset="0"/>
                <a:ea typeface="Calibri" pitchFamily="34" charset="0"/>
                <a:cs typeface="Times New Roman" pitchFamily="18" charset="0"/>
              </a:rPr>
              <a:t> деген ой </a:t>
            </a:r>
            <a:r>
              <a:rPr lang="kk-KZ" sz="2400" dirty="0" err="1">
                <a:solidFill>
                  <a:srgbClr val="333333"/>
                </a:solidFill>
                <a:latin typeface="Times New Roman" panose="02020603050405020304" pitchFamily="18" charset="0"/>
                <a:ea typeface="Calibri" pitchFamily="34" charset="0"/>
                <a:cs typeface="Times New Roman" pitchFamily="18" charset="0"/>
              </a:rPr>
              <a:t>келді.Бейне</a:t>
            </a:r>
            <a:r>
              <a:rPr lang="ru-RU" sz="2400" dirty="0" err="1">
                <a:solidFill>
                  <a:srgbClr val="333333"/>
                </a:solidFill>
                <a:latin typeface="Times New Roman" panose="02020603050405020304" pitchFamily="18" charset="0"/>
                <a:ea typeface="Calibri" pitchFamily="34" charset="0"/>
                <a:cs typeface="Times New Roman" pitchFamily="18" charset="0"/>
              </a:rPr>
              <a:t>материалда</a:t>
            </a:r>
            <a:r>
              <a:rPr lang="kk-KZ" sz="2400" dirty="0" err="1">
                <a:solidFill>
                  <a:srgbClr val="333333"/>
                </a:solidFill>
                <a:latin typeface="Times New Roman" panose="02020603050405020304" pitchFamily="18" charset="0"/>
                <a:ea typeface="Calibri" pitchFamily="34" charset="0"/>
                <a:cs typeface="Times New Roman" pitchFamily="18" charset="0"/>
              </a:rPr>
              <a:t>ғы</a:t>
            </a:r>
            <a:r>
              <a:rPr lang="kk-KZ" sz="2400" dirty="0">
                <a:solidFill>
                  <a:srgbClr val="333333"/>
                </a:solidFill>
                <a:latin typeface="Times New Roman" panose="02020603050405020304" pitchFamily="18" charset="0"/>
                <a:ea typeface="Calibri" pitchFamily="34" charset="0"/>
                <a:cs typeface="Times New Roman" pitchFamily="18" charset="0"/>
              </a:rPr>
              <a:t> Алан замандасымның уақытты </a:t>
            </a:r>
            <a:r>
              <a:rPr lang="kk-KZ" sz="2400" dirty="0" err="1">
                <a:solidFill>
                  <a:srgbClr val="333333"/>
                </a:solidFill>
                <a:latin typeface="Times New Roman" panose="02020603050405020304" pitchFamily="18" charset="0"/>
                <a:ea typeface="Calibri" pitchFamily="34" charset="0"/>
                <a:cs typeface="Times New Roman" pitchFamily="18" charset="0"/>
              </a:rPr>
              <a:t>бағалап,тиімді</a:t>
            </a:r>
            <a:r>
              <a:rPr lang="kk-KZ" sz="2400" dirty="0">
                <a:solidFill>
                  <a:srgbClr val="333333"/>
                </a:solidFill>
                <a:latin typeface="Times New Roman" panose="02020603050405020304" pitchFamily="18" charset="0"/>
                <a:ea typeface="Calibri" pitchFamily="34" charset="0"/>
                <a:cs typeface="Times New Roman" pitchFamily="18" charset="0"/>
              </a:rPr>
              <a:t> өткізуге арналған ұсыныстары орынды екен.</a:t>
            </a:r>
            <a:r>
              <a:rPr kumimoji="0" lang="kk-KZ" sz="240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Артур</a:t>
            </a:r>
            <a:r>
              <a:rPr kumimoji="0" lang="kk-KZ" sz="2400" i="0" u="none" strike="noStrike" cap="none" normalizeH="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kk-KZ" sz="2400" i="0" u="none" strike="noStrike" cap="none" normalizeH="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Шопенгауэрдің</a:t>
            </a:r>
            <a:r>
              <a:rPr kumimoji="0" lang="kk-KZ" sz="2400" i="0" u="none" strike="noStrike" cap="none" normalizeH="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kk-KZ" sz="2400" b="0" i="0" u="none" strike="noStrike" cap="none" normalizeH="0" baseline="0" dirty="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Ақымақ уақытты қалай тез өткізуді ойлайды. Ақылды адам уақытты қалай тез пайдалануды ойлайды» деген сөзін енді есімде ұстаймын.                                                   </a:t>
            </a:r>
          </a:p>
          <a:p>
            <a:pPr lvl="0" defTabSz="914400" fontAlgn="base">
              <a:spcBef>
                <a:spcPct val="0"/>
              </a:spcBef>
              <a:spcAft>
                <a:spcPct val="0"/>
              </a:spcAft>
            </a:pPr>
            <a:r>
              <a:rPr lang="kk-KZ" sz="2400" dirty="0">
                <a:solidFill>
                  <a:srgbClr val="000000"/>
                </a:solidFill>
                <a:latin typeface="Times New Roman" pitchFamily="18" charset="0"/>
                <a:ea typeface="Times New Roman" pitchFamily="18" charset="0"/>
                <a:cs typeface="Times New Roman" pitchFamily="18" charset="0"/>
              </a:rPr>
              <a:t>                                                                                                 </a:t>
            </a:r>
            <a:endParaRPr lang="kk-KZ"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endParaRPr>
          </a:p>
          <a:p>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195352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
          <p:cNvSpPr>
            <a:spLocks noChangeArrowheads="1"/>
          </p:cNvSpPr>
          <p:nvPr/>
        </p:nvSpPr>
        <p:spPr bwMode="auto">
          <a:xfrm>
            <a:off x="52387" y="0"/>
            <a:ext cx="12192000" cy="255454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kk-KZ" sz="2000" b="1" i="0" u="none" strike="noStrike" cap="none" normalizeH="0" baseline="0" dirty="0">
                <a:ln>
                  <a:noFill/>
                </a:ln>
                <a:solidFill>
                  <a:schemeClr val="tx1"/>
                </a:solidFill>
                <a:effectLst/>
                <a:latin typeface="Times New Roman" pitchFamily="18" charset="0"/>
                <a:cs typeface="Times New Roman" pitchFamily="18" charset="0"/>
              </a:rPr>
              <a:t>2-тапсырма.Берілген дереккөздерден</a:t>
            </a:r>
            <a:r>
              <a:rPr kumimoji="0" lang="kk-KZ" sz="2000" b="1" i="0" u="none" strike="noStrike" cap="none" normalizeH="0" dirty="0">
                <a:ln>
                  <a:noFill/>
                </a:ln>
                <a:solidFill>
                  <a:schemeClr val="tx1"/>
                </a:solidFill>
                <a:effectLst/>
                <a:latin typeface="Times New Roman" pitchFamily="18" charset="0"/>
                <a:cs typeface="Times New Roman" pitchFamily="18" charset="0"/>
              </a:rPr>
              <a:t> алынған пікірлердің</a:t>
            </a:r>
            <a:r>
              <a:rPr kumimoji="0" lang="kk-KZ" sz="2000" b="1" i="0" u="none" strike="noStrike" cap="none" normalizeH="0" baseline="0" dirty="0">
                <a:ln>
                  <a:noFill/>
                </a:ln>
                <a:solidFill>
                  <a:schemeClr val="tx1"/>
                </a:solidFill>
                <a:effectLst/>
                <a:latin typeface="Times New Roman" pitchFamily="18" charset="0"/>
                <a:cs typeface="Times New Roman" pitchFamily="18" charset="0"/>
              </a:rPr>
              <a:t> қайсысы сіз үшін ерекше әсер еткендігін  ой таразысынан өткізіңіз. </a:t>
            </a:r>
            <a:r>
              <a:rPr lang="kk-KZ" sz="2000" b="1" dirty="0">
                <a:latin typeface="Times New Roman" pitchFamily="18" charset="0"/>
                <a:cs typeface="Times New Roman" pitchFamily="18" charset="0"/>
              </a:rPr>
              <a:t>Тұжырымдардың  ішінен жақты, жақсыз  сөйлемдерді ажыратыңыз.</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kk-KZ" sz="2000" b="1"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lang="kk-KZ" sz="2000" b="1" dirty="0">
              <a:latin typeface="Times New Roman" pitchFamily="18"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kk-KZ" sz="2000" b="1"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ru-RU" sz="20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ru-RU" sz="20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tabLst/>
            </a:pPr>
            <a:endParaRPr kumimoji="0" lang="kk-KZ" sz="2000" b="0" i="0" u="none" strike="noStrike" cap="none" normalizeH="0" baseline="0" dirty="0">
              <a:ln>
                <a:noFill/>
              </a:ln>
              <a:solidFill>
                <a:schemeClr val="tx1"/>
              </a:solidFill>
              <a:effectLst/>
              <a:latin typeface="Arial" pitchFamily="34" charset="0"/>
              <a:cs typeface="Arial" pitchFamily="34" charset="0"/>
            </a:endParaRPr>
          </a:p>
        </p:txBody>
      </p:sp>
      <p:graphicFrame>
        <p:nvGraphicFramePr>
          <p:cNvPr id="3" name="Таблица 3">
            <a:extLst>
              <a:ext uri="{FF2B5EF4-FFF2-40B4-BE49-F238E27FC236}">
                <a16:creationId xmlns="" xmlns:a16="http://schemas.microsoft.com/office/drawing/2014/main" id="{7A222BA4-49B9-4D65-9C3F-C793155413EB}"/>
              </a:ext>
            </a:extLst>
          </p:cNvPr>
          <p:cNvGraphicFramePr>
            <a:graphicFrameLocks noGrp="1"/>
          </p:cNvGraphicFramePr>
          <p:nvPr>
            <p:extLst>
              <p:ext uri="{D42A27DB-BD31-4B8C-83A1-F6EECF244321}">
                <p14:modId xmlns:p14="http://schemas.microsoft.com/office/powerpoint/2010/main" val="4054995838"/>
              </p:ext>
            </p:extLst>
          </p:nvPr>
        </p:nvGraphicFramePr>
        <p:xfrm>
          <a:off x="600075" y="1000125"/>
          <a:ext cx="11096625" cy="5000626"/>
        </p:xfrm>
        <a:graphic>
          <a:graphicData uri="http://schemas.openxmlformats.org/drawingml/2006/table">
            <a:tbl>
              <a:tblPr firstRow="1" bandRow="1">
                <a:tableStyleId>{5C22544A-7EE6-4342-B048-85BDC9FD1C3A}</a:tableStyleId>
              </a:tblPr>
              <a:tblGrid>
                <a:gridCol w="5867400">
                  <a:extLst>
                    <a:ext uri="{9D8B030D-6E8A-4147-A177-3AD203B41FA5}">
                      <a16:colId xmlns="" xmlns:a16="http://schemas.microsoft.com/office/drawing/2014/main" val="1041203438"/>
                    </a:ext>
                  </a:extLst>
                </a:gridCol>
                <a:gridCol w="2647950">
                  <a:extLst>
                    <a:ext uri="{9D8B030D-6E8A-4147-A177-3AD203B41FA5}">
                      <a16:colId xmlns="" xmlns:a16="http://schemas.microsoft.com/office/drawing/2014/main" val="3848051075"/>
                    </a:ext>
                  </a:extLst>
                </a:gridCol>
                <a:gridCol w="2581275">
                  <a:extLst>
                    <a:ext uri="{9D8B030D-6E8A-4147-A177-3AD203B41FA5}">
                      <a16:colId xmlns="" xmlns:a16="http://schemas.microsoft.com/office/drawing/2014/main" val="3114126236"/>
                    </a:ext>
                  </a:extLst>
                </a:gridCol>
              </a:tblGrid>
              <a:tr h="654393">
                <a:tc>
                  <a:txBody>
                    <a:bodyPr/>
                    <a:lstStyle/>
                    <a:p>
                      <a:r>
                        <a:rPr lang="kk-KZ" dirty="0"/>
                        <a:t>Тұжырымдар</a:t>
                      </a:r>
                      <a:endParaRPr lang="ru-RU" dirty="0"/>
                    </a:p>
                  </a:txBody>
                  <a:tcPr/>
                </a:tc>
                <a:tc>
                  <a:txBody>
                    <a:bodyPr/>
                    <a:lstStyle/>
                    <a:p>
                      <a:r>
                        <a:rPr lang="kk-KZ" dirty="0"/>
                        <a:t>Жақты сөйлем</a:t>
                      </a:r>
                      <a:endParaRPr lang="ru-RU" dirty="0"/>
                    </a:p>
                  </a:txBody>
                  <a:tcPr/>
                </a:tc>
                <a:tc>
                  <a:txBody>
                    <a:bodyPr/>
                    <a:lstStyle/>
                    <a:p>
                      <a:r>
                        <a:rPr lang="kk-KZ" dirty="0"/>
                        <a:t>Жақсыз сөйлем</a:t>
                      </a:r>
                      <a:endParaRPr lang="ru-RU" dirty="0"/>
                    </a:p>
                  </a:txBody>
                  <a:tcPr/>
                </a:tc>
                <a:extLst>
                  <a:ext uri="{0D108BD9-81ED-4DB2-BD59-A6C34878D82A}">
                    <a16:rowId xmlns="" xmlns:a16="http://schemas.microsoft.com/office/drawing/2014/main" val="452247085"/>
                  </a:ext>
                </a:extLst>
              </a:tr>
              <a:tr h="1153867">
                <a:tc>
                  <a:txBody>
                    <a:bodyPr/>
                    <a:lstStyle/>
                    <a:p>
                      <a:r>
                        <a:rPr lang="kk-KZ" sz="2400" dirty="0">
                          <a:latin typeface="Times New Roman" panose="02020603050405020304" pitchFamily="18" charset="0"/>
                          <a:cs typeface="Times New Roman" panose="02020603050405020304" pitchFamily="18" charset="0"/>
                        </a:rPr>
                        <a:t>Менің мына өмірді өтпейтіндей көретіндерге жаным ашиды.</a:t>
                      </a:r>
                      <a:endParaRPr lang="ru-RU" sz="2400" dirty="0">
                        <a:latin typeface="Times New Roman" panose="02020603050405020304" pitchFamily="18" charset="0"/>
                        <a:cs typeface="Times New Roman" panose="02020603050405020304" pitchFamily="18" charset="0"/>
                      </a:endParaRPr>
                    </a:p>
                  </a:txBody>
                  <a:tcPr/>
                </a:tc>
                <a:tc>
                  <a:txBody>
                    <a:bodyPr/>
                    <a:lstStyle/>
                    <a:p>
                      <a:endParaRPr lang="ru-RU" dirty="0"/>
                    </a:p>
                  </a:txBody>
                  <a:tcPr/>
                </a:tc>
                <a:tc>
                  <a:txBody>
                    <a:bodyPr/>
                    <a:lstStyle/>
                    <a:p>
                      <a:endParaRPr lang="ru-RU" dirty="0"/>
                    </a:p>
                  </a:txBody>
                  <a:tcPr/>
                </a:tc>
                <a:extLst>
                  <a:ext uri="{0D108BD9-81ED-4DB2-BD59-A6C34878D82A}">
                    <a16:rowId xmlns="" xmlns:a16="http://schemas.microsoft.com/office/drawing/2014/main" val="1907174429"/>
                  </a:ext>
                </a:extLst>
              </a:tr>
              <a:tr h="1153867">
                <a:tc>
                  <a:txBody>
                    <a:bodyPr/>
                    <a:lstStyle/>
                    <a:p>
                      <a:r>
                        <a:rPr kumimoji="0" lang="kk-KZ" sz="2400"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Атамыз Қазақ адам ғұмырының қысқалығын </a:t>
                      </a:r>
                      <a:r>
                        <a:rPr kumimoji="0" lang="kk-KZ"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kk-KZ" sz="2400"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қамшының сабына теңеген. </a:t>
                      </a:r>
                      <a:endParaRPr lang="ru-RU" sz="2400" dirty="0"/>
                    </a:p>
                  </a:txBody>
                  <a:tcPr/>
                </a:tc>
                <a:tc>
                  <a:txBody>
                    <a:bodyPr/>
                    <a:lstStyle/>
                    <a:p>
                      <a:endParaRPr lang="ru-RU" dirty="0"/>
                    </a:p>
                  </a:txBody>
                  <a:tcPr/>
                </a:tc>
                <a:tc>
                  <a:txBody>
                    <a:bodyPr/>
                    <a:lstStyle/>
                    <a:p>
                      <a:endParaRPr lang="ru-RU" dirty="0"/>
                    </a:p>
                  </a:txBody>
                  <a:tcPr/>
                </a:tc>
                <a:extLst>
                  <a:ext uri="{0D108BD9-81ED-4DB2-BD59-A6C34878D82A}">
                    <a16:rowId xmlns="" xmlns:a16="http://schemas.microsoft.com/office/drawing/2014/main" val="2902651996"/>
                  </a:ext>
                </a:extLst>
              </a:tr>
              <a:tr h="884632">
                <a:tc>
                  <a:txBody>
                    <a:bodyPr/>
                    <a:lstStyle/>
                    <a:p>
                      <a:r>
                        <a:rPr kumimoji="0" lang="kk-KZ" sz="2400" b="0" i="0" u="none" strike="noStrike" kern="1200" cap="none" spc="0" normalizeH="0" baseline="0" noProof="0" dirty="0">
                          <a:ln>
                            <a:noFill/>
                          </a:ln>
                          <a:solidFill>
                            <a:srgbClr val="000000"/>
                          </a:solidFill>
                          <a:effectLst/>
                          <a:uLnTx/>
                          <a:uFillTx/>
                          <a:latin typeface="Times New Roman" pitchFamily="18" charset="0"/>
                          <a:ea typeface="Times New Roman" pitchFamily="18" charset="0"/>
                          <a:cs typeface="Times New Roman" pitchFamily="18" charset="0"/>
                        </a:rPr>
                        <a:t>Ақымақ уақытты қалай тез өткізуді ойлайды.</a:t>
                      </a:r>
                      <a:endParaRPr lang="ru-RU" sz="2400" dirty="0"/>
                    </a:p>
                  </a:txBody>
                  <a:tcPr/>
                </a:tc>
                <a:tc>
                  <a:txBody>
                    <a:bodyPr/>
                    <a:lstStyle/>
                    <a:p>
                      <a:endParaRPr lang="ru-RU" dirty="0"/>
                    </a:p>
                  </a:txBody>
                  <a:tcPr/>
                </a:tc>
                <a:tc>
                  <a:txBody>
                    <a:bodyPr/>
                    <a:lstStyle/>
                    <a:p>
                      <a:endParaRPr lang="ru-RU" dirty="0"/>
                    </a:p>
                  </a:txBody>
                  <a:tcPr/>
                </a:tc>
                <a:extLst>
                  <a:ext uri="{0D108BD9-81ED-4DB2-BD59-A6C34878D82A}">
                    <a16:rowId xmlns="" xmlns:a16="http://schemas.microsoft.com/office/drawing/2014/main" val="1704157263"/>
                  </a:ext>
                </a:extLst>
              </a:tr>
              <a:tr h="1153867">
                <a:tc>
                  <a:txBody>
                    <a:bodyPr/>
                    <a:lstStyle/>
                    <a:p>
                      <a:r>
                        <a:rPr lang="kk-KZ" sz="2400" dirty="0">
                          <a:latin typeface="Times New Roman" panose="02020603050405020304" pitchFamily="18" charset="0"/>
                          <a:cs typeface="Times New Roman" panose="02020603050405020304" pitchFamily="18" charset="0"/>
                        </a:rPr>
                        <a:t>Әлеуметтік желіге тәуелділік көрсеткіші күн сайын ұлғайып келеді.</a:t>
                      </a:r>
                      <a:endParaRPr lang="ru-RU" sz="2400" dirty="0">
                        <a:latin typeface="Times New Roman" panose="02020603050405020304" pitchFamily="18" charset="0"/>
                        <a:cs typeface="Times New Roman" panose="02020603050405020304" pitchFamily="18" charset="0"/>
                      </a:endParaRPr>
                    </a:p>
                  </a:txBody>
                  <a:tcPr/>
                </a:tc>
                <a:tc>
                  <a:txBody>
                    <a:bodyPr/>
                    <a:lstStyle/>
                    <a:p>
                      <a:endParaRPr lang="ru-RU" dirty="0"/>
                    </a:p>
                  </a:txBody>
                  <a:tcPr/>
                </a:tc>
                <a:tc>
                  <a:txBody>
                    <a:bodyPr/>
                    <a:lstStyle/>
                    <a:p>
                      <a:endParaRPr lang="ru-RU" dirty="0"/>
                    </a:p>
                  </a:txBody>
                  <a:tcPr/>
                </a:tc>
                <a:extLst>
                  <a:ext uri="{0D108BD9-81ED-4DB2-BD59-A6C34878D82A}">
                    <a16:rowId xmlns="" xmlns:a16="http://schemas.microsoft.com/office/drawing/2014/main" val="128667454"/>
                  </a:ext>
                </a:extLst>
              </a:tr>
            </a:tbl>
          </a:graphicData>
        </a:graphic>
      </p:graphicFrame>
    </p:spTree>
  </p:cSld>
  <p:clrMapOvr>
    <a:masterClrMapping/>
  </p:clrMapOvr>
</p:sld>
</file>

<file path=ppt/theme/theme1.xml><?xml version="1.0" encoding="utf-8"?>
<a:theme xmlns:a="http://schemas.openxmlformats.org/drawingml/2006/main" name="Ретро">
  <a:themeElements>
    <a:clrScheme name="Ретро">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Ретро">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Ретро">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921</TotalTime>
  <Words>572</Words>
  <Application>Microsoft Office PowerPoint</Application>
  <PresentationFormat>Широкоэкранный</PresentationFormat>
  <Paragraphs>88</Paragraphs>
  <Slides>14</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14</vt:i4>
      </vt:variant>
    </vt:vector>
  </HeadingPairs>
  <TitlesOfParts>
    <vt:vector size="19" baseType="lpstr">
      <vt:lpstr>Arial</vt:lpstr>
      <vt:lpstr>Calibri</vt:lpstr>
      <vt:lpstr>Calibri Light</vt:lpstr>
      <vt:lpstr>Times New Roman</vt:lpstr>
      <vt:lpstr>Ретро</vt:lpstr>
      <vt:lpstr>Бөлім атауы: Жасөспірім және заң.Синтаксис. Сөйлемнің айтылу мақсатына қарай түрлері</vt:lpstr>
      <vt:lpstr>Презентация PowerPoint</vt:lpstr>
      <vt:lpstr>Оқу мақсаттары:</vt:lpstr>
      <vt:lpstr>Презентация PowerPoint</vt:lpstr>
      <vt:lpstr>Презентация PowerPoint</vt:lpstr>
      <vt:lpstr>Презентация PowerPoint</vt:lpstr>
      <vt:lpstr>Презентация PowerPoint</vt:lpstr>
      <vt:lpstr>Менің бос уақытым...                  (үлгі)</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Әлемнің жаңа жеті кереметі</dc:title>
  <dc:creator>Raisa</dc:creator>
  <cp:lastModifiedBy>Huawei</cp:lastModifiedBy>
  <cp:revision>81</cp:revision>
  <dcterms:created xsi:type="dcterms:W3CDTF">2020-06-02T11:03:52Z</dcterms:created>
  <dcterms:modified xsi:type="dcterms:W3CDTF">2024-10-29T08:33:53Z</dcterms:modified>
</cp:coreProperties>
</file>