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png" ContentType="image/png"/>
  <Override PartName="/ppt/media/image12.png" ContentType="image/png"/>
  <Override PartName="/ppt/media/image5.png" ContentType="image/png"/>
  <Override PartName="/ppt/media/image13.png" ContentType="image/png"/>
  <Override PartName="/ppt/media/image6.png" ContentType="image/png"/>
  <Override PartName="/ppt/media/image7.png" ContentType="image/png"/>
  <Override PartName="/ppt/media/image8.png" ContentType="image/png"/>
  <Override PartName="/ppt/media/image10.png" ContentType="image/png"/>
  <Override PartName="/ppt/media/image2.png" ContentType="image/png"/>
  <Override PartName="/ppt/media/image9.png" ContentType="image/png"/>
  <Override PartName="/ppt/media/image11.png" ContentType="image/png"/>
  <Override PartName="/ppt/media/image3.png" ContentType="image/pn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9EA2799-9528-4F83-A6DB-4CA09F81A862}"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1200" strike="noStrike" u="none">
                <a:solidFill>
                  <a:srgbClr val="898989"/>
                </a:solidFill>
                <a:uFillTx/>
                <a:latin typeface="Calibri"/>
              </a:defRPr>
            </a:lvl1pPr>
          </a:lstStyle>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1200" strike="noStrike" u="none">
                <a:solidFill>
                  <a:srgbClr val="898989"/>
                </a:solidFill>
                <a:uFillTx/>
                <a:latin typeface="Calibri"/>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60C153D3-CF58-4F3A-BA73-82A37A707406}"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садаКККК</a:t>
            </a:r>
            <a:endParaRPr b="0" lang="ru-RU" sz="1200" strike="noStrike" u="none">
              <a:solidFill>
                <a:srgbClr val="000000"/>
              </a:solidFill>
              <a:uFillTx/>
              <a:latin typeface="Calibri"/>
            </a:endParaRPr>
          </a:p>
        </p:txBody>
      </p:sp>
      <p:sp>
        <p:nvSpPr>
          <p:cNvPr id="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9" name="Google Shape;77;p1"/>
          <p:cNvCxnSpPr/>
          <p:nvPr/>
        </p:nvCxnSpPr>
        <p:spPr>
          <a:xfrm>
            <a:off x="212400" y="6621120"/>
            <a:ext cx="11729160" cy="26280"/>
          </a:xfrm>
          <a:prstGeom prst="straightConnector1">
            <a:avLst/>
          </a:prstGeom>
          <a:ln w="57240">
            <a:solidFill>
              <a:srgbClr val="33cccc"/>
            </a:solidFill>
            <a:miter/>
          </a:ln>
        </p:spPr>
      </p:cxnSp>
      <p:cxnSp>
        <p:nvCxnSpPr>
          <p:cNvPr id="10" name="Google Shape;78;p1"/>
          <p:cNvCxnSpPr/>
          <p:nvPr/>
        </p:nvCxnSpPr>
        <p:spPr>
          <a:xfrm>
            <a:off x="757080" y="3716280"/>
            <a:ext cx="10694160" cy="37440"/>
          </a:xfrm>
          <a:prstGeom prst="straightConnector1">
            <a:avLst/>
          </a:prstGeom>
          <a:ln w="57240">
            <a:solidFill>
              <a:srgbClr val="4472c4"/>
            </a:solidFill>
            <a:miter/>
          </a:ln>
        </p:spPr>
      </p:cxnSp>
      <p:sp>
        <p:nvSpPr>
          <p:cNvPr id="11" name="TextBox 25"/>
          <p:cNvSpPr/>
          <p:nvPr/>
        </p:nvSpPr>
        <p:spPr>
          <a:xfrm>
            <a:off x="852480" y="4002120"/>
            <a:ext cx="10221840" cy="551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3000" strike="noStrike" u="none">
                <a:solidFill>
                  <a:srgbClr val="00b050"/>
                </a:solidFill>
                <a:uFillTx/>
                <a:latin typeface="Times New Roman"/>
                <a:ea typeface="Times New Roman"/>
              </a:rPr>
              <a:t>Сабақтың тақырыбы:Қазақстанның Қызыл кітабы</a:t>
            </a:r>
            <a:endParaRPr b="0" lang="ru-RU" sz="3000" strike="noStrike" u="none">
              <a:solidFill>
                <a:srgbClr val="000000"/>
              </a:solidFill>
              <a:uFillTx/>
              <a:latin typeface="Calibri"/>
            </a:endParaRPr>
          </a:p>
        </p:txBody>
      </p:sp>
      <p:sp>
        <p:nvSpPr>
          <p:cNvPr id="12" name="TextBox 9"/>
          <p:cNvSpPr/>
          <p:nvPr/>
        </p:nvSpPr>
        <p:spPr>
          <a:xfrm>
            <a:off x="8981640" y="196920"/>
            <a:ext cx="196920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600" strike="noStrike" u="none">
                <a:solidFill>
                  <a:srgbClr val="ffffff"/>
                </a:solidFill>
                <a:uFillTx/>
                <a:latin typeface="Tahoma"/>
                <a:ea typeface="Tahoma"/>
              </a:rPr>
              <a:t>ҚАЗАҚ ТІЛІ  (Т1)</a:t>
            </a:r>
            <a:endParaRPr b="0" lang="ru-RU" sz="1600" strike="noStrike" u="none">
              <a:solidFill>
                <a:srgbClr val="000000"/>
              </a:solidFill>
              <a:uFillTx/>
              <a:latin typeface="Calibri"/>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1600" strike="noStrike" u="none">
                <a:solidFill>
                  <a:srgbClr val="ffffff"/>
                </a:solidFill>
                <a:uFillTx/>
                <a:latin typeface="Tahoma"/>
                <a:ea typeface="Tahoma"/>
              </a:rPr>
              <a:t>8-СЫНЫП</a:t>
            </a:r>
            <a:endParaRPr b="0" lang="ru-RU" sz="1600" strike="noStrike" u="none">
              <a:solidFill>
                <a:srgbClr val="000000"/>
              </a:solidFill>
              <a:uFillTx/>
              <a:latin typeface="Calibri"/>
            </a:endParaRPr>
          </a:p>
        </p:txBody>
      </p:sp>
      <p:sp>
        <p:nvSpPr>
          <p:cNvPr id="13" name="TextBox 1"/>
          <p:cNvSpPr/>
          <p:nvPr/>
        </p:nvSpPr>
        <p:spPr>
          <a:xfrm>
            <a:off x="1101600" y="341280"/>
            <a:ext cx="10348920" cy="19533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imes New Roman"/>
                <a:ea typeface="Times New Roman"/>
              </a:rPr>
              <a:t>Бөлім тақырыбы: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32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00b050"/>
                </a:solidFill>
                <a:uFillTx/>
                <a:latin typeface="Kz Times New Roman"/>
                <a:ea typeface="Kz Times New Roman"/>
              </a:rPr>
              <a:t>5-бөлім:Биоалуантүрлілік. Қызыл кітапқа енген жануарлар мен өсімдіктер. Синтаксис</a:t>
            </a:r>
            <a:endParaRPr b="0" lang="ru-RU" sz="30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 name="Рисунок 48" descr=""/>
          <p:cNvPicPr/>
          <p:nvPr/>
        </p:nvPicPr>
        <p:blipFill>
          <a:blip r:embed="rId1"/>
          <a:stretch/>
        </p:blipFill>
        <p:spPr>
          <a:xfrm>
            <a:off x="652320" y="7978680"/>
            <a:ext cx="200160" cy="203400"/>
          </a:xfrm>
          <a:prstGeom prst="rect">
            <a:avLst/>
          </a:prstGeom>
          <a:ln w="0">
            <a:noFill/>
          </a:ln>
        </p:spPr>
      </p:pic>
      <p:sp>
        <p:nvSpPr>
          <p:cNvPr id="84"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8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8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87" name="Google Shape;77;p1"/>
          <p:cNvCxnSpPr/>
          <p:nvPr/>
        </p:nvCxnSpPr>
        <p:spPr>
          <a:xfrm>
            <a:off x="212400" y="6621120"/>
            <a:ext cx="11729160" cy="26280"/>
          </a:xfrm>
          <a:prstGeom prst="straightConnector1">
            <a:avLst/>
          </a:prstGeom>
          <a:ln w="57240">
            <a:solidFill>
              <a:srgbClr val="33cccc"/>
            </a:solidFill>
            <a:miter/>
          </a:ln>
        </p:spPr>
      </p:cxnSp>
      <p:cxnSp>
        <p:nvCxnSpPr>
          <p:cNvPr id="88" name="Google Shape;78;p1"/>
          <p:cNvCxnSpPr/>
          <p:nvPr/>
        </p:nvCxnSpPr>
        <p:spPr>
          <a:xfrm>
            <a:off x="757080" y="6364080"/>
            <a:ext cx="10694160" cy="37080"/>
          </a:xfrm>
          <a:prstGeom prst="straightConnector1">
            <a:avLst/>
          </a:prstGeom>
          <a:ln w="38160">
            <a:solidFill>
              <a:srgbClr val="4472c4"/>
            </a:solidFill>
            <a:miter/>
          </a:ln>
        </p:spPr>
      </p:cxnSp>
      <p:sp>
        <p:nvSpPr>
          <p:cNvPr id="89"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90" name="TextBox 9"/>
          <p:cNvSpPr/>
          <p:nvPr/>
        </p:nvSpPr>
        <p:spPr>
          <a:xfrm>
            <a:off x="757080" y="258840"/>
            <a:ext cx="10830240" cy="34160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200" strike="noStrike" u="none">
                <a:solidFill>
                  <a:srgbClr val="ffffff"/>
                </a:solidFill>
                <a:uFillTx/>
                <a:latin typeface="Times New Roman"/>
                <a:ea typeface="Times New Roman"/>
              </a:rPr>
              <a:t>2-тапсырма. Бағыныңқы сыңары пысықтауыш болатындай </a:t>
            </a:r>
            <a:endParaRPr b="0" lang="ru-RU" sz="22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200" strike="noStrike" u="none">
                <a:solidFill>
                  <a:srgbClr val="ffffff"/>
                </a:solidFill>
                <a:uFillTx/>
                <a:latin typeface="Times New Roman"/>
                <a:ea typeface="Times New Roman"/>
              </a:rPr>
              <a:t>төмендегі үлгі бойынша сөз тіркестерін құраңыз</a:t>
            </a:r>
            <a:endParaRPr b="0" lang="ru-RU" sz="22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1)</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сөйлемнің негізін құрауға қатыспайды;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2)</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үстеуден, көсемшеден, және жанама септік тұлғалы зат есімнен жасалады;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3)</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бағыныңқы сыңар ретінде өз басыңқысымен қабыса, жанаса байланысады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graphicFrame>
        <p:nvGraphicFramePr>
          <p:cNvPr id="91" name=""/>
          <p:cNvGraphicFramePr/>
          <p:nvPr/>
        </p:nvGraphicFramePr>
        <p:xfrm>
          <a:off x="2222640" y="2017800"/>
          <a:ext cx="7056360" cy="1873080"/>
        </p:xfrm>
        <a:graphic>
          <a:graphicData uri="http://schemas.openxmlformats.org/drawingml/2006/table">
            <a:tbl>
              <a:tblPr/>
              <a:tblGrid>
                <a:gridCol w="2244600"/>
                <a:gridCol w="2138400"/>
                <a:gridCol w="2673360"/>
              </a:tblGrid>
              <a:tr h="706320">
                <a:tc>
                  <a:txBody>
                    <a:bodyPr lIns="68400" rIns="68400" tIns="0" bIns="0" anchor="t">
                      <a:no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b050"/>
                          </a:solidFill>
                          <a:uFillTx/>
                          <a:latin typeface="Times New Roman"/>
                          <a:ea typeface="Calibri"/>
                        </a:rPr>
                        <a:t>Үстеу+етістік</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b050"/>
                          </a:solidFill>
                          <a:uFillTx/>
                          <a:latin typeface="Times New Roman"/>
                          <a:ea typeface="Calibri"/>
                        </a:rPr>
                        <a:t>Сын есім+етістік</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b050"/>
                          </a:solidFill>
                          <a:uFillTx/>
                          <a:latin typeface="Times New Roman"/>
                          <a:ea typeface="Calibri"/>
                        </a:rPr>
                        <a:t>Есімдік +етістік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88800">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Calibri"/>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Calibri"/>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Calibri"/>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89160">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100" strike="noStrike" u="none">
                          <a:solidFill>
                            <a:srgbClr val="000000"/>
                          </a:solidFill>
                          <a:uFillTx/>
                          <a:latin typeface="Times New Roman"/>
                          <a:ea typeface="Calibri"/>
                        </a:rPr>
                        <a:t> </a:t>
                      </a:r>
                      <a:endParaRPr b="0" lang="ru-RU" sz="1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100" strike="noStrike" u="none">
                          <a:solidFill>
                            <a:srgbClr val="000000"/>
                          </a:solidFill>
                          <a:uFillTx/>
                          <a:latin typeface="Times New Roman"/>
                          <a:ea typeface="Calibri"/>
                        </a:rPr>
                        <a:t> </a:t>
                      </a:r>
                      <a:endParaRPr b="0" lang="ru-RU" sz="1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100" strike="noStrike" u="none">
                          <a:solidFill>
                            <a:srgbClr val="000000"/>
                          </a:solidFill>
                          <a:uFillTx/>
                          <a:latin typeface="Times New Roman"/>
                          <a:ea typeface="Calibri"/>
                        </a:rPr>
                        <a:t> </a:t>
                      </a:r>
                      <a:endParaRPr b="0" lang="ru-RU" sz="1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88800">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100" strike="noStrike" u="none">
                          <a:solidFill>
                            <a:srgbClr val="000000"/>
                          </a:solidFill>
                          <a:uFillTx/>
                          <a:latin typeface="Times New Roman"/>
                          <a:ea typeface="Calibri"/>
                        </a:rPr>
                        <a:t> </a:t>
                      </a:r>
                      <a:endParaRPr b="0" lang="ru-RU" sz="1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100" strike="noStrike" u="none">
                          <a:solidFill>
                            <a:srgbClr val="000000"/>
                          </a:solidFill>
                          <a:uFillTx/>
                          <a:latin typeface="Times New Roman"/>
                          <a:ea typeface="Calibri"/>
                        </a:rPr>
                        <a:t> </a:t>
                      </a:r>
                      <a:endParaRPr b="0" lang="ru-RU" sz="1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100" strike="noStrike" u="none">
                          <a:solidFill>
                            <a:srgbClr val="000000"/>
                          </a:solidFill>
                          <a:uFillTx/>
                          <a:latin typeface="Times New Roman"/>
                          <a:ea typeface="Calibri"/>
                        </a:rPr>
                        <a:t> </a:t>
                      </a:r>
                      <a:endParaRPr b="0" lang="ru-RU" sz="11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92" name="Прямоугольник 2"/>
          <p:cNvSpPr/>
          <p:nvPr/>
        </p:nvSpPr>
        <p:spPr>
          <a:xfrm>
            <a:off x="6727680" y="4794120"/>
            <a:ext cx="6096240" cy="916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00b050"/>
                </a:solidFill>
                <a:uFillTx/>
                <a:latin typeface="Times New Roman"/>
                <a:ea typeface="Times New Roman"/>
              </a:rPr>
              <a:t>Дескрипторы:</a:t>
            </a:r>
            <a:endParaRPr b="0" lang="ru-RU" sz="18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00b050"/>
                </a:solidFill>
                <a:uFillTx/>
                <a:latin typeface="Times New Roman"/>
                <a:ea typeface="Times New Roman"/>
              </a:rPr>
              <a:t>•</a:t>
            </a:r>
            <a:r>
              <a:rPr b="0" lang="ru-RU" sz="1800" strike="noStrike" u="none">
                <a:solidFill>
                  <a:srgbClr val="00b050"/>
                </a:solidFill>
                <a:uFillTx/>
                <a:latin typeface="Times New Roman"/>
                <a:ea typeface="Times New Roman"/>
              </a:rPr>
              <a:t>	</a:t>
            </a:r>
            <a:r>
              <a:rPr b="0" lang="ru-RU" sz="1800" strike="noStrike" u="none">
                <a:solidFill>
                  <a:srgbClr val="00b050"/>
                </a:solidFill>
                <a:uFillTx/>
                <a:latin typeface="Times New Roman"/>
                <a:ea typeface="Times New Roman"/>
              </a:rPr>
              <a:t>сөз тіркестерін құрайды;</a:t>
            </a:r>
            <a:endParaRPr b="0" lang="ru-RU" sz="18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00b050"/>
                </a:solidFill>
                <a:uFillTx/>
                <a:latin typeface="Times New Roman"/>
                <a:ea typeface="Times New Roman"/>
              </a:rPr>
              <a:t>•</a:t>
            </a:r>
            <a:r>
              <a:rPr b="0" lang="ru-RU" sz="1800" strike="noStrike" u="none">
                <a:solidFill>
                  <a:srgbClr val="00b050"/>
                </a:solidFill>
                <a:uFillTx/>
                <a:latin typeface="Times New Roman"/>
                <a:ea typeface="Times New Roman"/>
              </a:rPr>
              <a:t>	</a:t>
            </a:r>
            <a:r>
              <a:rPr b="0" lang="ru-RU" sz="1800" strike="noStrike" u="none">
                <a:solidFill>
                  <a:srgbClr val="00b050"/>
                </a:solidFill>
                <a:uFillTx/>
                <a:latin typeface="Times New Roman"/>
                <a:ea typeface="Times New Roman"/>
              </a:rPr>
              <a:t>пысықтауыштың жасалу жолын біледі</a:t>
            </a:r>
            <a:endParaRPr b="0" lang="ru-RU" sz="1800" strike="noStrike" u="none">
              <a:solidFill>
                <a:srgbClr val="000000"/>
              </a:solidFill>
              <a:uFillTx/>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Рисунок 48" descr=""/>
          <p:cNvPicPr/>
          <p:nvPr/>
        </p:nvPicPr>
        <p:blipFill>
          <a:blip r:embed="rId1"/>
          <a:stretch/>
        </p:blipFill>
        <p:spPr>
          <a:xfrm>
            <a:off x="652320" y="7978680"/>
            <a:ext cx="200160" cy="203400"/>
          </a:xfrm>
          <a:prstGeom prst="rect">
            <a:avLst/>
          </a:prstGeom>
          <a:ln w="0">
            <a:noFill/>
          </a:ln>
        </p:spPr>
      </p:pic>
      <p:sp>
        <p:nvSpPr>
          <p:cNvPr id="94"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9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9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97" name="Google Shape;77;p1"/>
          <p:cNvCxnSpPr/>
          <p:nvPr/>
        </p:nvCxnSpPr>
        <p:spPr>
          <a:xfrm>
            <a:off x="212400" y="6621120"/>
            <a:ext cx="11729160" cy="26280"/>
          </a:xfrm>
          <a:prstGeom prst="straightConnector1">
            <a:avLst/>
          </a:prstGeom>
          <a:ln w="57240">
            <a:solidFill>
              <a:srgbClr val="33cccc"/>
            </a:solidFill>
            <a:miter/>
          </a:ln>
        </p:spPr>
      </p:cxnSp>
      <p:cxnSp>
        <p:nvCxnSpPr>
          <p:cNvPr id="98" name="Google Shape;78;p1"/>
          <p:cNvCxnSpPr/>
          <p:nvPr/>
        </p:nvCxnSpPr>
        <p:spPr>
          <a:xfrm>
            <a:off x="757080" y="6364080"/>
            <a:ext cx="10694160" cy="37080"/>
          </a:xfrm>
          <a:prstGeom prst="straightConnector1">
            <a:avLst/>
          </a:prstGeom>
          <a:ln w="38160">
            <a:solidFill>
              <a:srgbClr val="4472c4"/>
            </a:solidFill>
            <a:miter/>
          </a:ln>
        </p:spPr>
      </p:cxnSp>
      <p:sp>
        <p:nvSpPr>
          <p:cNvPr id="99"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100" name="TextBox 9"/>
          <p:cNvSpPr/>
          <p:nvPr/>
        </p:nvSpPr>
        <p:spPr>
          <a:xfrm>
            <a:off x="757080" y="258840"/>
            <a:ext cx="10830240" cy="3888360"/>
          </a:xfrm>
          <a:prstGeom prst="rect">
            <a:avLst/>
          </a:prstGeom>
          <a:noFill/>
          <a:ln w="0">
            <a:noFill/>
          </a:ln>
        </p:spPr>
        <p:style>
          <a:lnRef idx="0"/>
          <a:fillRef idx="0"/>
          <a:effectRef idx="0"/>
          <a:fontRef idx="minor"/>
        </p:style>
        <p:txBody>
          <a:bodyPr lIns="90000" rIns="90000" tIns="46800" bIns="46800" anchor="t">
            <a:spAutoFit/>
          </a:bodyPr>
          <a:p>
            <a:pPr>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imes New Roman"/>
                <a:ea typeface="Times New Roman"/>
              </a:rPr>
              <a:t>Ықтимал жауаптар</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1)</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сөйлемнің негізін құрауға қатыспайды;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2)</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үстеуден, көсемшеден, және жанама септік тұлғалы зат есімнен жасалады;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3)</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бағыныңқы сыңар ретінде өз басыңқысымен қабыса, жанаса байланысады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graphicFrame>
        <p:nvGraphicFramePr>
          <p:cNvPr id="101" name=""/>
          <p:cNvGraphicFramePr/>
          <p:nvPr/>
        </p:nvGraphicFramePr>
        <p:xfrm>
          <a:off x="1282680" y="1569960"/>
          <a:ext cx="8761320" cy="2868840"/>
        </p:xfrm>
        <a:graphic>
          <a:graphicData uri="http://schemas.openxmlformats.org/drawingml/2006/table">
            <a:tbl>
              <a:tblPr/>
              <a:tblGrid>
                <a:gridCol w="2921040"/>
                <a:gridCol w="2919240"/>
                <a:gridCol w="2921040"/>
              </a:tblGrid>
              <a:tr h="566640">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Үстеу + етістік</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Сын есім + етістік</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Есімдік + етістік </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567000">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Ұзақ сөйледі</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b050"/>
                          </a:solidFill>
                          <a:uFillTx/>
                          <a:latin typeface="Times New Roman"/>
                          <a:ea typeface="Times New Roman"/>
                        </a:rPr>
                        <a:t>Жақсы оқиды</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b050"/>
                          </a:solidFill>
                          <a:uFillTx/>
                          <a:latin typeface="Times New Roman"/>
                          <a:ea typeface="Times New Roman"/>
                        </a:rPr>
                        <a:t>Ешқайда бармады</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566640">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Тез аяқтады</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b050"/>
                          </a:solidFill>
                          <a:uFillTx/>
                          <a:latin typeface="Times New Roman"/>
                          <a:ea typeface="Times New Roman"/>
                        </a:rPr>
                        <a:t>Әдемі өрнектеді</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b050"/>
                          </a:solidFill>
                          <a:uFillTx/>
                          <a:latin typeface="Times New Roman"/>
                          <a:ea typeface="Times New Roman"/>
                        </a:rPr>
                        <a:t>Ешқашан ауырмады</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1168560">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Жүгіре-жүгіре шаршады</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b050"/>
                          </a:solidFill>
                          <a:uFillTx/>
                          <a:latin typeface="Times New Roman"/>
                          <a:ea typeface="Times New Roman"/>
                        </a:rPr>
                        <a:t>Жұмсақ иледі</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b050"/>
                          </a:solidFill>
                          <a:uFillTx/>
                          <a:latin typeface="Times New Roman"/>
                          <a:ea typeface="Times New Roman"/>
                        </a:rPr>
                        <a:t>Ешқайдан таппадым</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bl>
          </a:graphicData>
        </a:graphic>
      </p:graphicFrame>
      <p:pic>
        <p:nvPicPr>
          <p:cNvPr id="102" name="Рисунок 2" descr=""/>
          <p:cNvPicPr/>
          <p:nvPr/>
        </p:nvPicPr>
        <p:blipFill>
          <a:blip r:embed="rId2"/>
          <a:stretch/>
        </p:blipFill>
        <p:spPr>
          <a:xfrm>
            <a:off x="9520200" y="4462560"/>
            <a:ext cx="1944720" cy="1649160"/>
          </a:xfrm>
          <a:prstGeom prst="rect">
            <a:avLst/>
          </a:prstGeom>
          <a:ln w="0">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Рисунок 48" descr=""/>
          <p:cNvPicPr/>
          <p:nvPr/>
        </p:nvPicPr>
        <p:blipFill>
          <a:blip r:embed="rId1"/>
          <a:stretch/>
        </p:blipFill>
        <p:spPr>
          <a:xfrm>
            <a:off x="652320" y="7978680"/>
            <a:ext cx="200160" cy="203400"/>
          </a:xfrm>
          <a:prstGeom prst="rect">
            <a:avLst/>
          </a:prstGeom>
          <a:ln w="0">
            <a:noFill/>
          </a:ln>
        </p:spPr>
      </p:pic>
      <p:sp>
        <p:nvSpPr>
          <p:cNvPr id="104"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0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0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07" name="Google Shape;77;p1"/>
          <p:cNvCxnSpPr/>
          <p:nvPr/>
        </p:nvCxnSpPr>
        <p:spPr>
          <a:xfrm>
            <a:off x="212400" y="6621120"/>
            <a:ext cx="11729160" cy="26280"/>
          </a:xfrm>
          <a:prstGeom prst="straightConnector1">
            <a:avLst/>
          </a:prstGeom>
          <a:ln w="57240">
            <a:solidFill>
              <a:srgbClr val="33cccc"/>
            </a:solidFill>
            <a:miter/>
          </a:ln>
        </p:spPr>
      </p:cxnSp>
      <p:cxnSp>
        <p:nvCxnSpPr>
          <p:cNvPr id="108" name="Google Shape;78;p1"/>
          <p:cNvCxnSpPr/>
          <p:nvPr/>
        </p:nvCxnSpPr>
        <p:spPr>
          <a:xfrm>
            <a:off x="757080" y="6364080"/>
            <a:ext cx="10694160" cy="37080"/>
          </a:xfrm>
          <a:prstGeom prst="straightConnector1">
            <a:avLst/>
          </a:prstGeom>
          <a:ln w="38160">
            <a:solidFill>
              <a:srgbClr val="4472c4"/>
            </a:solidFill>
            <a:miter/>
          </a:ln>
        </p:spPr>
      </p:cxnSp>
      <p:sp>
        <p:nvSpPr>
          <p:cNvPr id="109"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110" name="TextBox 9"/>
          <p:cNvSpPr/>
          <p:nvPr/>
        </p:nvSpPr>
        <p:spPr>
          <a:xfrm>
            <a:off x="757080" y="258840"/>
            <a:ext cx="10830240" cy="4385160"/>
          </a:xfrm>
          <a:prstGeom prst="rect">
            <a:avLst/>
          </a:prstGeom>
          <a:noFill/>
          <a:ln w="0">
            <a:noFill/>
          </a:ln>
        </p:spPr>
        <p:style>
          <a:lnRef idx="0"/>
          <a:fillRef idx="0"/>
          <a:effectRef idx="0"/>
          <a:fontRef idx="minor"/>
        </p:style>
        <p:txBody>
          <a:bodyPr lIns="90000" rIns="90000" tIns="46800" bIns="46800" anchor="t">
            <a:spAutoFit/>
          </a:bodyPr>
          <a:p>
            <a:pPr algn="just">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200" strike="noStrike" u="none">
                <a:solidFill>
                  <a:srgbClr val="ffffff"/>
                </a:solidFill>
                <a:uFillTx/>
                <a:latin typeface="Times New Roman"/>
              </a:rPr>
              <a:t>3-тапсырма. Берілген суреттерді негізге ала отырып, жанрлық және стильдік ерекшеліктеріне сай  мақала құрастырып жазыңыз.</a:t>
            </a:r>
            <a:endParaRPr b="0" lang="ru-RU" sz="22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1)</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сөйлемнің негізін құрауға қатыспайды;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2)</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үстеуден, көсемшеден, және жанама септік тұлғалы зат есімнен жасалады;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3)</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бағыныңқы сыңар ретінде өз басыңқысымен қабыса, жанаса байланысады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pic>
        <p:nvPicPr>
          <p:cNvPr id="111" name="Рисунок 1" descr=""/>
          <p:cNvPicPr/>
          <p:nvPr/>
        </p:nvPicPr>
        <p:blipFill>
          <a:blip r:embed="rId2"/>
          <a:stretch/>
        </p:blipFill>
        <p:spPr>
          <a:xfrm>
            <a:off x="961920" y="1955880"/>
            <a:ext cx="3044880" cy="1709640"/>
          </a:xfrm>
          <a:prstGeom prst="rect">
            <a:avLst/>
          </a:prstGeom>
          <a:ln w="0">
            <a:noFill/>
          </a:ln>
        </p:spPr>
      </p:pic>
      <p:pic>
        <p:nvPicPr>
          <p:cNvPr id="112" name="Рисунок 2" descr=""/>
          <p:cNvPicPr/>
          <p:nvPr/>
        </p:nvPicPr>
        <p:blipFill>
          <a:blip r:embed="rId3"/>
          <a:stretch/>
        </p:blipFill>
        <p:spPr>
          <a:xfrm>
            <a:off x="4614840" y="1952640"/>
            <a:ext cx="2616120" cy="1736640"/>
          </a:xfrm>
          <a:prstGeom prst="rect">
            <a:avLst/>
          </a:prstGeom>
          <a:ln w="0">
            <a:noFill/>
          </a:ln>
        </p:spPr>
      </p:pic>
      <p:pic>
        <p:nvPicPr>
          <p:cNvPr id="113" name="Рисунок 3" descr=""/>
          <p:cNvPicPr/>
          <p:nvPr/>
        </p:nvPicPr>
        <p:blipFill>
          <a:blip r:embed="rId4"/>
          <a:stretch/>
        </p:blipFill>
        <p:spPr>
          <a:xfrm>
            <a:off x="7856640" y="1955880"/>
            <a:ext cx="2611440" cy="1736640"/>
          </a:xfrm>
          <a:prstGeom prst="rect">
            <a:avLst/>
          </a:prstGeom>
          <a:ln w="0">
            <a:noFill/>
          </a:ln>
        </p:spPr>
      </p:pic>
      <p:sp>
        <p:nvSpPr>
          <p:cNvPr id="114" name="Прямоугольник 4"/>
          <p:cNvSpPr/>
          <p:nvPr/>
        </p:nvSpPr>
        <p:spPr>
          <a:xfrm>
            <a:off x="5135400" y="4683240"/>
            <a:ext cx="6096240" cy="1232280"/>
          </a:xfrm>
          <a:prstGeom prst="rect">
            <a:avLst/>
          </a:prstGeom>
          <a:noFill/>
          <a:ln w="0">
            <a:noFill/>
          </a:ln>
        </p:spPr>
        <p:style>
          <a:lnRef idx="0"/>
          <a:fillRef idx="0"/>
          <a:effectRef idx="0"/>
          <a:fontRef idx="minor"/>
        </p:style>
        <p:txBody>
          <a:bodyPr lIns="90000" rIns="90000" tIns="46800" bIns="46800" anchor="t">
            <a:sp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b050"/>
                </a:solidFill>
                <a:uFillTx/>
                <a:latin typeface="Times New Roman"/>
                <a:ea typeface="Calibri"/>
              </a:rPr>
              <a:t>Дескрипторы:</a:t>
            </a:r>
            <a:endParaRPr b="0" lang="ru-RU" sz="1800" strike="noStrike" u="none">
              <a:solidFill>
                <a:srgbClr val="000000"/>
              </a:solidFill>
              <a:uFillTx/>
              <a:latin typeface="Calibri"/>
            </a:endParaRPr>
          </a:p>
          <a:p>
            <a:pPr>
              <a:lnSpc>
                <a:spcPct val="100000"/>
              </a:lnSpc>
              <a:buClr>
                <a:srgbClr val="00b050"/>
              </a:buClr>
              <a:buFont typeface="Symbol"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b050"/>
                </a:solidFill>
                <a:uFillTx/>
                <a:latin typeface="Times New Roman"/>
                <a:ea typeface="Times New Roman"/>
              </a:rPr>
              <a:t>Берілген суреттерді негізге ала отырып, жанрлық және стильдік ерекшеліктеріне сай  мақала құрастырып жазады;</a:t>
            </a:r>
            <a:endParaRPr b="0" lang="ru-RU" sz="1800" strike="noStrike" u="none">
              <a:solidFill>
                <a:srgbClr val="000000"/>
              </a:solidFill>
              <a:uFillTx/>
              <a:latin typeface="Calibri"/>
            </a:endParaRPr>
          </a:p>
          <a:p>
            <a:pPr>
              <a:lnSpc>
                <a:spcPct val="100000"/>
              </a:lnSpc>
              <a:buClr>
                <a:srgbClr val="00b050"/>
              </a:buClr>
              <a:buFont typeface="Symbol"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b050"/>
                </a:solidFill>
                <a:uFillTx/>
                <a:latin typeface="Times New Roman"/>
                <a:ea typeface="Times New Roman"/>
              </a:rPr>
              <a:t>мақала құрылымын сақтайды.</a:t>
            </a:r>
            <a:endParaRPr b="0" lang="ru-RU" sz="1800" strike="noStrike" u="none">
              <a:solidFill>
                <a:srgbClr val="000000"/>
              </a:solidFill>
              <a:uFillTx/>
              <a:latin typeface="Calibri"/>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5" name="Рисунок 48" descr=""/>
          <p:cNvPicPr/>
          <p:nvPr/>
        </p:nvPicPr>
        <p:blipFill>
          <a:blip r:embed="rId1"/>
          <a:stretch/>
        </p:blipFill>
        <p:spPr>
          <a:xfrm>
            <a:off x="652320" y="7978680"/>
            <a:ext cx="200160" cy="203400"/>
          </a:xfrm>
          <a:prstGeom prst="rect">
            <a:avLst/>
          </a:prstGeom>
          <a:ln w="0">
            <a:noFill/>
          </a:ln>
        </p:spPr>
      </p:pic>
      <p:sp>
        <p:nvSpPr>
          <p:cNvPr id="11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1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1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19" name="Google Shape;77;p1"/>
          <p:cNvCxnSpPr/>
          <p:nvPr/>
        </p:nvCxnSpPr>
        <p:spPr>
          <a:xfrm>
            <a:off x="212400" y="6621120"/>
            <a:ext cx="11729160" cy="26280"/>
          </a:xfrm>
          <a:prstGeom prst="straightConnector1">
            <a:avLst/>
          </a:prstGeom>
          <a:ln w="57240">
            <a:solidFill>
              <a:srgbClr val="33cccc"/>
            </a:solidFill>
            <a:miter/>
          </a:ln>
        </p:spPr>
      </p:cxnSp>
      <p:cxnSp>
        <p:nvCxnSpPr>
          <p:cNvPr id="120" name="Google Shape;78;p1"/>
          <p:cNvCxnSpPr/>
          <p:nvPr/>
        </p:nvCxnSpPr>
        <p:spPr>
          <a:xfrm>
            <a:off x="757080" y="6364080"/>
            <a:ext cx="10694160" cy="37080"/>
          </a:xfrm>
          <a:prstGeom prst="straightConnector1">
            <a:avLst/>
          </a:prstGeom>
          <a:ln w="38160">
            <a:solidFill>
              <a:srgbClr val="4472c4"/>
            </a:solidFill>
            <a:miter/>
          </a:ln>
        </p:spPr>
      </p:cxnSp>
      <p:sp>
        <p:nvSpPr>
          <p:cNvPr id="121"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122" name="TextBox 9"/>
          <p:cNvSpPr/>
          <p:nvPr/>
        </p:nvSpPr>
        <p:spPr>
          <a:xfrm>
            <a:off x="757080" y="258840"/>
            <a:ext cx="10830240" cy="59785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imes New Roman"/>
                <a:ea typeface="Times New Roman"/>
              </a:rPr>
              <a:t>Ықтимал жауап</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Жануарлар дүниесінің ауқымы да өте үлкен. Өкінішке орай, браконьерлердің және адамдардың  тым белсенділігінен көптеген жануар түрлері толықтай жойылу қаупіне ұшырады. Бүгінде Қазақстанның Қызыл кітабына 40-қа  жуық жануар еніп отыр. Мүлдем  жоғалып кеткендерге және апатты түрде саны қысқарып бара жатқандарға қарақал, барыс, киіктерді жатқызар едік.      </a:t>
            </a:r>
            <a:endParaRPr b="0" lang="ru-RU" sz="20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Қарақал мен барыс  мысықтар тұқымдасына жатады. Қарақал  дала сілеусіні, сондықтан да оны көпке дейін ғалымдар сілеусін деп есептеген. Бірақ ол сілеусіннен реңінің бірыңғай түске ғана боялуымен ерекшеленеді.</a:t>
            </a:r>
            <a:endParaRPr b="0" lang="ru-RU" sz="20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Барыс та Қазақстандағы ең үлкен жабайы мысық. Тянь-Шань, Жоңғар Алатауы мен Алтайдың биік тауларында мекендейді. Саны 200-ден аспайды және жылдан жылға кемуде. Оған азық қорының азаюы да себеп.</a:t>
            </a:r>
            <a:endParaRPr b="0" lang="ru-RU" sz="20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Ал ақбөкеннің саны бір ғасырға жуық уақыт ішінде бірнеше рет күрт азайып, кейін қайта көбейген. 2015 жылы Қазақстанда індет салдарынан бірнеше апта ішінде 150 мыңнан аса киік қырылған. Бүгінде  киікке төнген қатер әлі сейілген жоқ. Қытайда мүйізіне сұраныс жоғары киікті заңсыз аулау жалғасып келеді. Өкінішке орай  Қазақстанда бұл кәсіп иесінің өзіне төнетін қауіп те ұлғая түскені байқалады. Сондықтан таудағы қорықшалар мен қорықтарда оны қорғауды күшейту керек.</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p:txBody>
      </p:sp>
      <p:pic>
        <p:nvPicPr>
          <p:cNvPr id="123" name="Рисунок 1" descr=""/>
          <p:cNvPicPr/>
          <p:nvPr/>
        </p:nvPicPr>
        <p:blipFill>
          <a:blip r:embed="rId2"/>
          <a:stretch/>
        </p:blipFill>
        <p:spPr>
          <a:xfrm>
            <a:off x="9607680" y="5494320"/>
            <a:ext cx="2235240" cy="870120"/>
          </a:xfrm>
          <a:prstGeom prst="rect">
            <a:avLst/>
          </a:prstGeom>
          <a:ln w="0">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Рисунок 48" descr=""/>
          <p:cNvPicPr/>
          <p:nvPr/>
        </p:nvPicPr>
        <p:blipFill>
          <a:blip r:embed="rId1"/>
          <a:stretch/>
        </p:blipFill>
        <p:spPr>
          <a:xfrm>
            <a:off x="652320" y="7978680"/>
            <a:ext cx="200160" cy="203400"/>
          </a:xfrm>
          <a:prstGeom prst="rect">
            <a:avLst/>
          </a:prstGeom>
          <a:ln w="0">
            <a:noFill/>
          </a:ln>
        </p:spPr>
      </p:pic>
      <p:sp>
        <p:nvSpPr>
          <p:cNvPr id="12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2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2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28" name="Google Shape;77;p1"/>
          <p:cNvCxnSpPr/>
          <p:nvPr/>
        </p:nvCxnSpPr>
        <p:spPr>
          <a:xfrm>
            <a:off x="212400" y="6621120"/>
            <a:ext cx="11729160" cy="26280"/>
          </a:xfrm>
          <a:prstGeom prst="straightConnector1">
            <a:avLst/>
          </a:prstGeom>
          <a:ln w="57240">
            <a:solidFill>
              <a:srgbClr val="33cccc"/>
            </a:solidFill>
            <a:miter/>
          </a:ln>
        </p:spPr>
      </p:cxnSp>
      <p:cxnSp>
        <p:nvCxnSpPr>
          <p:cNvPr id="129" name="Google Shape;78;p1"/>
          <p:cNvCxnSpPr/>
          <p:nvPr/>
        </p:nvCxnSpPr>
        <p:spPr>
          <a:xfrm>
            <a:off x="757080" y="6364080"/>
            <a:ext cx="10694160" cy="37080"/>
          </a:xfrm>
          <a:prstGeom prst="straightConnector1">
            <a:avLst/>
          </a:prstGeom>
          <a:ln w="38160">
            <a:solidFill>
              <a:srgbClr val="4472c4"/>
            </a:solidFill>
            <a:miter/>
          </a:ln>
        </p:spPr>
      </p:cxnSp>
      <p:sp>
        <p:nvSpPr>
          <p:cNvPr id="130"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131" name="TextBox 9"/>
          <p:cNvSpPr/>
          <p:nvPr/>
        </p:nvSpPr>
        <p:spPr>
          <a:xfrm>
            <a:off x="757080" y="258840"/>
            <a:ext cx="10830240" cy="41472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200" strike="noStrike" u="none">
                <a:solidFill>
                  <a:srgbClr val="ffffff"/>
                </a:solidFill>
                <a:uFillTx/>
                <a:latin typeface="Times New Roman"/>
                <a:ea typeface="Times New Roman"/>
              </a:rPr>
              <a:t>4-тапсырма. Кестедегі сөздер анықтауыш және пысықтауыш рөлін атқаратындай сөйлем құраңыз</a:t>
            </a:r>
            <a:endParaRPr b="0" lang="ru-RU" sz="22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1)</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сөйлемнің негізін құрауға қатыспайды;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2)</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үстеуден, көсемшеден, және жанама септік тұлғалы зат есімнен жасалады;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3)</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бағыныңқы сыңар ретінде өз басыңқысымен қабыса, жанаса байланысады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graphicFrame>
        <p:nvGraphicFramePr>
          <p:cNvPr id="132" name=""/>
          <p:cNvGraphicFramePr/>
          <p:nvPr/>
        </p:nvGraphicFramePr>
        <p:xfrm>
          <a:off x="1757520" y="1569960"/>
          <a:ext cx="8343720" cy="2367000"/>
        </p:xfrm>
        <a:graphic>
          <a:graphicData uri="http://schemas.openxmlformats.org/drawingml/2006/table">
            <a:tbl>
              <a:tblPr/>
              <a:tblGrid>
                <a:gridCol w="2781000"/>
                <a:gridCol w="2781360"/>
                <a:gridCol w="2781360"/>
              </a:tblGrid>
              <a:tr h="592200">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Мысалдар</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Анықтауыш</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Пысықтауыш</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592200">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арыстандай</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590400">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қисық</a:t>
                      </a:r>
                      <a:r>
                        <a:rPr b="1" lang="kk-KZ" sz="2000" strike="noStrike" u="none">
                          <a:solidFill>
                            <a:srgbClr val="ffffff"/>
                          </a:solidFill>
                          <a:uFillTx/>
                          <a:latin typeface="Times New Roman"/>
                          <a:ea typeface="Times New Roman"/>
                        </a:rPr>
                        <a:t>	</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592200">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қатты</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lIns="68760" rIns="6876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bl>
          </a:graphicData>
        </a:graphic>
      </p:graphicFrame>
      <p:sp>
        <p:nvSpPr>
          <p:cNvPr id="133" name="Прямоугольник 2"/>
          <p:cNvSpPr/>
          <p:nvPr/>
        </p:nvSpPr>
        <p:spPr>
          <a:xfrm>
            <a:off x="5592600" y="4862520"/>
            <a:ext cx="6096240" cy="1040040"/>
          </a:xfrm>
          <a:prstGeom prst="rect">
            <a:avLst/>
          </a:prstGeom>
          <a:noFill/>
          <a:ln w="0">
            <a:noFill/>
          </a:ln>
        </p:spPr>
        <p:style>
          <a:lnRef idx="0"/>
          <a:fillRef idx="0"/>
          <a:effectRef idx="0"/>
          <a:fontRef idx="minor"/>
        </p:style>
        <p:txBody>
          <a:bodyPr lIns="90000" rIns="90000" tIns="46800" bIns="46800" anchor="t">
            <a:spAutoFit/>
          </a:bodyPr>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b050"/>
                </a:solidFill>
                <a:uFillTx/>
                <a:latin typeface="Times New Roman"/>
                <a:ea typeface="Calibri"/>
              </a:rPr>
              <a:t>Дескрипторы:</a:t>
            </a:r>
            <a:endParaRPr b="0" lang="ru-RU" sz="1800" strike="noStrike" u="none">
              <a:solidFill>
                <a:srgbClr val="000000"/>
              </a:solidFill>
              <a:uFillTx/>
              <a:latin typeface="Calibri"/>
            </a:endParaRPr>
          </a:p>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b050"/>
                </a:solidFill>
                <a:uFillTx/>
                <a:latin typeface="Times New Roman"/>
                <a:ea typeface="Calibri"/>
              </a:rPr>
              <a:t>•</a:t>
            </a:r>
            <a:r>
              <a:rPr b="0" lang="kk-KZ" sz="1800" strike="noStrike" u="none">
                <a:solidFill>
                  <a:srgbClr val="00b050"/>
                </a:solidFill>
                <a:uFillTx/>
                <a:latin typeface="Times New Roman"/>
                <a:ea typeface="Calibri"/>
              </a:rPr>
              <a:t>	</a:t>
            </a:r>
            <a:r>
              <a:rPr b="0" lang="kk-KZ" sz="1800" strike="noStrike" u="none">
                <a:solidFill>
                  <a:srgbClr val="00b050"/>
                </a:solidFill>
                <a:uFillTx/>
                <a:latin typeface="Times New Roman"/>
                <a:ea typeface="Calibri"/>
              </a:rPr>
              <a:t>анықтауыштың сөйлемдегі қызметін ажыратады;</a:t>
            </a:r>
            <a:endParaRPr b="0" lang="ru-RU" sz="1800" strike="noStrike" u="none">
              <a:solidFill>
                <a:srgbClr val="000000"/>
              </a:solidFill>
              <a:uFillTx/>
              <a:latin typeface="Calibri"/>
            </a:endParaRPr>
          </a:p>
          <a:p>
            <a:pPr>
              <a:lnSpc>
                <a:spcPct val="115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b050"/>
                </a:solidFill>
                <a:uFillTx/>
                <a:latin typeface="Times New Roman"/>
                <a:ea typeface="Calibri"/>
              </a:rPr>
              <a:t>•</a:t>
            </a:r>
            <a:r>
              <a:rPr b="0" lang="kk-KZ" sz="1800" strike="noStrike" u="none">
                <a:solidFill>
                  <a:srgbClr val="00b050"/>
                </a:solidFill>
                <a:uFillTx/>
                <a:latin typeface="Times New Roman"/>
                <a:ea typeface="Calibri"/>
              </a:rPr>
              <a:t>	</a:t>
            </a:r>
            <a:r>
              <a:rPr b="0" lang="kk-KZ" sz="1800" strike="noStrike" u="none">
                <a:solidFill>
                  <a:srgbClr val="00b050"/>
                </a:solidFill>
                <a:uFillTx/>
                <a:latin typeface="Times New Roman"/>
                <a:ea typeface="Calibri"/>
              </a:rPr>
              <a:t>толықтауыштың сөйлемдегі қызметін біледі;</a:t>
            </a:r>
            <a:endParaRPr b="0" lang="ru-RU" sz="1800" strike="noStrike" u="none">
              <a:solidFill>
                <a:srgbClr val="000000"/>
              </a:solidFill>
              <a:uFillTx/>
              <a:latin typeface="Calibri"/>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Рисунок 48" descr=""/>
          <p:cNvPicPr/>
          <p:nvPr/>
        </p:nvPicPr>
        <p:blipFill>
          <a:blip r:embed="rId1"/>
          <a:stretch/>
        </p:blipFill>
        <p:spPr>
          <a:xfrm>
            <a:off x="652320" y="7978680"/>
            <a:ext cx="200160" cy="203400"/>
          </a:xfrm>
          <a:prstGeom prst="rect">
            <a:avLst/>
          </a:prstGeom>
          <a:ln w="0">
            <a:noFill/>
          </a:ln>
        </p:spPr>
      </p:pic>
      <p:sp>
        <p:nvSpPr>
          <p:cNvPr id="13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3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3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38" name="Google Shape;77;p1"/>
          <p:cNvCxnSpPr/>
          <p:nvPr/>
        </p:nvCxnSpPr>
        <p:spPr>
          <a:xfrm>
            <a:off x="212400" y="6621120"/>
            <a:ext cx="11729160" cy="26280"/>
          </a:xfrm>
          <a:prstGeom prst="straightConnector1">
            <a:avLst/>
          </a:prstGeom>
          <a:ln w="57240">
            <a:solidFill>
              <a:srgbClr val="33cccc"/>
            </a:solidFill>
            <a:miter/>
          </a:ln>
        </p:spPr>
      </p:cxnSp>
      <p:cxnSp>
        <p:nvCxnSpPr>
          <p:cNvPr id="139" name="Google Shape;78;p1"/>
          <p:cNvCxnSpPr/>
          <p:nvPr/>
        </p:nvCxnSpPr>
        <p:spPr>
          <a:xfrm>
            <a:off x="757080" y="6364080"/>
            <a:ext cx="10694160" cy="37080"/>
          </a:xfrm>
          <a:prstGeom prst="straightConnector1">
            <a:avLst/>
          </a:prstGeom>
          <a:ln w="38160">
            <a:solidFill>
              <a:srgbClr val="4472c4"/>
            </a:solidFill>
            <a:miter/>
          </a:ln>
        </p:spPr>
      </p:cxnSp>
      <p:sp>
        <p:nvSpPr>
          <p:cNvPr id="140"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141" name="TextBox 9"/>
          <p:cNvSpPr/>
          <p:nvPr/>
        </p:nvSpPr>
        <p:spPr>
          <a:xfrm>
            <a:off x="757080" y="258840"/>
            <a:ext cx="10830240" cy="39340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imes New Roman"/>
                <a:ea typeface="Times New Roman"/>
              </a:rPr>
              <a:t>Ықтимал жауаптар</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1)</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сөйлемнің негізін құрауға қатыспайды;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2)</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үстеуден, көсемшеден, және жанама септік тұлғалы зат есімнен жасалады;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3)</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бағыныңқы сыңар ретінде өз басыңқысымен қабыса, жанаса байланысады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graphicFrame>
        <p:nvGraphicFramePr>
          <p:cNvPr id="142" name=""/>
          <p:cNvGraphicFramePr/>
          <p:nvPr/>
        </p:nvGraphicFramePr>
        <p:xfrm>
          <a:off x="1374840" y="1363680"/>
          <a:ext cx="8645400" cy="3886200"/>
        </p:xfrm>
        <a:graphic>
          <a:graphicData uri="http://schemas.openxmlformats.org/drawingml/2006/table">
            <a:tbl>
              <a:tblPr/>
              <a:tblGrid>
                <a:gridCol w="2881080"/>
                <a:gridCol w="2881440"/>
                <a:gridCol w="2882880"/>
              </a:tblGrid>
              <a:tr h="828720">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Мысалдар</a:t>
                      </a:r>
                      <a:endParaRPr b="0" lang="ru-RU" sz="20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Анықтауыш</a:t>
                      </a:r>
                      <a:endParaRPr b="0" lang="ru-RU" sz="20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Пысықтауыш</a:t>
                      </a:r>
                      <a:endParaRPr b="0" lang="ru-RU" sz="2000" strike="noStrike" u="none">
                        <a:solidFill>
                          <a:srgbClr val="000000"/>
                        </a:solidFill>
                        <a:uFillTx/>
                        <a:latin typeface="Calibri"/>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1530000">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арыстандай</a:t>
                      </a:r>
                      <a:endParaRPr b="0" lang="ru-RU" sz="20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5b9bd5"/>
                    </a:solidFill>
                  </a:tcPr>
                </a:tc>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b050"/>
                          </a:solidFill>
                          <a:uFillTx/>
                          <a:latin typeface="Times New Roman"/>
                          <a:ea typeface="Times New Roman"/>
                        </a:rPr>
                        <a:t>Қос  батырдың </a:t>
                      </a:r>
                      <a:r>
                        <a:rPr b="0" i="1" lang="kk-KZ" sz="2000" strike="noStrike" u="none">
                          <a:solidFill>
                            <a:srgbClr val="00b050"/>
                          </a:solidFill>
                          <a:uFillTx/>
                          <a:latin typeface="Times New Roman"/>
                          <a:ea typeface="Times New Roman"/>
                        </a:rPr>
                        <a:t>арыстандай</a:t>
                      </a:r>
                      <a:r>
                        <a:rPr b="0" lang="kk-KZ" sz="2000" strike="noStrike" u="none">
                          <a:solidFill>
                            <a:srgbClr val="00b050"/>
                          </a:solidFill>
                          <a:uFillTx/>
                          <a:latin typeface="Times New Roman"/>
                          <a:ea typeface="Times New Roman"/>
                        </a:rPr>
                        <a:t> тұлғасы алыстан   көрінді</a:t>
                      </a:r>
                      <a:endParaRPr b="0" lang="ru-RU" sz="2000" strike="noStrike" u="none">
                        <a:solidFill>
                          <a:srgbClr val="000000"/>
                        </a:solidFill>
                        <a:uFillTx/>
                        <a:latin typeface="Calibri"/>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b050"/>
                          </a:solidFill>
                          <a:uFillTx/>
                          <a:latin typeface="Times New Roman"/>
                          <a:ea typeface="Times New Roman"/>
                        </a:rPr>
                        <a:t>Ашуға булыққан батыр </a:t>
                      </a:r>
                      <a:r>
                        <a:rPr b="0" i="1" lang="kk-KZ" sz="2000" strike="noStrike" u="none">
                          <a:solidFill>
                            <a:srgbClr val="00b050"/>
                          </a:solidFill>
                          <a:uFillTx/>
                          <a:latin typeface="Times New Roman"/>
                          <a:ea typeface="Times New Roman"/>
                        </a:rPr>
                        <a:t>арыстандай </a:t>
                      </a:r>
                      <a:r>
                        <a:rPr b="0" lang="kk-KZ" sz="2000" strike="noStrike" u="none">
                          <a:solidFill>
                            <a:srgbClr val="00b050"/>
                          </a:solidFill>
                          <a:uFillTx/>
                          <a:latin typeface="Times New Roman"/>
                          <a:ea typeface="Times New Roman"/>
                        </a:rPr>
                        <a:t>ақырды.</a:t>
                      </a:r>
                      <a:endParaRPr b="0" lang="ru-RU" sz="20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1530000">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қисық</a:t>
                      </a:r>
                      <a:r>
                        <a:rPr b="1" lang="kk-KZ" sz="2000" strike="noStrike" u="none">
                          <a:solidFill>
                            <a:srgbClr val="ffffff"/>
                          </a:solidFill>
                          <a:uFillTx/>
                          <a:latin typeface="Times New Roman"/>
                          <a:ea typeface="Times New Roman"/>
                        </a:rPr>
                        <a:t>	</a:t>
                      </a:r>
                      <a:endParaRPr b="0" lang="ru-RU" sz="20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b050"/>
                          </a:solidFill>
                          <a:uFillTx/>
                          <a:latin typeface="Times New Roman"/>
                          <a:ea typeface="Times New Roman"/>
                        </a:rPr>
                        <a:t>Көпшілік арасында айтылған</a:t>
                      </a:r>
                      <a:r>
                        <a:rPr b="0" i="1" lang="kk-KZ" sz="2000" strike="noStrike" u="none">
                          <a:solidFill>
                            <a:srgbClr val="00b050"/>
                          </a:solidFill>
                          <a:uFillTx/>
                          <a:latin typeface="Times New Roman"/>
                          <a:ea typeface="Times New Roman"/>
                        </a:rPr>
                        <a:t> қисық </a:t>
                      </a:r>
                      <a:r>
                        <a:rPr b="0" lang="kk-KZ" sz="2000" strike="noStrike" u="none">
                          <a:solidFill>
                            <a:srgbClr val="00b050"/>
                          </a:solidFill>
                          <a:uFillTx/>
                          <a:latin typeface="Times New Roman"/>
                          <a:ea typeface="Times New Roman"/>
                        </a:rPr>
                        <a:t>әңгіме көпшіліктің ойын бұзды.</a:t>
                      </a:r>
                      <a:endParaRPr b="0" lang="ru-RU" sz="20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lIns="68400" rIns="68400" tIns="0" bIns="0" anchor="t">
                      <a:no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b050"/>
                          </a:solidFill>
                          <a:uFillTx/>
                          <a:latin typeface="Times New Roman"/>
                          <a:ea typeface="Times New Roman"/>
                        </a:rPr>
                        <a:t>Айтылған пікірмен келіскісі келмеген Айдос </a:t>
                      </a:r>
                      <a:r>
                        <a:rPr b="0" i="1" lang="kk-KZ" sz="2000" strike="noStrike" u="none">
                          <a:solidFill>
                            <a:srgbClr val="00b050"/>
                          </a:solidFill>
                          <a:uFillTx/>
                          <a:latin typeface="Times New Roman"/>
                          <a:ea typeface="Times New Roman"/>
                        </a:rPr>
                        <a:t>қисық</a:t>
                      </a:r>
                      <a:r>
                        <a:rPr b="0" lang="kk-KZ" sz="2000" strike="noStrike" u="none">
                          <a:solidFill>
                            <a:srgbClr val="00b050"/>
                          </a:solidFill>
                          <a:uFillTx/>
                          <a:latin typeface="Times New Roman"/>
                          <a:ea typeface="Times New Roman"/>
                        </a:rPr>
                        <a:t> жауап берді.</a:t>
                      </a:r>
                      <a:endParaRPr b="0" lang="ru-RU" sz="2000" strike="noStrike" u="none">
                        <a:solidFill>
                          <a:srgbClr val="000000"/>
                        </a:solidFill>
                        <a:uFillTx/>
                        <a:latin typeface="Calibri"/>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bl>
          </a:graphicData>
        </a:graphic>
      </p:graphicFrame>
      <p:pic>
        <p:nvPicPr>
          <p:cNvPr id="143" name="Рисунок 2" descr=""/>
          <p:cNvPicPr/>
          <p:nvPr/>
        </p:nvPicPr>
        <p:blipFill>
          <a:blip r:embed="rId2"/>
          <a:stretch/>
        </p:blipFill>
        <p:spPr>
          <a:xfrm>
            <a:off x="10020240" y="4898880"/>
            <a:ext cx="2033640" cy="1330560"/>
          </a:xfrm>
          <a:prstGeom prst="rect">
            <a:avLst/>
          </a:prstGeom>
          <a:ln w="0">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4" name="Рисунок 48" descr=""/>
          <p:cNvPicPr/>
          <p:nvPr/>
        </p:nvPicPr>
        <p:blipFill>
          <a:blip r:embed="rId1"/>
          <a:stretch/>
        </p:blipFill>
        <p:spPr>
          <a:xfrm>
            <a:off x="652320" y="7978680"/>
            <a:ext cx="200160" cy="203400"/>
          </a:xfrm>
          <a:prstGeom prst="rect">
            <a:avLst/>
          </a:prstGeom>
          <a:ln w="0">
            <a:noFill/>
          </a:ln>
        </p:spPr>
      </p:pic>
      <p:sp>
        <p:nvSpPr>
          <p:cNvPr id="14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4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4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48" name="Google Shape;77;p1"/>
          <p:cNvCxnSpPr/>
          <p:nvPr/>
        </p:nvCxnSpPr>
        <p:spPr>
          <a:xfrm>
            <a:off x="212400" y="6621120"/>
            <a:ext cx="11729160" cy="26280"/>
          </a:xfrm>
          <a:prstGeom prst="straightConnector1">
            <a:avLst/>
          </a:prstGeom>
          <a:ln w="57240">
            <a:solidFill>
              <a:srgbClr val="33cccc"/>
            </a:solidFill>
            <a:miter/>
          </a:ln>
        </p:spPr>
      </p:cxnSp>
      <p:cxnSp>
        <p:nvCxnSpPr>
          <p:cNvPr id="149" name="Google Shape;78;p1"/>
          <p:cNvCxnSpPr/>
          <p:nvPr/>
        </p:nvCxnSpPr>
        <p:spPr>
          <a:xfrm>
            <a:off x="757080" y="6364080"/>
            <a:ext cx="10694160" cy="37080"/>
          </a:xfrm>
          <a:prstGeom prst="straightConnector1">
            <a:avLst/>
          </a:prstGeom>
          <a:ln w="38160">
            <a:solidFill>
              <a:srgbClr val="4472c4"/>
            </a:solidFill>
            <a:miter/>
          </a:ln>
        </p:spPr>
      </p:cxnSp>
      <p:sp>
        <p:nvSpPr>
          <p:cNvPr id="150"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151" name="TextBox 9"/>
          <p:cNvSpPr/>
          <p:nvPr/>
        </p:nvSpPr>
        <p:spPr>
          <a:xfrm>
            <a:off x="757080" y="258840"/>
            <a:ext cx="10830240" cy="4940280"/>
          </a:xfrm>
          <a:prstGeom prst="rect">
            <a:avLst/>
          </a:prstGeom>
          <a:noFill/>
          <a:ln w="0">
            <a:noFill/>
          </a:ln>
        </p:spPr>
        <p:style>
          <a:lnRef idx="0"/>
          <a:fillRef idx="0"/>
          <a:effectRef idx="0"/>
          <a:fontRef idx="minor"/>
        </p:style>
        <p:txBody>
          <a:bodyPr lIns="90000" rIns="90000" tIns="46800" bIns="46800" anchor="t">
            <a:spAutoFit/>
          </a:bodyPr>
          <a:p>
            <a:pPr>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imes New Roman"/>
                <a:ea typeface="Times New Roman"/>
              </a:rPr>
              <a:t>Қорытынды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1)</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сөйлемнің негізін құрауға қатыспайды;</a:t>
            </a:r>
            <a:endParaRPr b="0" lang="ru-RU" sz="3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Қызыл кітап атауының шығу тарихын білді;</a:t>
            </a:r>
            <a:endParaRPr b="0" lang="ru-RU" sz="2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тілдік құралдарды орынды қолданып, мақала құрастырып жазды;</a:t>
            </a:r>
            <a:endParaRPr b="0" lang="ru-RU" sz="2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Пысықтауыштардың мағыналық түрлерін ажыратып, қызметін түсініп қолданды</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жасалады;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3)</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бағыныңқы сыңар ретінде өз басыңқысымен қабыса, жанаса байланысады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 name="Рисунок 48" descr=""/>
          <p:cNvPicPr/>
          <p:nvPr/>
        </p:nvPicPr>
        <p:blipFill>
          <a:blip r:embed="rId1"/>
          <a:stretch/>
        </p:blipFill>
        <p:spPr>
          <a:xfrm>
            <a:off x="652320" y="7978680"/>
            <a:ext cx="200160" cy="203400"/>
          </a:xfrm>
          <a:prstGeom prst="rect">
            <a:avLst/>
          </a:prstGeom>
          <a:ln w="0">
            <a:noFill/>
          </a:ln>
        </p:spPr>
      </p:pic>
      <p:sp>
        <p:nvSpPr>
          <p:cNvPr id="15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5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5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56" name="Google Shape;77;p1"/>
          <p:cNvCxnSpPr/>
          <p:nvPr/>
        </p:nvCxnSpPr>
        <p:spPr>
          <a:xfrm>
            <a:off x="212400" y="6621120"/>
            <a:ext cx="11729160" cy="26280"/>
          </a:xfrm>
          <a:prstGeom prst="straightConnector1">
            <a:avLst/>
          </a:prstGeom>
          <a:ln w="57240">
            <a:solidFill>
              <a:srgbClr val="33cccc"/>
            </a:solidFill>
            <a:miter/>
          </a:ln>
        </p:spPr>
      </p:cxnSp>
      <p:cxnSp>
        <p:nvCxnSpPr>
          <p:cNvPr id="157" name="Google Shape;78;p1"/>
          <p:cNvCxnSpPr/>
          <p:nvPr/>
        </p:nvCxnSpPr>
        <p:spPr>
          <a:xfrm>
            <a:off x="757080" y="6364080"/>
            <a:ext cx="10694160" cy="37080"/>
          </a:xfrm>
          <a:prstGeom prst="straightConnector1">
            <a:avLst/>
          </a:prstGeom>
          <a:ln w="38160">
            <a:solidFill>
              <a:srgbClr val="4472c4"/>
            </a:solidFill>
            <a:miter/>
          </a:ln>
        </p:spPr>
      </p:cxnSp>
      <p:sp>
        <p:nvSpPr>
          <p:cNvPr id="158"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159" name="TextBox 9"/>
          <p:cNvSpPr/>
          <p:nvPr/>
        </p:nvSpPr>
        <p:spPr>
          <a:xfrm>
            <a:off x="757080" y="258840"/>
            <a:ext cx="10830240" cy="4848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imes New Roman"/>
                <a:ea typeface="Times New Roman"/>
              </a:rPr>
              <a:t>Қосымша тапсырма: </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Пысықтауышқа тән белгілер: Қадыр Мырза Әлінің «Қызыл кітап» өлеңін тауып оқу, ұнаған шумақтарын жаттап алу.</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b050"/>
                </a:solidFill>
                <a:uFillTx/>
                <a:latin typeface="Tahoma"/>
                <a:ea typeface="Tahoma"/>
              </a:rPr>
              <a:t>  </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1)</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сөйлемнің негізін құрауға қатыспайды;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2)</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үстеуден, көсемшеден, және жанама септік тұлғалы зат есімнен жасалады;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3)</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бағыныңқы сыңар ретінде өз басыңқысымен қабыса, жанаса байланысады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 name="Рисунок 48" descr=""/>
          <p:cNvPicPr/>
          <p:nvPr/>
        </p:nvPicPr>
        <p:blipFill>
          <a:blip r:embed="rId1"/>
          <a:stretch/>
        </p:blipFill>
        <p:spPr>
          <a:xfrm>
            <a:off x="652320" y="7978680"/>
            <a:ext cx="200160" cy="203400"/>
          </a:xfrm>
          <a:prstGeom prst="rect">
            <a:avLst/>
          </a:prstGeom>
          <a:ln w="0">
            <a:noFill/>
          </a:ln>
        </p:spPr>
      </p:pic>
      <p:sp>
        <p:nvSpPr>
          <p:cNvPr id="1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8" name="Google Shape;77;p1"/>
          <p:cNvCxnSpPr/>
          <p:nvPr/>
        </p:nvCxnSpPr>
        <p:spPr>
          <a:xfrm>
            <a:off x="212400" y="6621120"/>
            <a:ext cx="11729160" cy="26280"/>
          </a:xfrm>
          <a:prstGeom prst="straightConnector1">
            <a:avLst/>
          </a:prstGeom>
          <a:ln w="57240">
            <a:solidFill>
              <a:srgbClr val="33cccc"/>
            </a:solidFill>
            <a:miter/>
          </a:ln>
        </p:spPr>
      </p:cxnSp>
      <p:cxnSp>
        <p:nvCxnSpPr>
          <p:cNvPr id="19" name="Google Shape;78;p1"/>
          <p:cNvCxnSpPr/>
          <p:nvPr/>
        </p:nvCxnSpPr>
        <p:spPr>
          <a:xfrm>
            <a:off x="652320" y="3389040"/>
            <a:ext cx="10694160" cy="37080"/>
          </a:xfrm>
          <a:prstGeom prst="straightConnector1">
            <a:avLst/>
          </a:prstGeom>
          <a:ln w="38160">
            <a:solidFill>
              <a:srgbClr val="4472c4"/>
            </a:solidFill>
            <a:miter/>
          </a:ln>
        </p:spPr>
      </p:cxnSp>
      <p:sp>
        <p:nvSpPr>
          <p:cNvPr id="20" name="TextBox 8"/>
          <p:cNvSpPr/>
          <p:nvPr/>
        </p:nvSpPr>
        <p:spPr>
          <a:xfrm>
            <a:off x="1133640" y="258840"/>
            <a:ext cx="10807560" cy="3820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3000" strike="noStrike" u="none">
                <a:solidFill>
                  <a:srgbClr val="ffffff"/>
                </a:solidFill>
                <a:uFillTx/>
                <a:latin typeface="Times New Roman"/>
                <a:ea typeface="Times New Roman"/>
              </a:rPr>
              <a:t>Оқу мақсаттары:</a:t>
            </a:r>
            <a:endParaRPr b="0" lang="ru-RU" sz="3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Kz Times New Roman"/>
                <a:ea typeface="Kz Times New Roman"/>
              </a:rPr>
              <a:t>8.3.2.1. Жанрлық және стильдік ерекшеліктеріне сай тілдік құралдарды орынды қолданып, мақала құрастырып жазу</a:t>
            </a:r>
            <a:endParaRPr b="0" lang="ru-RU" sz="2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Kz Times New Roman"/>
                <a:ea typeface="Kz Times New Roman"/>
              </a:rPr>
              <a:t>8.4.4.2 . Тұрлаусыз сөйлем мүшелерінің сөйлем жасаудағы өзіндік орнын, қызметін түсініп қолдану. (пысықтауыш)</a:t>
            </a:r>
            <a:endParaRPr b="0" lang="ru-RU" sz="2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p:txBody>
      </p:sp>
      <p:sp>
        <p:nvSpPr>
          <p:cNvPr id="21" name="TextBox 1"/>
          <p:cNvSpPr/>
          <p:nvPr/>
        </p:nvSpPr>
        <p:spPr>
          <a:xfrm>
            <a:off x="1133640" y="3429000"/>
            <a:ext cx="10693080" cy="12830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b050"/>
                </a:solidFill>
                <a:uFillTx/>
                <a:latin typeface="Times New Roman"/>
                <a:ea typeface="Times New Roman"/>
              </a:rPr>
              <a:t>Сабақ мақсаттары: </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жанрлық және стильдік ерекшеліктеріне сай мақала құрастырып жазу; пысықтауыштың</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сөйлем жасаудағы өзіндік орнын, қызметін түсініп қолдану.</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b050"/>
                </a:solidFill>
                <a:uFillTx/>
                <a:latin typeface="Times New Roman"/>
                <a:ea typeface="Times New Roman"/>
              </a:rPr>
              <a:t> </a:t>
            </a:r>
            <a:endParaRPr b="0" lang="ru-RU" sz="18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 name="Рисунок 48" descr=""/>
          <p:cNvPicPr/>
          <p:nvPr/>
        </p:nvPicPr>
        <p:blipFill>
          <a:blip r:embed="rId1"/>
          <a:stretch/>
        </p:blipFill>
        <p:spPr>
          <a:xfrm>
            <a:off x="652320" y="7978680"/>
            <a:ext cx="200160" cy="203400"/>
          </a:xfrm>
          <a:prstGeom prst="rect">
            <a:avLst/>
          </a:prstGeom>
          <a:ln w="0">
            <a:noFill/>
          </a:ln>
        </p:spPr>
      </p:pic>
      <p:sp>
        <p:nvSpPr>
          <p:cNvPr id="2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2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2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26" name="Google Shape;77;p1"/>
          <p:cNvCxnSpPr/>
          <p:nvPr/>
        </p:nvCxnSpPr>
        <p:spPr>
          <a:xfrm>
            <a:off x="212400" y="6621120"/>
            <a:ext cx="11729160" cy="26280"/>
          </a:xfrm>
          <a:prstGeom prst="straightConnector1">
            <a:avLst/>
          </a:prstGeom>
          <a:ln w="57240">
            <a:solidFill>
              <a:srgbClr val="33cccc"/>
            </a:solidFill>
            <a:miter/>
          </a:ln>
        </p:spPr>
      </p:cxnSp>
      <p:cxnSp>
        <p:nvCxnSpPr>
          <p:cNvPr id="27" name="Google Shape;78;p1"/>
          <p:cNvCxnSpPr/>
          <p:nvPr/>
        </p:nvCxnSpPr>
        <p:spPr>
          <a:xfrm>
            <a:off x="757080" y="6364080"/>
            <a:ext cx="10694160" cy="37080"/>
          </a:xfrm>
          <a:prstGeom prst="straightConnector1">
            <a:avLst/>
          </a:prstGeom>
          <a:ln w="38160">
            <a:solidFill>
              <a:srgbClr val="4472c4"/>
            </a:solidFill>
            <a:miter/>
          </a:ln>
        </p:spPr>
      </p:cxnSp>
      <p:sp>
        <p:nvSpPr>
          <p:cNvPr id="28"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29" name="TextBox 9"/>
          <p:cNvSpPr/>
          <p:nvPr/>
        </p:nvSpPr>
        <p:spPr>
          <a:xfrm>
            <a:off x="1133640" y="258840"/>
            <a:ext cx="10316880" cy="3226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3000" strike="noStrike" u="none">
                <a:solidFill>
                  <a:srgbClr val="ffffff"/>
                </a:solidFill>
                <a:uFillTx/>
                <a:latin typeface="Times New Roman"/>
                <a:ea typeface="Times New Roman"/>
              </a:rPr>
              <a:t>Бағалау </a:t>
            </a:r>
            <a:r>
              <a:rPr b="1" lang="kk-KZ" sz="3000" strike="noStrike" u="none">
                <a:solidFill>
                  <a:srgbClr val="ffffff"/>
                </a:solidFill>
                <a:uFillTx/>
                <a:latin typeface="Times New Roman"/>
                <a:ea typeface="Times New Roman"/>
              </a:rPr>
              <a:t>критерийлері:</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Calibri"/>
              </a:rPr>
              <a:t>   </a:t>
            </a:r>
            <a:r>
              <a:rPr b="0" lang="kk-KZ" sz="2000" strike="noStrike" u="none">
                <a:solidFill>
                  <a:srgbClr val="00b050"/>
                </a:solidFill>
                <a:uFillTx/>
                <a:latin typeface="Times New Roman"/>
                <a:ea typeface="Calibri"/>
              </a:rPr>
              <a:t>«Қызыл кітап» атауының шығу тарихын біледі;</a:t>
            </a:r>
            <a:endParaRPr b="0" lang="ru-RU" sz="2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Calibri"/>
              </a:rPr>
              <a:t>   </a:t>
            </a:r>
            <a:r>
              <a:rPr b="0" lang="kk-KZ" sz="2000" strike="noStrike" u="none">
                <a:solidFill>
                  <a:srgbClr val="00b050"/>
                </a:solidFill>
                <a:uFillTx/>
                <a:latin typeface="Times New Roman"/>
                <a:ea typeface="Calibri"/>
              </a:rPr>
              <a:t>тілдік құралдарды орынды қолданып, мақала құрастырып жазады;</a:t>
            </a:r>
            <a:endParaRPr b="0" lang="ru-RU" sz="2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Calibri"/>
              </a:rPr>
              <a:t>   </a:t>
            </a:r>
            <a:r>
              <a:rPr b="0" lang="kk-KZ" sz="2000" strike="noStrike" u="none">
                <a:solidFill>
                  <a:srgbClr val="00b050"/>
                </a:solidFill>
                <a:uFillTx/>
                <a:latin typeface="Times New Roman"/>
                <a:ea typeface="Calibri"/>
              </a:rPr>
              <a:t>пысықтауыштардың мағыналық түрлерін ажыратып, қызметін түсініп қолданады </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 name="Рисунок 48" descr=""/>
          <p:cNvPicPr/>
          <p:nvPr/>
        </p:nvPicPr>
        <p:blipFill>
          <a:blip r:embed="rId1"/>
          <a:stretch/>
        </p:blipFill>
        <p:spPr>
          <a:xfrm>
            <a:off x="652320" y="7978680"/>
            <a:ext cx="200160" cy="203400"/>
          </a:xfrm>
          <a:prstGeom prst="rect">
            <a:avLst/>
          </a:prstGeom>
          <a:ln w="0">
            <a:noFill/>
          </a:ln>
        </p:spPr>
      </p:pic>
      <p:sp>
        <p:nvSpPr>
          <p:cNvPr id="31" name="object 2"/>
          <p:cNvSpPr/>
          <p:nvPr/>
        </p:nvSpPr>
        <p:spPr>
          <a:xfrm>
            <a:off x="0" y="0"/>
            <a:ext cx="1219212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8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800" strike="noStrike" u="none">
                <a:solidFill>
                  <a:srgbClr val="ffffff"/>
                </a:solidFill>
                <a:uFillTx/>
                <a:latin typeface="Times New Roman"/>
                <a:ea typeface="Times New Roman"/>
              </a:rPr>
              <a:t>       </a:t>
            </a:r>
            <a:r>
              <a:rPr b="1" lang="kk-KZ" sz="3000" strike="noStrike" u="none">
                <a:solidFill>
                  <a:srgbClr val="ffffff"/>
                </a:solidFill>
                <a:uFillTx/>
                <a:latin typeface="Times New Roman"/>
                <a:ea typeface="Times New Roman"/>
              </a:rPr>
              <a:t>Ойтүрткі сұрақтар</a:t>
            </a:r>
            <a:endParaRPr b="0" lang="ru-RU" sz="3000" strike="noStrike" u="none">
              <a:solidFill>
                <a:srgbClr val="000000"/>
              </a:solidFill>
              <a:uFillTx/>
              <a:latin typeface="Calibri"/>
            </a:endParaRPr>
          </a:p>
        </p:txBody>
      </p:sp>
      <p:sp>
        <p:nvSpPr>
          <p:cNvPr id="3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3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34" name="Google Shape;77;p1"/>
          <p:cNvCxnSpPr/>
          <p:nvPr/>
        </p:nvCxnSpPr>
        <p:spPr>
          <a:xfrm>
            <a:off x="212400" y="6621120"/>
            <a:ext cx="11729160" cy="26280"/>
          </a:xfrm>
          <a:prstGeom prst="straightConnector1">
            <a:avLst/>
          </a:prstGeom>
          <a:ln w="57240">
            <a:solidFill>
              <a:srgbClr val="33cccc"/>
            </a:solidFill>
            <a:miter/>
          </a:ln>
        </p:spPr>
      </p:cxnSp>
      <p:cxnSp>
        <p:nvCxnSpPr>
          <p:cNvPr id="35" name="Google Shape;78;p1"/>
          <p:cNvCxnSpPr/>
          <p:nvPr/>
        </p:nvCxnSpPr>
        <p:spPr>
          <a:xfrm>
            <a:off x="757080" y="6364080"/>
            <a:ext cx="10694160" cy="37080"/>
          </a:xfrm>
          <a:prstGeom prst="straightConnector1">
            <a:avLst/>
          </a:prstGeom>
          <a:ln w="38160">
            <a:solidFill>
              <a:srgbClr val="4472c4"/>
            </a:solidFill>
            <a:miter/>
          </a:ln>
        </p:spPr>
      </p:cxnSp>
      <p:sp>
        <p:nvSpPr>
          <p:cNvPr id="36" name="TextBox 9"/>
          <p:cNvSpPr/>
          <p:nvPr/>
        </p:nvSpPr>
        <p:spPr>
          <a:xfrm>
            <a:off x="1206720" y="1495440"/>
            <a:ext cx="7304760" cy="1923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100000"/>
              </a:lnSpc>
              <a:buClr>
                <a:srgbClr val="00b050"/>
              </a:buClr>
              <a:buFont typeface="Times New Roman"/>
              <a:buAutoNum type="arabicPeriod"/>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b050"/>
                </a:solidFill>
                <a:uFillTx/>
                <a:latin typeface="Times New Roman"/>
                <a:ea typeface="Times New Roman"/>
              </a:rPr>
              <a:t>«Қызыл кітап»  деген не?</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2.</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Қара кітап дегенді естуіңіз бар ма?</a:t>
            </a:r>
            <a:endParaRPr b="0" lang="ru-RU" sz="2000" strike="noStrike" u="none">
              <a:solidFill>
                <a:srgbClr val="000000"/>
              </a:solidFill>
              <a:uFillTx/>
              <a:latin typeface="Calibri"/>
            </a:endParaRPr>
          </a:p>
          <a:p>
            <a:pPr>
              <a:lnSpc>
                <a:spcPct val="100000"/>
              </a:lnSpc>
              <a:buClr>
                <a:srgbClr val="00b050"/>
              </a:buClr>
              <a:buFont typeface="Times New Roman"/>
              <a:buAutoNum type="arabicPeriod" startAt="3"/>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Сиреген дала жануарларын әрі қарай сақтау үшін қазір елімізде</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қандай жағдай жасалған?</a:t>
            </a:r>
            <a:endParaRPr b="0" lang="ru-RU" sz="2000" strike="noStrike" u="none">
              <a:solidFill>
                <a:srgbClr val="000000"/>
              </a:solidFill>
              <a:uFillTx/>
              <a:latin typeface="Calibri"/>
            </a:endParaRPr>
          </a:p>
        </p:txBody>
      </p:sp>
      <p:pic>
        <p:nvPicPr>
          <p:cNvPr id="37" name="Рисунок 1" descr=""/>
          <p:cNvPicPr/>
          <p:nvPr/>
        </p:nvPicPr>
        <p:blipFill>
          <a:blip r:embed="rId2"/>
          <a:stretch/>
        </p:blipFill>
        <p:spPr>
          <a:xfrm>
            <a:off x="9470880" y="1955880"/>
            <a:ext cx="1828800" cy="258768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Рисунок 48" descr=""/>
          <p:cNvPicPr/>
          <p:nvPr/>
        </p:nvPicPr>
        <p:blipFill>
          <a:blip r:embed="rId1"/>
          <a:stretch/>
        </p:blipFill>
        <p:spPr>
          <a:xfrm>
            <a:off x="652320" y="7978680"/>
            <a:ext cx="200160" cy="203400"/>
          </a:xfrm>
          <a:prstGeom prst="rect">
            <a:avLst/>
          </a:prstGeom>
          <a:ln w="0">
            <a:noFill/>
          </a:ln>
        </p:spPr>
      </p:pic>
      <p:sp>
        <p:nvSpPr>
          <p:cNvPr id="39"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40"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4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42" name="Google Shape;77;p1"/>
          <p:cNvCxnSpPr/>
          <p:nvPr/>
        </p:nvCxnSpPr>
        <p:spPr>
          <a:xfrm>
            <a:off x="212400" y="6621120"/>
            <a:ext cx="11729160" cy="26280"/>
          </a:xfrm>
          <a:prstGeom prst="straightConnector1">
            <a:avLst/>
          </a:prstGeom>
          <a:ln w="57240">
            <a:solidFill>
              <a:srgbClr val="33cccc"/>
            </a:solidFill>
            <a:miter/>
          </a:ln>
        </p:spPr>
      </p:cxnSp>
      <p:cxnSp>
        <p:nvCxnSpPr>
          <p:cNvPr id="43" name="Google Shape;78;p1"/>
          <p:cNvCxnSpPr/>
          <p:nvPr/>
        </p:nvCxnSpPr>
        <p:spPr>
          <a:xfrm>
            <a:off x="757080" y="6364080"/>
            <a:ext cx="10694160" cy="37080"/>
          </a:xfrm>
          <a:prstGeom prst="straightConnector1">
            <a:avLst/>
          </a:prstGeom>
          <a:ln w="38160">
            <a:solidFill>
              <a:srgbClr val="4472c4"/>
            </a:solidFill>
            <a:miter/>
          </a:ln>
        </p:spPr>
      </p:cxnSp>
      <p:sp>
        <p:nvSpPr>
          <p:cNvPr id="44"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45" name="TextBox 9"/>
          <p:cNvSpPr/>
          <p:nvPr/>
        </p:nvSpPr>
        <p:spPr>
          <a:xfrm>
            <a:off x="1133640" y="258840"/>
            <a:ext cx="10316880" cy="53103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imes New Roman"/>
                <a:ea typeface="Times New Roman"/>
              </a:rPr>
              <a:t>Ықтимал жауаптар</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«Қызыл кітап»  деген  өмірлері қыл үстінде тұрған тіршілік иелерінің төлқұжаты іспетті. </a:t>
            </a:r>
            <a:endParaRPr b="0" lang="ru-RU" sz="2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«Қызыл кітап» деген сөз тіркесі ғылымға 1966 жылы енді. Мұндағы «қызыл» деген сөз «қауіп төніп тұр» дегенді адамзат баласына ескертеді. </a:t>
            </a:r>
            <a:endParaRPr b="0" lang="ru-RU" sz="2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Қызыл кітаптың ішінде Қара кітап  немесе қара тізім бар. Жер бетінде мүлде құрып, жойылып кеткен тіршілік иелері осы кітапта хатталып қалған.</a:t>
            </a:r>
            <a:endParaRPr b="0" lang="ru-RU" sz="2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Сиреген дала жануарларын әрі қарай сақтау үшін қазір елімізде бірнеше қорықтап бар. Қазақстан қорықтар саны жөнінен ТМД-ға кіретін республикалар арасында 16-орын алады. Дегенмен, республика жерінің көлеміне шаққанда корықтар үлесі жөнінен 13-орында. Бұл еліміз үшін қорықтар көлемінің әлі де болса аз екендігін көрсетеді. Қазіргі кезде нақты Қазақстан табиғатының алуан түрлі табиғат жағдайларын толық көрсету үшін жеткіліксіз</a:t>
            </a:r>
            <a:endParaRPr b="0" lang="ru-RU" sz="2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Рисунок 48" descr=""/>
          <p:cNvPicPr/>
          <p:nvPr/>
        </p:nvPicPr>
        <p:blipFill>
          <a:blip r:embed="rId1"/>
          <a:stretch/>
        </p:blipFill>
        <p:spPr>
          <a:xfrm>
            <a:off x="652320" y="7978680"/>
            <a:ext cx="200160" cy="203400"/>
          </a:xfrm>
          <a:prstGeom prst="rect">
            <a:avLst/>
          </a:prstGeom>
          <a:ln w="0">
            <a:noFill/>
          </a:ln>
        </p:spPr>
      </p:pic>
      <p:sp>
        <p:nvSpPr>
          <p:cNvPr id="47"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48"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4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50" name="Google Shape;77;p1"/>
          <p:cNvCxnSpPr/>
          <p:nvPr/>
        </p:nvCxnSpPr>
        <p:spPr>
          <a:xfrm>
            <a:off x="212400" y="6621120"/>
            <a:ext cx="11729160" cy="26280"/>
          </a:xfrm>
          <a:prstGeom prst="straightConnector1">
            <a:avLst/>
          </a:prstGeom>
          <a:ln w="57240">
            <a:solidFill>
              <a:srgbClr val="33cccc"/>
            </a:solidFill>
            <a:miter/>
          </a:ln>
        </p:spPr>
      </p:cxnSp>
      <p:cxnSp>
        <p:nvCxnSpPr>
          <p:cNvPr id="51" name="Google Shape;78;p1"/>
          <p:cNvCxnSpPr/>
          <p:nvPr/>
        </p:nvCxnSpPr>
        <p:spPr>
          <a:xfrm>
            <a:off x="757080" y="6364080"/>
            <a:ext cx="10694160" cy="37080"/>
          </a:xfrm>
          <a:prstGeom prst="straightConnector1">
            <a:avLst/>
          </a:prstGeom>
          <a:ln w="38160">
            <a:solidFill>
              <a:srgbClr val="4472c4"/>
            </a:solidFill>
            <a:miter/>
          </a:ln>
        </p:spPr>
      </p:cxnSp>
      <p:sp>
        <p:nvSpPr>
          <p:cNvPr id="52"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53" name="TextBox 9"/>
          <p:cNvSpPr/>
          <p:nvPr/>
        </p:nvSpPr>
        <p:spPr>
          <a:xfrm>
            <a:off x="757080" y="258840"/>
            <a:ext cx="10830240" cy="6586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200" strike="noStrike" u="none">
                <a:solidFill>
                  <a:srgbClr val="ffffff"/>
                </a:solidFill>
                <a:uFillTx/>
                <a:latin typeface="Times New Roman"/>
                <a:ea typeface="Times New Roman"/>
              </a:rPr>
              <a:t>Пысықтауыш – сөйлемде етістіктен жасалған баяндауыштың сипатын, мезгілін, мекенін, мақсатын, себеп-салдарын, сипаттайтын тұрлаусыз мүше.</a:t>
            </a:r>
            <a:endParaRPr b="0" lang="ru-RU" sz="22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b050"/>
                </a:solidFill>
                <a:uFillTx/>
                <a:latin typeface="Times New Roman"/>
                <a:ea typeface="Times New Roman"/>
              </a:rPr>
              <a:t>Пысықтауышқа тән белгілер: </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b050"/>
                </a:solidFill>
                <a:uFillTx/>
                <a:latin typeface="Tahoma"/>
                <a:ea typeface="Tahoma"/>
              </a:rPr>
              <a:t>  </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1)    сөйлемнің негізін құрауға қатыспайды;</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2)</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үстеуден, көсемшеден, және жанама септік тұлғалы зат есімнен жасалады;</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3)</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бағыныңқы сыңар ретінде өз басыңқысымен қабыса, жанаса байланысады;</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4)</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пысықтайтын сөзінің алдына орналасады,</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5)</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өзі тіркескен сөзімен пысықтауыштық қатынаста болады;</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6)</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қашан? қайда? қалай? неге? не үшін? неліктен? т.б.</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1)</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сөйлемнің негізін құрауға қатыспайды;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2)</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үстеуден, көсемшеден, және жанама септік тұлғалы зат есімнен жасалады;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3)</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бағыныңқы сыңар ретінде өз басыңқысымен қабыса, жанаса байланысады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Рисунок 48" descr=""/>
          <p:cNvPicPr/>
          <p:nvPr/>
        </p:nvPicPr>
        <p:blipFill>
          <a:blip r:embed="rId1"/>
          <a:stretch/>
        </p:blipFill>
        <p:spPr>
          <a:xfrm>
            <a:off x="652320" y="7978680"/>
            <a:ext cx="200160" cy="203400"/>
          </a:xfrm>
          <a:prstGeom prst="rect">
            <a:avLst/>
          </a:prstGeom>
          <a:ln w="0">
            <a:noFill/>
          </a:ln>
        </p:spPr>
      </p:pic>
      <p:sp>
        <p:nvSpPr>
          <p:cNvPr id="5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5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5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58" name="Google Shape;77;p1"/>
          <p:cNvCxnSpPr/>
          <p:nvPr/>
        </p:nvCxnSpPr>
        <p:spPr>
          <a:xfrm>
            <a:off x="212400" y="6621120"/>
            <a:ext cx="11729160" cy="26280"/>
          </a:xfrm>
          <a:prstGeom prst="straightConnector1">
            <a:avLst/>
          </a:prstGeom>
          <a:ln w="57240">
            <a:solidFill>
              <a:srgbClr val="33cccc"/>
            </a:solidFill>
            <a:miter/>
          </a:ln>
        </p:spPr>
      </p:cxnSp>
      <p:cxnSp>
        <p:nvCxnSpPr>
          <p:cNvPr id="59" name="Google Shape;78;p1"/>
          <p:cNvCxnSpPr/>
          <p:nvPr/>
        </p:nvCxnSpPr>
        <p:spPr>
          <a:xfrm>
            <a:off x="757080" y="6364080"/>
            <a:ext cx="10694160" cy="37080"/>
          </a:xfrm>
          <a:prstGeom prst="straightConnector1">
            <a:avLst/>
          </a:prstGeom>
          <a:ln w="38160">
            <a:solidFill>
              <a:srgbClr val="4472c4"/>
            </a:solidFill>
            <a:miter/>
          </a:ln>
        </p:spPr>
      </p:cxnSp>
      <p:sp>
        <p:nvSpPr>
          <p:cNvPr id="60"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61" name="TextBox 9"/>
          <p:cNvSpPr/>
          <p:nvPr/>
        </p:nvSpPr>
        <p:spPr>
          <a:xfrm>
            <a:off x="1133640" y="258840"/>
            <a:ext cx="10316880" cy="5643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imes New Roman"/>
                <a:ea typeface="Times New Roman"/>
              </a:rPr>
              <a:t>Пысықтауыштың жасалу жолдары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70ad47"/>
                </a:solidFill>
                <a:uFillTx/>
                <a:latin typeface="Times New Roman"/>
                <a:ea typeface="Times New Roman"/>
              </a:rPr>
              <a:t>1</a:t>
            </a:r>
            <a:r>
              <a:rPr b="0" lang="kk-KZ" sz="2000" strike="noStrike" u="none">
                <a:solidFill>
                  <a:srgbClr val="00b050"/>
                </a:solidFill>
                <a:uFillTx/>
                <a:latin typeface="Times New Roman"/>
                <a:ea typeface="Times New Roman"/>
              </a:rPr>
              <a:t>.</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Пысықтауыштық қызметте жұмсалатын, негізінен үстеу десек те, сын есімдер етістік баяндауышпен тіркескенде пысықтауыш болады.Ақ жаулықты әйел бізді </a:t>
            </a:r>
            <a:r>
              <a:rPr b="0" i="1" lang="kk-KZ" sz="2000" strike="noStrike" u="none">
                <a:solidFill>
                  <a:srgbClr val="00b050"/>
                </a:solidFill>
                <a:uFillTx/>
                <a:latin typeface="Times New Roman"/>
                <a:ea typeface="Times New Roman"/>
              </a:rPr>
              <a:t>жадырай күліп, жылы</a:t>
            </a:r>
            <a:r>
              <a:rPr b="0" lang="kk-KZ" sz="2000" strike="noStrike" u="none">
                <a:solidFill>
                  <a:srgbClr val="00b050"/>
                </a:solidFill>
                <a:uFillTx/>
                <a:latin typeface="Times New Roman"/>
                <a:ea typeface="Times New Roman"/>
              </a:rPr>
              <a:t> қарсы алды. (О.Бөкей)</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2.</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Көк бөрі баласы </a:t>
            </a:r>
            <a:r>
              <a:rPr b="0" i="1" lang="kk-KZ" sz="2000" strike="noStrike" u="none">
                <a:solidFill>
                  <a:srgbClr val="00b050"/>
                </a:solidFill>
                <a:uFillTx/>
                <a:latin typeface="Times New Roman"/>
                <a:ea typeface="Times New Roman"/>
              </a:rPr>
              <a:t>ит сияқты </a:t>
            </a:r>
            <a:r>
              <a:rPr b="0" lang="kk-KZ" sz="2000" strike="noStrike" u="none">
                <a:solidFill>
                  <a:srgbClr val="00b050"/>
                </a:solidFill>
                <a:uFillTx/>
                <a:latin typeface="Times New Roman"/>
                <a:ea typeface="Times New Roman"/>
              </a:rPr>
              <a:t>адамға жарамсақтана алмайды. (Ш.Мұртаза) Сөйлемнің бастауышы – күрделі(көк бөрі баласы – не?) пысықтауыш (ит сияқты – қалай?) пен толықтауыш (адамға – кімге?) баяндауышпен (жарамсақтана алмайды – қайтеді?)</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3.</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Мезгіл мәнді зат есімдер ыңғайына қарай пысықтауыш болады. Мысалы. Сол күні Тілеуқабыл </a:t>
            </a:r>
            <a:r>
              <a:rPr b="0" i="1" lang="kk-KZ" sz="2000" strike="noStrike" u="none">
                <a:solidFill>
                  <a:srgbClr val="00b050"/>
                </a:solidFill>
                <a:uFillTx/>
                <a:latin typeface="Times New Roman"/>
                <a:ea typeface="Times New Roman"/>
              </a:rPr>
              <a:t>түні бойы </a:t>
            </a:r>
            <a:r>
              <a:rPr b="0" lang="kk-KZ" sz="2000" strike="noStrike" u="none">
                <a:solidFill>
                  <a:srgbClr val="00b050"/>
                </a:solidFill>
                <a:uFillTx/>
                <a:latin typeface="Times New Roman"/>
                <a:ea typeface="Times New Roman"/>
              </a:rPr>
              <a:t>ұйықтай алмады</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4.</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Септеулік шылаулы есім сөздер пысықтауыш болады. Мысалы: </a:t>
            </a:r>
            <a:r>
              <a:rPr b="0" i="1" lang="kk-KZ" sz="2000" strike="noStrike" u="none">
                <a:solidFill>
                  <a:srgbClr val="00b050"/>
                </a:solidFill>
                <a:uFillTx/>
                <a:latin typeface="Times New Roman"/>
                <a:ea typeface="Times New Roman"/>
              </a:rPr>
              <a:t>Күні бүгінге шейін </a:t>
            </a:r>
            <a:r>
              <a:rPr b="0" lang="kk-KZ" sz="2000" strike="noStrike" u="none">
                <a:solidFill>
                  <a:srgbClr val="00b050"/>
                </a:solidFill>
                <a:uFillTx/>
                <a:latin typeface="Times New Roman"/>
                <a:ea typeface="Times New Roman"/>
              </a:rPr>
              <a:t>елдің жаз жайлауы – Қарақұм, Халық Абай үшін алысады</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5.</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Еліктеуіш сөзден болады. Мысалы: Бұл сөзіме Айжан  </a:t>
            </a:r>
            <a:r>
              <a:rPr b="0" i="1" lang="kk-KZ" sz="2000" strike="noStrike" u="none">
                <a:solidFill>
                  <a:srgbClr val="00b050"/>
                </a:solidFill>
                <a:uFillTx/>
                <a:latin typeface="Times New Roman"/>
                <a:ea typeface="Times New Roman"/>
              </a:rPr>
              <a:t>сылқ-сылқ</a:t>
            </a:r>
            <a:r>
              <a:rPr b="0" lang="kk-KZ" sz="2000" strike="noStrike" u="none">
                <a:solidFill>
                  <a:srgbClr val="00b050"/>
                </a:solidFill>
                <a:uFillTx/>
                <a:latin typeface="Times New Roman"/>
                <a:ea typeface="Times New Roman"/>
              </a:rPr>
              <a:t>  күлді. </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6.</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Сын есімнен болады. Мысалы: Біз сізді </a:t>
            </a:r>
            <a:r>
              <a:rPr b="0" i="1" lang="kk-KZ" sz="2000" strike="noStrike" u="none">
                <a:solidFill>
                  <a:srgbClr val="00b050"/>
                </a:solidFill>
                <a:uFillTx/>
                <a:latin typeface="Times New Roman"/>
                <a:ea typeface="Times New Roman"/>
              </a:rPr>
              <a:t>жақсы</a:t>
            </a:r>
            <a:r>
              <a:rPr b="0" lang="kk-KZ" sz="2000" strike="noStrike" u="none">
                <a:solidFill>
                  <a:srgbClr val="00b050"/>
                </a:solidFill>
                <a:uFillTx/>
                <a:latin typeface="Times New Roman"/>
                <a:ea typeface="Times New Roman"/>
              </a:rPr>
              <a:t> танимыз.</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7.</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Сан есімнен, кейде мөлшер мәнді сын есімнен болады. Мысалы: Тақтайды </a:t>
            </a:r>
            <a:r>
              <a:rPr b="0" i="1" lang="kk-KZ" sz="2000" strike="noStrike" u="none">
                <a:solidFill>
                  <a:srgbClr val="00b050"/>
                </a:solidFill>
                <a:uFillTx/>
                <a:latin typeface="Times New Roman"/>
                <a:ea typeface="Times New Roman"/>
              </a:rPr>
              <a:t>ұзын</a:t>
            </a:r>
            <a:r>
              <a:rPr b="0" lang="kk-KZ" sz="2000" strike="noStrike" u="none">
                <a:solidFill>
                  <a:srgbClr val="00b050"/>
                </a:solidFill>
                <a:uFillTx/>
                <a:latin typeface="Times New Roman"/>
                <a:ea typeface="Times New Roman"/>
              </a:rPr>
              <a:t> кес. </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8.</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Есімдіктен болады. Мысалы: Шай </a:t>
            </a:r>
            <a:r>
              <a:rPr b="0" i="1" lang="kk-KZ" sz="2000" strike="noStrike" u="none">
                <a:solidFill>
                  <a:srgbClr val="00b050"/>
                </a:solidFill>
                <a:uFillTx/>
                <a:latin typeface="Times New Roman"/>
                <a:ea typeface="Times New Roman"/>
              </a:rPr>
              <a:t>әлдеқашан </a:t>
            </a:r>
            <a:r>
              <a:rPr b="0" lang="kk-KZ" sz="2000" strike="noStrike" u="none">
                <a:solidFill>
                  <a:srgbClr val="00b050"/>
                </a:solidFill>
                <a:uFillTx/>
                <a:latin typeface="Times New Roman"/>
                <a:ea typeface="Times New Roman"/>
              </a:rPr>
              <a:t>жиналған.</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Рисунок 48" descr=""/>
          <p:cNvPicPr/>
          <p:nvPr/>
        </p:nvPicPr>
        <p:blipFill>
          <a:blip r:embed="rId1"/>
          <a:stretch/>
        </p:blipFill>
        <p:spPr>
          <a:xfrm>
            <a:off x="652320" y="7978680"/>
            <a:ext cx="200160" cy="203400"/>
          </a:xfrm>
          <a:prstGeom prst="rect">
            <a:avLst/>
          </a:prstGeom>
          <a:ln w="0">
            <a:noFill/>
          </a:ln>
        </p:spPr>
      </p:pic>
      <p:sp>
        <p:nvSpPr>
          <p:cNvPr id="6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6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6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66" name="Google Shape;77;p1"/>
          <p:cNvCxnSpPr/>
          <p:nvPr/>
        </p:nvCxnSpPr>
        <p:spPr>
          <a:xfrm>
            <a:off x="212400" y="6621120"/>
            <a:ext cx="11729160" cy="26280"/>
          </a:xfrm>
          <a:prstGeom prst="straightConnector1">
            <a:avLst/>
          </a:prstGeom>
          <a:ln w="57240">
            <a:solidFill>
              <a:srgbClr val="33cccc"/>
            </a:solidFill>
            <a:miter/>
          </a:ln>
        </p:spPr>
      </p:cxnSp>
      <p:cxnSp>
        <p:nvCxnSpPr>
          <p:cNvPr id="67" name="Google Shape;78;p1"/>
          <p:cNvCxnSpPr/>
          <p:nvPr/>
        </p:nvCxnSpPr>
        <p:spPr>
          <a:xfrm>
            <a:off x="757080" y="6364080"/>
            <a:ext cx="10694160" cy="37080"/>
          </a:xfrm>
          <a:prstGeom prst="straightConnector1">
            <a:avLst/>
          </a:prstGeom>
          <a:ln w="38160">
            <a:solidFill>
              <a:srgbClr val="4472c4"/>
            </a:solidFill>
            <a:miter/>
          </a:ln>
        </p:spPr>
      </p:cxnSp>
      <p:sp>
        <p:nvSpPr>
          <p:cNvPr id="68"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69" name="TextBox 9"/>
          <p:cNvSpPr/>
          <p:nvPr/>
        </p:nvSpPr>
        <p:spPr>
          <a:xfrm>
            <a:off x="852480" y="258840"/>
            <a:ext cx="10598040" cy="6024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200" strike="noStrike" u="none">
                <a:solidFill>
                  <a:srgbClr val="ffffff"/>
                </a:solidFill>
                <a:uFillTx/>
                <a:latin typeface="Times New Roman"/>
                <a:ea typeface="Times New Roman"/>
              </a:rPr>
              <a:t>1-тапсырма. Мәтінді оқып,  Қазақстанның Қызыл кітабына қатысты нақты ақпаратты табыңыз. Жанрлық және стильдік ерекшелігін ажыратыңыз.</a:t>
            </a:r>
            <a:endParaRPr b="0" lang="ru-RU" sz="2200" strike="noStrike" u="none">
              <a:solidFill>
                <a:srgbClr val="000000"/>
              </a:solidFill>
              <a:uFillTx/>
              <a:latin typeface="Calibri"/>
            </a:endParaRPr>
          </a:p>
          <a:p>
            <a:pPr>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00b050"/>
                </a:solidFill>
                <a:uFillTx/>
                <a:latin typeface="Tahoma"/>
                <a:ea typeface="Tahoma"/>
              </a:rPr>
              <a:t>	</a:t>
            </a:r>
            <a:r>
              <a:rPr b="0" lang="kk-KZ" sz="2000" strike="noStrike" u="none">
                <a:solidFill>
                  <a:srgbClr val="00b050"/>
                </a:solidFill>
                <a:uFillTx/>
                <a:latin typeface="Times New Roman"/>
                <a:ea typeface="Times New Roman"/>
              </a:rPr>
              <a:t>Қазақстанның Қызыл кітабының әрі танымдық, әрі тәрбиелік мәні зор. Ол жастарды табиғатты аялай білуге, оның қамқоршысы болуға тәрбиелейді. </a:t>
            </a:r>
            <a:endParaRPr b="0" lang="ru-RU" sz="2000" strike="noStrike" u="none">
              <a:solidFill>
                <a:srgbClr val="000000"/>
              </a:solidFill>
              <a:uFillTx/>
              <a:latin typeface="Calibri"/>
            </a:endParaRPr>
          </a:p>
          <a:p>
            <a:pPr>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Қазақстанның Қызыл кітабы – Қазақстан Республикасы аумағында жойылып кету қаупі төнген және сирек кездесетін өсімдіктер мен жануарлардың сипаттамасы берілген арнайы басылым. Кітап 1978 жылы шығарыла бастады. </a:t>
            </a:r>
            <a:endParaRPr b="0" lang="ru-RU" sz="2000" strike="noStrike" u="none">
              <a:solidFill>
                <a:srgbClr val="000000"/>
              </a:solidFill>
              <a:uFillTx/>
              <a:latin typeface="Calibri"/>
            </a:endParaRPr>
          </a:p>
          <a:p>
            <a:pPr>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Қазақстанның Қызыл кітабының үшінші басылымы қайта өңделіп әрі толықтырылып, 1996 жылы қазақ тілінде шықты. Бұл үшінші басылымның бірінші томы  «Жануарлар», оның бірінші бөлімі «Омыртқалылар» деп аталды. Онда омыртқалы жануарлардың 125 түрі мен түр тармақтары туралы деректер берілген.  Қазақстанның Қызыл кітабының үшінші басылымында тіркелген жануарлар түрлері 5 категория бойынша берілген. </a:t>
            </a:r>
            <a:endParaRPr b="0" lang="ru-RU" sz="2000" strike="noStrike" u="none">
              <a:solidFill>
                <a:srgbClr val="000000"/>
              </a:solidFill>
              <a:uFillTx/>
              <a:latin typeface="Calibri"/>
            </a:endParaRPr>
          </a:p>
          <a:p>
            <a:pPr>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Дескрипторы:</a:t>
            </a:r>
            <a:endParaRPr b="0" lang="ru-RU" sz="2000" strike="noStrike" u="none">
              <a:solidFill>
                <a:srgbClr val="000000"/>
              </a:solidFill>
              <a:uFillTx/>
              <a:latin typeface="Calibri"/>
            </a:endParaRPr>
          </a:p>
          <a:p>
            <a:pPr>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мәтін мазмұнын түсініп оқиды;</a:t>
            </a:r>
            <a:endParaRPr b="0" lang="ru-RU" sz="2000" strike="noStrike" u="none">
              <a:solidFill>
                <a:srgbClr val="000000"/>
              </a:solidFill>
              <a:uFillTx/>
              <a:latin typeface="Calibri"/>
            </a:endParaRPr>
          </a:p>
          <a:p>
            <a:pPr>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мәтіндегі қажетті ақпаратты  табады;</a:t>
            </a:r>
            <a:endParaRPr b="0" lang="ru-RU" sz="2000" strike="noStrike" u="none">
              <a:solidFill>
                <a:srgbClr val="000000"/>
              </a:solidFill>
              <a:uFillTx/>
              <a:latin typeface="Calibri"/>
            </a:endParaRPr>
          </a:p>
          <a:p>
            <a:pPr>
              <a:lnSpc>
                <a:spcPct val="9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Рисунок 48" descr=""/>
          <p:cNvPicPr/>
          <p:nvPr/>
        </p:nvPicPr>
        <p:blipFill>
          <a:blip r:embed="rId1"/>
          <a:stretch/>
        </p:blipFill>
        <p:spPr>
          <a:xfrm>
            <a:off x="652320" y="7978680"/>
            <a:ext cx="200160" cy="203400"/>
          </a:xfrm>
          <a:prstGeom prst="rect">
            <a:avLst/>
          </a:prstGeom>
          <a:ln w="0">
            <a:noFill/>
          </a:ln>
        </p:spPr>
      </p:pic>
      <p:sp>
        <p:nvSpPr>
          <p:cNvPr id="71"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7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74" name="Google Shape;77;p1"/>
          <p:cNvCxnSpPr/>
          <p:nvPr/>
        </p:nvCxnSpPr>
        <p:spPr>
          <a:xfrm>
            <a:off x="212400" y="6621120"/>
            <a:ext cx="11729160" cy="26280"/>
          </a:xfrm>
          <a:prstGeom prst="straightConnector1">
            <a:avLst/>
          </a:prstGeom>
          <a:ln w="57240">
            <a:solidFill>
              <a:srgbClr val="33cccc"/>
            </a:solidFill>
            <a:miter/>
          </a:ln>
        </p:spPr>
      </p:cxnSp>
      <p:cxnSp>
        <p:nvCxnSpPr>
          <p:cNvPr id="75" name="Google Shape;78;p1"/>
          <p:cNvCxnSpPr/>
          <p:nvPr/>
        </p:nvCxnSpPr>
        <p:spPr>
          <a:xfrm>
            <a:off x="757080" y="6364080"/>
            <a:ext cx="10694160" cy="37080"/>
          </a:xfrm>
          <a:prstGeom prst="straightConnector1">
            <a:avLst/>
          </a:prstGeom>
          <a:ln w="38160">
            <a:solidFill>
              <a:srgbClr val="4472c4"/>
            </a:solidFill>
            <a:miter/>
          </a:ln>
        </p:spPr>
      </p:cxnSp>
      <p:sp>
        <p:nvSpPr>
          <p:cNvPr id="76"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77" name="TextBox 9"/>
          <p:cNvSpPr/>
          <p:nvPr/>
        </p:nvSpPr>
        <p:spPr>
          <a:xfrm>
            <a:off x="757080" y="258840"/>
            <a:ext cx="10830240" cy="3995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imes New Roman"/>
                <a:ea typeface="Times New Roman"/>
              </a:rPr>
              <a:t>Өзіңізді тексеріңіз</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1)</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сөйлемнің негізін құрауға қатыспайды;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2)</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үстеуден, көсемшеден, және жанама септік тұлғалы зат есімнен жасалады;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ahoma"/>
                <a:ea typeface="Tahoma"/>
              </a:rPr>
              <a:t>3)</a:t>
            </a:r>
            <a:r>
              <a:rPr b="1" lang="kk-KZ" sz="3000" strike="noStrike" u="none">
                <a:solidFill>
                  <a:srgbClr val="ffffff"/>
                </a:solidFill>
                <a:uFillTx/>
                <a:latin typeface="Tahoma"/>
                <a:ea typeface="Tahoma"/>
              </a:rPr>
              <a:t>	</a:t>
            </a:r>
            <a:r>
              <a:rPr b="1" lang="kk-KZ" sz="3000" strike="noStrike" u="none">
                <a:solidFill>
                  <a:srgbClr val="ffffff"/>
                </a:solidFill>
                <a:uFillTx/>
                <a:latin typeface="Tahoma"/>
                <a:ea typeface="Tahoma"/>
              </a:rPr>
              <a:t>бағыныңқы сыңар ретінде өз басыңқысымен қабыса, жанаса байланысады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pic>
        <p:nvPicPr>
          <p:cNvPr id="78" name="Рисунок 3" descr=""/>
          <p:cNvPicPr/>
          <p:nvPr/>
        </p:nvPicPr>
        <p:blipFill>
          <a:blip r:embed="rId2"/>
          <a:stretch/>
        </p:blipFill>
        <p:spPr>
          <a:xfrm>
            <a:off x="1127160" y="1338120"/>
            <a:ext cx="4209840" cy="2048040"/>
          </a:xfrm>
          <a:prstGeom prst="rect">
            <a:avLst/>
          </a:prstGeom>
          <a:ln w="0">
            <a:noFill/>
          </a:ln>
        </p:spPr>
      </p:pic>
      <p:pic>
        <p:nvPicPr>
          <p:cNvPr id="79" name="Рисунок 4" descr=""/>
          <p:cNvPicPr/>
          <p:nvPr/>
        </p:nvPicPr>
        <p:blipFill>
          <a:blip r:embed="rId3"/>
          <a:stretch/>
        </p:blipFill>
        <p:spPr>
          <a:xfrm>
            <a:off x="6504120" y="1300320"/>
            <a:ext cx="4178160" cy="1199880"/>
          </a:xfrm>
          <a:prstGeom prst="rect">
            <a:avLst/>
          </a:prstGeom>
          <a:ln w="0">
            <a:noFill/>
          </a:ln>
        </p:spPr>
      </p:pic>
      <p:pic>
        <p:nvPicPr>
          <p:cNvPr id="80" name="Рисунок 5" descr=""/>
          <p:cNvPicPr/>
          <p:nvPr/>
        </p:nvPicPr>
        <p:blipFill>
          <a:blip r:embed="rId4"/>
          <a:stretch/>
        </p:blipFill>
        <p:spPr>
          <a:xfrm>
            <a:off x="6504120" y="2765520"/>
            <a:ext cx="4235400" cy="1171440"/>
          </a:xfrm>
          <a:prstGeom prst="rect">
            <a:avLst/>
          </a:prstGeom>
          <a:ln w="0">
            <a:noFill/>
          </a:ln>
        </p:spPr>
      </p:pic>
      <p:pic>
        <p:nvPicPr>
          <p:cNvPr id="81" name="Рисунок 6" descr=""/>
          <p:cNvPicPr/>
          <p:nvPr/>
        </p:nvPicPr>
        <p:blipFill>
          <a:blip r:embed="rId5"/>
          <a:stretch/>
        </p:blipFill>
        <p:spPr>
          <a:xfrm>
            <a:off x="6504120" y="4421160"/>
            <a:ext cx="4244760" cy="1266840"/>
          </a:xfrm>
          <a:prstGeom prst="rect">
            <a:avLst/>
          </a:prstGeom>
          <a:ln w="0">
            <a:noFill/>
          </a:ln>
        </p:spPr>
      </p:pic>
      <p:pic>
        <p:nvPicPr>
          <p:cNvPr id="82" name="Рисунок 1" descr=""/>
          <p:cNvPicPr/>
          <p:nvPr/>
        </p:nvPicPr>
        <p:blipFill>
          <a:blip r:embed="rId6"/>
          <a:stretch/>
        </p:blipFill>
        <p:spPr>
          <a:xfrm>
            <a:off x="1149480" y="3540240"/>
            <a:ext cx="4209840" cy="2244600"/>
          </a:xfrm>
          <a:prstGeom prst="rect">
            <a:avLst/>
          </a:prstGeom>
          <a:ln w="0">
            <a:noFill/>
          </a:ln>
        </p:spPr>
      </p:pic>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6674</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Мама</cp:lastModifiedBy>
  <cp:lastPrinted>2020-03-24T14:36:16Z</cp:lastPrinted>
  <dcterms:modified xsi:type="dcterms:W3CDTF">2021-01-22T15:35:14Z</dcterms:modified>
  <cp:revision>509</cp:revision>
  <dc:subject/>
  <dc:title>Презентация PowerPoint</dc:title>
</cp:coreProperties>
</file>