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_rels/presentation.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media/image6.png" ContentType="image/png"/>
  <Override PartName="/ppt/slides/_rels/slide8.xml.rels" ContentType="application/vnd.openxmlformats-package.relationships+xml"/>
  <Override PartName="/ppt/slides/_rels/slide11.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12193588"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AED5403D-606E-4A94-AD1E-3BBB0CDCE988}" type="slidenum">
              <a:t>&lt;#&gt;</a:t>
            </a:fld>
          </a:p>
        </p:txBody>
      </p:sp>
      <p:sp>
        <p:nvSpPr>
          <p:cNvPr id="4" name="PlaceHolder 3"/>
          <p:cNvSpPr>
            <a:spLocks noGrp="1"/>
          </p:cNvSpPr>
          <p:nvPr>
            <p:ph type="dt" idx="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600" cy="1325520"/>
          </a:xfrm>
          <a:prstGeom prst="rect">
            <a:avLst/>
          </a:prstGeom>
          <a:noFill/>
          <a:ln w="0">
            <a:noFill/>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000000"/>
                </a:solidFill>
                <a:uFillTx/>
                <a:latin typeface="Calibri Light"/>
              </a:rPr>
              <a:t>Click to edit the title text format</a:t>
            </a:r>
            <a:endParaRPr b="0" lang="ru-RU" sz="4400" strike="noStrike" u="none">
              <a:solidFill>
                <a:srgbClr val="000000"/>
              </a:solidFill>
              <a:uFillTx/>
              <a:latin typeface="Calibri Light"/>
            </a:endParaRPr>
          </a:p>
        </p:txBody>
      </p:sp>
      <p:sp>
        <p:nvSpPr>
          <p:cNvPr id="1" name="PlaceHolder 2"/>
          <p:cNvSpPr>
            <a:spLocks noGrp="1"/>
          </p:cNvSpPr>
          <p:nvPr>
            <p:ph type="body"/>
          </p:nvPr>
        </p:nvSpPr>
        <p:spPr>
          <a:xfrm>
            <a:off x="838080" y="1825200"/>
            <a:ext cx="10515600" cy="4351320"/>
          </a:xfrm>
          <a:prstGeom prst="rect">
            <a:avLst/>
          </a:prstGeom>
          <a:noFill/>
          <a:ln w="0">
            <a:noFill/>
          </a:ln>
        </p:spPr>
        <p:txBody>
          <a:bodyPr lIns="90000" rIns="90000" tIns="46800" bIns="46800" anchor="t">
            <a:normAutofit/>
          </a:bodyPr>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Click to edit the outline text format</a:t>
            </a:r>
            <a:endParaRPr b="0" lang="ru-RU" sz="2800" strike="noStrike" u="none">
              <a:solidFill>
                <a:srgbClr val="000000"/>
              </a:solidFill>
              <a:uFillTx/>
              <a:latin typeface="Calibri"/>
            </a:endParaRPr>
          </a:p>
          <a:p>
            <a:pPr lvl="1" marL="6858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Second Outline Level</a:t>
            </a:r>
            <a:endParaRPr b="0" lang="ru-RU" sz="2800" strike="noStrike" u="none">
              <a:solidFill>
                <a:srgbClr val="000000"/>
              </a:solidFill>
              <a:uFillTx/>
              <a:latin typeface="Calibri"/>
            </a:endParaRPr>
          </a:p>
          <a:p>
            <a:pPr lvl="2" marL="11430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Third Outline Level</a:t>
            </a:r>
            <a:endParaRPr b="0" lang="ru-RU" sz="2800" strike="noStrike" u="none">
              <a:solidFill>
                <a:srgbClr val="000000"/>
              </a:solidFill>
              <a:uFillTx/>
              <a:latin typeface="Calibri"/>
            </a:endParaRPr>
          </a:p>
          <a:p>
            <a:pPr lvl="3" marL="16002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Fourth Outline Level</a:t>
            </a:r>
            <a:endParaRPr b="0" lang="ru-RU" sz="2800" strike="noStrike" u="none">
              <a:solidFill>
                <a:srgbClr val="000000"/>
              </a:solidFill>
              <a:uFillTx/>
              <a:latin typeface="Calibri"/>
            </a:endParaRPr>
          </a:p>
          <a:p>
            <a:pPr lvl="4"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Fifth Outline Level</a:t>
            </a:r>
            <a:endParaRPr b="0" lang="ru-RU" sz="2800" strike="noStrike" u="none">
              <a:solidFill>
                <a:srgbClr val="000000"/>
              </a:solidFill>
              <a:uFillTx/>
              <a:latin typeface="Calibri"/>
            </a:endParaRPr>
          </a:p>
          <a:p>
            <a:pPr lvl="5"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Sixth Outline Level</a:t>
            </a:r>
            <a:endParaRPr b="0" lang="ru-RU" sz="2800" strike="noStrike" u="none">
              <a:solidFill>
                <a:srgbClr val="000000"/>
              </a:solidFill>
              <a:uFillTx/>
              <a:latin typeface="Calibri"/>
            </a:endParaRPr>
          </a:p>
          <a:p>
            <a:pPr lvl="6"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Seventh Outline Level</a:t>
            </a:r>
            <a:endParaRPr b="0" lang="ru-RU" sz="2800" strike="noStrike" u="none">
              <a:solidFill>
                <a:srgbClr val="000000"/>
              </a:solidFill>
              <a:uFillTx/>
              <a:latin typeface="Calibri"/>
            </a:endParaRPr>
          </a:p>
        </p:txBody>
      </p:sp>
      <p:sp>
        <p:nvSpPr>
          <p:cNvPr id="2" name="PlaceHolder 3"/>
          <p:cNvSpPr>
            <a:spLocks noGrp="1"/>
          </p:cNvSpPr>
          <p:nvPr>
            <p:ph type="dt" idx="1"/>
          </p:nvPr>
        </p:nvSpPr>
        <p:spPr>
          <a:xfrm>
            <a:off x="838080" y="6356520"/>
            <a:ext cx="2743200" cy="365040"/>
          </a:xfrm>
          <a:prstGeom prst="rect">
            <a:avLst/>
          </a:prstGeom>
          <a:noFill/>
          <a:ln w="0">
            <a:noFill/>
          </a:ln>
        </p:spPr>
        <p:txBody>
          <a:bodyPr lIns="90000" rIns="90000" tIns="46800" bIns="46800" anchor="ctr">
            <a:noAutofit/>
          </a:bodyPr>
          <a:lstStyle>
            <a:lvl1pPr indent="0">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defRPr b="0" lang="ru-RU" sz="1200" strike="noStrike" u="none">
                <a:solidFill>
                  <a:srgbClr val="898989"/>
                </a:solidFill>
                <a:uFillTx/>
                <a:latin typeface="Calibri"/>
              </a:defRPr>
            </a:lvl1pPr>
          </a:lstStyle>
          <a:p>
            <a:pPr indent="0">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200" strike="noStrike" u="none">
                <a:solidFill>
                  <a:srgbClr val="898989"/>
                </a:solidFill>
                <a:uFillTx/>
                <a:latin typeface="Calibri"/>
              </a:rPr>
              <a:t>&lt;date/time&gt;</a:t>
            </a:r>
            <a:endParaRPr b="0" lang="ru-RU" sz="1200" strike="noStrike" u="none">
              <a:solidFill>
                <a:srgbClr val="000000"/>
              </a:solidFill>
              <a:uFillTx/>
              <a:latin typeface="Calibri"/>
            </a:endParaRPr>
          </a:p>
        </p:txBody>
      </p:sp>
      <p:sp>
        <p:nvSpPr>
          <p:cNvPr id="3" name="PlaceHolder 4"/>
          <p:cNvSpPr>
            <a:spLocks noGrp="1"/>
          </p:cNvSpPr>
          <p:nvPr>
            <p:ph type="ftr" idx="2"/>
          </p:nvPr>
        </p:nvSpPr>
        <p:spPr>
          <a:xfrm>
            <a:off x="4038480" y="6356520"/>
            <a:ext cx="4114800" cy="365040"/>
          </a:xfrm>
          <a:prstGeom prst="rect">
            <a:avLst/>
          </a:prstGeom>
          <a:noFill/>
          <a:ln w="0">
            <a:noFill/>
          </a:ln>
        </p:spPr>
        <p:txBody>
          <a:bodyPr lIns="90000" rIns="90000" tIns="46800" bIns="46800" anchor="ctr">
            <a:noAutofit/>
          </a:bodyPr>
          <a:p>
            <a:pPr indent="0">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Calibri"/>
            </a:endParaRPr>
          </a:p>
        </p:txBody>
      </p:sp>
      <p:sp>
        <p:nvSpPr>
          <p:cNvPr id="4" name="PlaceHolder 5"/>
          <p:cNvSpPr>
            <a:spLocks noGrp="1"/>
          </p:cNvSpPr>
          <p:nvPr>
            <p:ph type="sldNum" idx="3"/>
          </p:nvPr>
        </p:nvSpPr>
        <p:spPr>
          <a:xfrm>
            <a:off x="8610480" y="6356520"/>
            <a:ext cx="2743200" cy="365040"/>
          </a:xfrm>
          <a:prstGeom prst="rect">
            <a:avLst/>
          </a:prstGeom>
          <a:noFill/>
          <a:ln w="0">
            <a:noFill/>
          </a:ln>
        </p:spPr>
        <p:txBody>
          <a:bodyPr lIns="90000" rIns="90000" tIns="46800" bIns="46800" anchor="ctr">
            <a:noAutofit/>
          </a:bodyPr>
          <a:lstStyle>
            <a:lvl1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defRPr b="0" lang="ru-RU" sz="1200" strike="noStrike" u="none">
                <a:solidFill>
                  <a:srgbClr val="898989"/>
                </a:solidFill>
                <a:uFillTx/>
                <a:latin typeface="Calibri"/>
              </a:defRPr>
            </a:lvl1pPr>
          </a:lstStyle>
          <a:p>
            <a:pPr indent="0" algn="r">
              <a:buNone/>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fld id="{5CF24C66-A1A5-46AD-8A19-D2FE93CF11E9}" type="slidenum">
              <a:rPr b="0" lang="ru-RU" sz="1200" strike="noStrike" u="none">
                <a:solidFill>
                  <a:srgbClr val="898989"/>
                </a:solidFill>
                <a:uFillTx/>
                <a:latin typeface="Calibri"/>
              </a:rPr>
              <a:t>&lt;number&gt;</a:t>
            </a:fld>
            <a:endParaRPr b="0" lang="ru-RU" sz="12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6.png"/><Relationship Id="rId3"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5.png"/><Relationship Id="rId3"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 name="Рисунок 48" descr=""/>
          <p:cNvPicPr/>
          <p:nvPr/>
        </p:nvPicPr>
        <p:blipFill>
          <a:blip r:embed="rId1"/>
          <a:stretch/>
        </p:blipFill>
        <p:spPr>
          <a:xfrm>
            <a:off x="652320" y="7978680"/>
            <a:ext cx="200160" cy="203400"/>
          </a:xfrm>
          <a:prstGeom prst="rect">
            <a:avLst/>
          </a:prstGeom>
          <a:ln w="0">
            <a:noFill/>
          </a:ln>
        </p:spPr>
      </p:pic>
      <p:sp>
        <p:nvSpPr>
          <p:cNvPr id="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садаКККК</a:t>
            </a:r>
            <a:endParaRPr b="0" lang="ru-RU" sz="1200" strike="noStrike" u="none">
              <a:solidFill>
                <a:srgbClr val="000000"/>
              </a:solidFill>
              <a:uFillTx/>
              <a:latin typeface="Calibri"/>
            </a:endParaRPr>
          </a:p>
        </p:txBody>
      </p:sp>
      <p:sp>
        <p:nvSpPr>
          <p:cNvPr id="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9" name="Google Shape;77;p1"/>
          <p:cNvCxnSpPr/>
          <p:nvPr/>
        </p:nvCxnSpPr>
        <p:spPr>
          <a:xfrm>
            <a:off x="212400" y="6621120"/>
            <a:ext cx="11729160" cy="26280"/>
          </a:xfrm>
          <a:prstGeom prst="straightConnector1">
            <a:avLst/>
          </a:prstGeom>
          <a:ln w="57240">
            <a:solidFill>
              <a:srgbClr val="33cccc"/>
            </a:solidFill>
            <a:miter/>
          </a:ln>
        </p:spPr>
      </p:cxnSp>
      <p:cxnSp>
        <p:nvCxnSpPr>
          <p:cNvPr id="10" name="Google Shape;78;p1"/>
          <p:cNvCxnSpPr/>
          <p:nvPr/>
        </p:nvCxnSpPr>
        <p:spPr>
          <a:xfrm>
            <a:off x="757080" y="3716280"/>
            <a:ext cx="10694160" cy="37440"/>
          </a:xfrm>
          <a:prstGeom prst="straightConnector1">
            <a:avLst/>
          </a:prstGeom>
          <a:ln w="57240">
            <a:solidFill>
              <a:srgbClr val="4472c4"/>
            </a:solidFill>
            <a:miter/>
          </a:ln>
        </p:spPr>
      </p:cxnSp>
      <p:sp>
        <p:nvSpPr>
          <p:cNvPr id="11" name="TextBox 25"/>
          <p:cNvSpPr/>
          <p:nvPr/>
        </p:nvSpPr>
        <p:spPr>
          <a:xfrm>
            <a:off x="852480" y="4002120"/>
            <a:ext cx="10221840" cy="5511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ru-RU" sz="3000" strike="noStrike" u="none">
                <a:solidFill>
                  <a:srgbClr val="00b050"/>
                </a:solidFill>
                <a:uFillTx/>
                <a:latin typeface="Times New Roman"/>
                <a:ea typeface="Times New Roman"/>
              </a:rPr>
              <a:t>Сабақтың тақырыбы:  Заңсыз аң аулау</a:t>
            </a:r>
            <a:endParaRPr b="0" lang="ru-RU" sz="3000" strike="noStrike" u="none">
              <a:solidFill>
                <a:srgbClr val="000000"/>
              </a:solidFill>
              <a:uFillTx/>
              <a:latin typeface="Calibri"/>
            </a:endParaRPr>
          </a:p>
        </p:txBody>
      </p:sp>
      <p:sp>
        <p:nvSpPr>
          <p:cNvPr id="12" name="TextBox 9"/>
          <p:cNvSpPr/>
          <p:nvPr/>
        </p:nvSpPr>
        <p:spPr>
          <a:xfrm>
            <a:off x="8981640" y="196920"/>
            <a:ext cx="1969200" cy="58140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1600" strike="noStrike" u="none">
                <a:solidFill>
                  <a:srgbClr val="ffffff"/>
                </a:solidFill>
                <a:uFillTx/>
                <a:latin typeface="Tahoma"/>
                <a:ea typeface="Tahoma"/>
              </a:rPr>
              <a:t>ҚАЗАҚ ТІЛІ  (Т1)</a:t>
            </a:r>
            <a:endParaRPr b="0" lang="ru-RU" sz="1600" strike="noStrike" u="none">
              <a:solidFill>
                <a:srgbClr val="000000"/>
              </a:solidFill>
              <a:uFillTx/>
              <a:latin typeface="Calibri"/>
            </a:endParaRPr>
          </a:p>
          <a:p>
            <a:pPr algn="ct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ru-RU" sz="1600" strike="noStrike" u="none">
                <a:solidFill>
                  <a:srgbClr val="ffffff"/>
                </a:solidFill>
                <a:uFillTx/>
                <a:latin typeface="Tahoma"/>
                <a:ea typeface="Tahoma"/>
              </a:rPr>
              <a:t>8-СЫНЫП</a:t>
            </a:r>
            <a:endParaRPr b="0" lang="ru-RU" sz="1600" strike="noStrike" u="none">
              <a:solidFill>
                <a:srgbClr val="000000"/>
              </a:solidFill>
              <a:uFillTx/>
              <a:latin typeface="Calibri"/>
            </a:endParaRPr>
          </a:p>
        </p:txBody>
      </p:sp>
      <p:sp>
        <p:nvSpPr>
          <p:cNvPr id="13" name="TextBox 1"/>
          <p:cNvSpPr/>
          <p:nvPr/>
        </p:nvSpPr>
        <p:spPr>
          <a:xfrm>
            <a:off x="1101600" y="341280"/>
            <a:ext cx="10348920" cy="19533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ffffff"/>
                </a:solidFill>
                <a:uFillTx/>
                <a:latin typeface="Times New Roman"/>
                <a:ea typeface="Times New Roman"/>
              </a:rPr>
              <a:t>Бөлім тақырыбы:</a:t>
            </a:r>
            <a:endParaRPr b="0" lang="ru-RU" sz="3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32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00b050"/>
                </a:solidFill>
                <a:uFillTx/>
                <a:latin typeface="Kz Times New Roman"/>
                <a:ea typeface="Kz Times New Roman"/>
              </a:rPr>
              <a:t>5-бөлім:Биоалуантүрлілік. Қызыл кітапқа енген жануарлар мен өсімдіктер. Синтаксис</a:t>
            </a:r>
            <a:endParaRPr b="0" lang="ru-RU" sz="3000" strike="noStrike" u="none">
              <a:solidFill>
                <a:srgbClr val="000000"/>
              </a:solidFill>
              <a:uFillTx/>
              <a:latin typeface="Calibri"/>
            </a:endParaRPr>
          </a:p>
        </p:txBody>
      </p:sp>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6" name="Рисунок 48" descr=""/>
          <p:cNvPicPr/>
          <p:nvPr/>
        </p:nvPicPr>
        <p:blipFill>
          <a:blip r:embed="rId1"/>
          <a:stretch/>
        </p:blipFill>
        <p:spPr>
          <a:xfrm>
            <a:off x="652320" y="7978680"/>
            <a:ext cx="200160" cy="203400"/>
          </a:xfrm>
          <a:prstGeom prst="rect">
            <a:avLst/>
          </a:prstGeom>
          <a:ln w="0">
            <a:noFill/>
          </a:ln>
        </p:spPr>
      </p:pic>
      <p:sp>
        <p:nvSpPr>
          <p:cNvPr id="87"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88"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8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90" name="Google Shape;77;p1"/>
          <p:cNvCxnSpPr/>
          <p:nvPr/>
        </p:nvCxnSpPr>
        <p:spPr>
          <a:xfrm>
            <a:off x="212400" y="6621120"/>
            <a:ext cx="11729160" cy="26280"/>
          </a:xfrm>
          <a:prstGeom prst="straightConnector1">
            <a:avLst/>
          </a:prstGeom>
          <a:ln w="57240">
            <a:solidFill>
              <a:srgbClr val="33cccc"/>
            </a:solidFill>
            <a:miter/>
          </a:ln>
        </p:spPr>
      </p:cxnSp>
      <p:cxnSp>
        <p:nvCxnSpPr>
          <p:cNvPr id="91" name="Google Shape;78;p1"/>
          <p:cNvCxnSpPr/>
          <p:nvPr/>
        </p:nvCxnSpPr>
        <p:spPr>
          <a:xfrm>
            <a:off x="757080" y="6364080"/>
            <a:ext cx="10694160" cy="37080"/>
          </a:xfrm>
          <a:prstGeom prst="straightConnector1">
            <a:avLst/>
          </a:prstGeom>
          <a:ln w="38160">
            <a:solidFill>
              <a:srgbClr val="4472c4"/>
            </a:solidFill>
            <a:miter/>
          </a:ln>
        </p:spPr>
      </p:cxnSp>
      <p:sp>
        <p:nvSpPr>
          <p:cNvPr id="92"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Calibri"/>
            </a:endParaRPr>
          </a:p>
        </p:txBody>
      </p:sp>
      <p:sp>
        <p:nvSpPr>
          <p:cNvPr id="93" name="TextBox 9"/>
          <p:cNvSpPr/>
          <p:nvPr/>
        </p:nvSpPr>
        <p:spPr>
          <a:xfrm>
            <a:off x="757080" y="258840"/>
            <a:ext cx="10830240" cy="10386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ffffff"/>
                </a:solidFill>
                <a:uFillTx/>
                <a:latin typeface="Times New Roman"/>
                <a:ea typeface="Times New Roman"/>
              </a:rPr>
              <a:t>Өзіңізді тексеріңіз</a:t>
            </a:r>
            <a:endParaRPr b="0" lang="ru-RU" sz="3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6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600" strike="noStrike" u="none">
              <a:solidFill>
                <a:srgbClr val="000000"/>
              </a:solidFill>
              <a:uFillTx/>
              <a:latin typeface="Calibri"/>
            </a:endParaRPr>
          </a:p>
        </p:txBody>
      </p:sp>
      <p:graphicFrame>
        <p:nvGraphicFramePr>
          <p:cNvPr id="94" name=""/>
          <p:cNvGraphicFramePr/>
          <p:nvPr/>
        </p:nvGraphicFramePr>
        <p:xfrm>
          <a:off x="1282680" y="1835280"/>
          <a:ext cx="9648720" cy="3154320"/>
        </p:xfrm>
        <a:graphic>
          <a:graphicData uri="http://schemas.openxmlformats.org/drawingml/2006/table">
            <a:tbl>
              <a:tblPr/>
              <a:tblGrid>
                <a:gridCol w="1536840"/>
                <a:gridCol w="1506240"/>
                <a:gridCol w="1660680"/>
                <a:gridCol w="1660680"/>
                <a:gridCol w="1641240"/>
                <a:gridCol w="1643040"/>
              </a:tblGrid>
              <a:tr h="351000">
                <a:tc rowSpan="2">
                  <a:txBody>
                    <a:bodyPr lIns="68400" rIns="6840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b050"/>
                          </a:solidFill>
                          <a:uFillTx/>
                          <a:latin typeface="Times New Roman"/>
                          <a:ea typeface="Calibri"/>
                        </a:rPr>
                        <a:t>Мақал-мәтелдер</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gridSpan="2">
                  <a:txBody>
                    <a:bodyPr lIns="68400" rIns="6840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b050"/>
                          </a:solidFill>
                          <a:uFillTx/>
                          <a:latin typeface="Times New Roman"/>
                          <a:ea typeface="Calibri"/>
                        </a:rPr>
                        <a:t>Тұрлаулы мүшелер</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h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c gridSpan="3">
                  <a:txBody>
                    <a:bodyPr lIns="68400" rIns="6840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b050"/>
                          </a:solidFill>
                          <a:uFillTx/>
                          <a:latin typeface="Times New Roman"/>
                          <a:ea typeface="Calibri"/>
                        </a:rPr>
                        <a:t>Тұрлаусыз  мүшелер</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h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r>
              <a:tr h="701640">
                <a:tc v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b050"/>
                          </a:solidFill>
                          <a:uFillTx/>
                          <a:latin typeface="Times New Roman"/>
                          <a:ea typeface="Calibri"/>
                        </a:rPr>
                        <a:t>Бастауыш </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b050"/>
                          </a:solidFill>
                          <a:uFillTx/>
                          <a:latin typeface="Times New Roman"/>
                          <a:ea typeface="Calibri"/>
                        </a:rPr>
                        <a:t>Баяндауыш </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b050"/>
                          </a:solidFill>
                          <a:uFillTx/>
                          <a:latin typeface="Times New Roman"/>
                          <a:ea typeface="Calibri"/>
                        </a:rPr>
                        <a:t>Толықтауыш </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b050"/>
                          </a:solidFill>
                          <a:uFillTx/>
                          <a:latin typeface="Times New Roman"/>
                          <a:ea typeface="Calibri"/>
                        </a:rPr>
                        <a:t>Анықтауыш </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b050"/>
                          </a:solidFill>
                          <a:uFillTx/>
                          <a:latin typeface="Times New Roman"/>
                          <a:ea typeface="Calibri"/>
                        </a:rPr>
                        <a:t>Пысықтауыш </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701640">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b050"/>
                          </a:solidFill>
                          <a:uFillTx/>
                          <a:latin typeface="Times New Roman"/>
                          <a:ea typeface="Calibri"/>
                        </a:rPr>
                        <a:t>Шәкіртсіз ұстаз – тұл.</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400" rIns="68400" tIns="0" bIns="0" anchor="t">
                      <a:noAutofit/>
                    </a:bodyPr>
                    <a:p>
                      <a:pPr algn="ct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b050"/>
                          </a:solidFill>
                          <a:uFillTx/>
                          <a:latin typeface="Times New Roman"/>
                          <a:ea typeface="Calibri"/>
                        </a:rPr>
                        <a:t> </a:t>
                      </a:r>
                      <a:r>
                        <a:rPr b="0" i="1" lang="kk-KZ" sz="2000" strike="noStrike" u="none">
                          <a:solidFill>
                            <a:srgbClr val="00b050"/>
                          </a:solidFill>
                          <a:uFillTx/>
                          <a:latin typeface="Times New Roman"/>
                          <a:ea typeface="Calibri"/>
                        </a:rPr>
                        <a:t>ұстаз</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400" rIns="68400" tIns="0" bIns="0" anchor="t">
                      <a:noAutofit/>
                    </a:bodyPr>
                    <a:p>
                      <a:pPr algn="ct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b050"/>
                          </a:solidFill>
                          <a:uFillTx/>
                          <a:latin typeface="Times New Roman"/>
                          <a:ea typeface="Calibri"/>
                        </a:rPr>
                        <a:t>тұл</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400" rIns="68400" tIns="0" bIns="0" anchor="t">
                      <a:noAutofit/>
                    </a:bodyPr>
                    <a:p>
                      <a:pPr algn="ct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b050"/>
                          </a:solidFill>
                          <a:uFillTx/>
                          <a:latin typeface="Times New Roman"/>
                          <a:ea typeface="Calibri"/>
                        </a:rPr>
                        <a:t> </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400" rIns="68400" tIns="0" bIns="0" anchor="t">
                      <a:noAutofit/>
                    </a:bodyPr>
                    <a:p>
                      <a:pPr algn="ct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b050"/>
                          </a:solidFill>
                          <a:uFillTx/>
                          <a:latin typeface="Times New Roman"/>
                          <a:ea typeface="Calibri"/>
                        </a:rPr>
                        <a:t>шәкіртсіз </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400" rIns="68400" tIns="0" bIns="0" anchor="t">
                      <a:noAutofit/>
                    </a:bodyPr>
                    <a:p>
                      <a:pPr algn="ct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b050"/>
                          </a:solidFill>
                          <a:uFillTx/>
                          <a:latin typeface="Times New Roman"/>
                          <a:ea typeface="Calibri"/>
                        </a:rPr>
                        <a:t> </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701640">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b050"/>
                          </a:solidFill>
                          <a:uFillTx/>
                          <a:latin typeface="Times New Roman"/>
                          <a:ea typeface="Calibri"/>
                        </a:rPr>
                        <a:t>Ұстаздан шәкірт озар.</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400" rIns="68400" tIns="0" bIns="0" anchor="t">
                      <a:noAutofit/>
                    </a:bodyPr>
                    <a:p>
                      <a:pPr algn="ct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b050"/>
                          </a:solidFill>
                          <a:uFillTx/>
                          <a:latin typeface="Times New Roman"/>
                          <a:ea typeface="Calibri"/>
                        </a:rPr>
                        <a:t>шәкірт</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400" rIns="68400" tIns="0" bIns="0" anchor="t">
                      <a:noAutofit/>
                    </a:bodyPr>
                    <a:p>
                      <a:pPr algn="ct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b050"/>
                          </a:solidFill>
                          <a:uFillTx/>
                          <a:latin typeface="Times New Roman"/>
                          <a:ea typeface="Calibri"/>
                        </a:rPr>
                        <a:t>озар</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400" rIns="68400" tIns="0" bIns="0" anchor="t">
                      <a:noAutofit/>
                    </a:bodyPr>
                    <a:p>
                      <a:pPr algn="ct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b050"/>
                          </a:solidFill>
                          <a:uFillTx/>
                          <a:latin typeface="Times New Roman"/>
                          <a:ea typeface="Calibri"/>
                        </a:rPr>
                        <a:t>ұстаздан</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400" rIns="68400" tIns="0" bIns="0" anchor="t">
                      <a:noAutofit/>
                    </a:bodyPr>
                    <a:p>
                      <a:pPr algn="ct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b050"/>
                          </a:solidFill>
                          <a:uFillTx/>
                          <a:latin typeface="Times New Roman"/>
                          <a:ea typeface="Calibri"/>
                        </a:rPr>
                        <a:t> </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400" rIns="68400" tIns="0" bIns="0" anchor="t">
                      <a:noAutofit/>
                    </a:bodyPr>
                    <a:p>
                      <a:pPr algn="ct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b050"/>
                          </a:solidFill>
                          <a:uFillTx/>
                          <a:latin typeface="Times New Roman"/>
                          <a:ea typeface="Calibri"/>
                        </a:rPr>
                        <a:t> </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052280">
                <a:tc>
                  <a:txBody>
                    <a:bodyPr lIns="68400" rIns="6840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b050"/>
                          </a:solidFill>
                          <a:uFillTx/>
                          <a:latin typeface="Times New Roman"/>
                          <a:ea typeface="Calibri"/>
                        </a:rPr>
                        <a:t>Ұстазыңды әкеңдей сыйла</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400" rIns="68400" tIns="0" bIns="0" anchor="t">
                      <a:noAutofit/>
                    </a:bodyPr>
                    <a:p>
                      <a:pPr algn="ct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b050"/>
                          </a:solidFill>
                          <a:uFillTx/>
                          <a:latin typeface="Times New Roman"/>
                          <a:ea typeface="Calibri"/>
                        </a:rPr>
                        <a:t> </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400" rIns="68400" tIns="0" bIns="0" anchor="t">
                      <a:noAutofit/>
                    </a:bodyPr>
                    <a:p>
                      <a:pPr algn="ct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b050"/>
                          </a:solidFill>
                          <a:uFillTx/>
                          <a:latin typeface="Times New Roman"/>
                          <a:ea typeface="Calibri"/>
                        </a:rPr>
                        <a:t>сыйла</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400" rIns="68400" tIns="0" bIns="0" anchor="t">
                      <a:noAutofit/>
                    </a:bodyPr>
                    <a:p>
                      <a:pPr algn="ct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b050"/>
                          </a:solidFill>
                          <a:uFillTx/>
                          <a:latin typeface="Times New Roman"/>
                          <a:ea typeface="Calibri"/>
                        </a:rPr>
                        <a:t>ұстазыңды</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400" rIns="68400" tIns="0" bIns="0" anchor="t">
                      <a:noAutofit/>
                    </a:bodyPr>
                    <a:p>
                      <a:pPr algn="ct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b050"/>
                          </a:solidFill>
                          <a:uFillTx/>
                          <a:latin typeface="Times New Roman"/>
                          <a:ea typeface="Calibri"/>
                        </a:rPr>
                        <a:t> </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400" rIns="68400" tIns="0" bIns="0" anchor="t">
                      <a:noAutofit/>
                    </a:bodyPr>
                    <a:p>
                      <a:pPr algn="ct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b050"/>
                          </a:solidFill>
                          <a:uFillTx/>
                          <a:latin typeface="Times New Roman"/>
                          <a:ea typeface="Calibri"/>
                        </a:rPr>
                        <a:t>әкеңдей </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pic>
        <p:nvPicPr>
          <p:cNvPr id="95" name="Рисунок 3" descr=""/>
          <p:cNvPicPr/>
          <p:nvPr/>
        </p:nvPicPr>
        <p:blipFill>
          <a:blip r:embed="rId2"/>
          <a:stretch/>
        </p:blipFill>
        <p:spPr>
          <a:xfrm>
            <a:off x="9213840" y="5241960"/>
            <a:ext cx="2236680" cy="871560"/>
          </a:xfrm>
          <a:prstGeom prst="rect">
            <a:avLst/>
          </a:prstGeom>
          <a:ln w="0">
            <a:noFill/>
          </a:ln>
        </p:spPr>
      </p:pic>
    </p:spTree>
  </p:cSld>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96" name="Рисунок 48" descr=""/>
          <p:cNvPicPr/>
          <p:nvPr/>
        </p:nvPicPr>
        <p:blipFill>
          <a:blip r:embed="rId1"/>
          <a:stretch/>
        </p:blipFill>
        <p:spPr>
          <a:xfrm>
            <a:off x="652320" y="7978680"/>
            <a:ext cx="200160" cy="203400"/>
          </a:xfrm>
          <a:prstGeom prst="rect">
            <a:avLst/>
          </a:prstGeom>
          <a:ln w="0">
            <a:noFill/>
          </a:ln>
        </p:spPr>
      </p:pic>
      <p:sp>
        <p:nvSpPr>
          <p:cNvPr id="97"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98"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9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100" name="Google Shape;77;p1"/>
          <p:cNvCxnSpPr/>
          <p:nvPr/>
        </p:nvCxnSpPr>
        <p:spPr>
          <a:xfrm>
            <a:off x="212400" y="6621120"/>
            <a:ext cx="11729160" cy="26280"/>
          </a:xfrm>
          <a:prstGeom prst="straightConnector1">
            <a:avLst/>
          </a:prstGeom>
          <a:ln w="57240">
            <a:solidFill>
              <a:srgbClr val="33cccc"/>
            </a:solidFill>
            <a:miter/>
          </a:ln>
        </p:spPr>
      </p:cxnSp>
      <p:cxnSp>
        <p:nvCxnSpPr>
          <p:cNvPr id="101" name="Google Shape;78;p1"/>
          <p:cNvCxnSpPr/>
          <p:nvPr/>
        </p:nvCxnSpPr>
        <p:spPr>
          <a:xfrm>
            <a:off x="757080" y="6364080"/>
            <a:ext cx="10694160" cy="37080"/>
          </a:xfrm>
          <a:prstGeom prst="straightConnector1">
            <a:avLst/>
          </a:prstGeom>
          <a:ln w="38160">
            <a:solidFill>
              <a:srgbClr val="4472c4"/>
            </a:solidFill>
            <a:miter/>
          </a:ln>
        </p:spPr>
      </p:cxnSp>
      <p:sp>
        <p:nvSpPr>
          <p:cNvPr id="102"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Calibri"/>
            </a:endParaRPr>
          </a:p>
        </p:txBody>
      </p:sp>
      <p:sp>
        <p:nvSpPr>
          <p:cNvPr id="103" name="TextBox 9"/>
          <p:cNvSpPr/>
          <p:nvPr/>
        </p:nvSpPr>
        <p:spPr>
          <a:xfrm>
            <a:off x="757080" y="258840"/>
            <a:ext cx="10830240" cy="5752080"/>
          </a:xfrm>
          <a:prstGeom prst="rect">
            <a:avLst/>
          </a:prstGeom>
          <a:noFill/>
          <a:ln w="0">
            <a:noFill/>
          </a:ln>
        </p:spPr>
        <p:style>
          <a:lnRef idx="0"/>
          <a:fillRef idx="0"/>
          <a:effectRef idx="0"/>
          <a:fontRef idx="minor"/>
        </p:style>
        <p:txBody>
          <a:bodyPr lIns="90000" rIns="90000" tIns="46800" bIns="46800" anchor="t">
            <a:spAutoFit/>
          </a:bodyPr>
          <a:p>
            <a:pPr>
              <a:lnSpc>
                <a:spcPct val="90000"/>
              </a:lnSpc>
              <a:spcBef>
                <a:spcPts val="1001"/>
              </a:spcBef>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ffffff"/>
                </a:solidFill>
                <a:uFillTx/>
                <a:latin typeface="Times New Roman"/>
                <a:ea typeface="Times New Roman"/>
              </a:rPr>
              <a:t>Қорытынды</a:t>
            </a:r>
            <a:endParaRPr b="0" lang="ru-RU" sz="3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6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6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6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ffffff"/>
                </a:solidFill>
                <a:uFillTx/>
                <a:latin typeface="Tahoma"/>
                <a:ea typeface="Tahoma"/>
              </a:rPr>
              <a:t>1)</a:t>
            </a:r>
            <a:r>
              <a:rPr b="1" lang="kk-KZ" sz="3000" strike="noStrike" u="none">
                <a:solidFill>
                  <a:srgbClr val="ffffff"/>
                </a:solidFill>
                <a:uFillTx/>
                <a:latin typeface="Tahoma"/>
                <a:ea typeface="Tahoma"/>
              </a:rPr>
              <a:t>	</a:t>
            </a:r>
            <a:r>
              <a:rPr b="1" lang="kk-KZ" sz="3000" strike="noStrike" u="none">
                <a:solidFill>
                  <a:srgbClr val="ffffff"/>
                </a:solidFill>
                <a:uFillTx/>
                <a:latin typeface="Tahoma"/>
                <a:ea typeface="Tahoma"/>
              </a:rPr>
              <a:t>сөйлемнің негізін құрауға қатыспайды;</a:t>
            </a:r>
            <a:endParaRPr b="0" lang="ru-RU" sz="3000" strike="noStrike" u="none">
              <a:solidFill>
                <a:srgbClr val="000000"/>
              </a:solidFill>
              <a:uFillTx/>
              <a:latin typeface="Calibri"/>
            </a:endParaRPr>
          </a:p>
          <a:p>
            <a:pPr>
              <a:lnSpc>
                <a:spcPct val="90000"/>
              </a:lnSpc>
              <a:spcBef>
                <a:spcPts val="1001"/>
              </a:spcBef>
              <a:buClr>
                <a:srgbClr val="00b050"/>
              </a:buClr>
              <a:buFont typeface="Arial"/>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000" strike="noStrike" u="none">
                <a:solidFill>
                  <a:srgbClr val="00b050"/>
                </a:solidFill>
                <a:uFillTx/>
                <a:latin typeface="Times New Roman"/>
                <a:ea typeface="Times New Roman"/>
              </a:rPr>
              <a:t>      </a:t>
            </a:r>
            <a:r>
              <a:rPr b="0" lang="kk-KZ" sz="2000" strike="noStrike" u="none">
                <a:solidFill>
                  <a:srgbClr val="00b050"/>
                </a:solidFill>
                <a:uFillTx/>
                <a:latin typeface="Times New Roman"/>
                <a:ea typeface="Times New Roman"/>
              </a:rPr>
              <a:t>Заңсыз аң аулаудың жауапкершілігін түсінді; </a:t>
            </a:r>
            <a:endParaRPr b="0" lang="ru-RU" sz="2000" strike="noStrike" u="none">
              <a:solidFill>
                <a:srgbClr val="000000"/>
              </a:solidFill>
              <a:uFillTx/>
              <a:latin typeface="Calibri"/>
            </a:endParaRPr>
          </a:p>
          <a:p>
            <a:pPr>
              <a:lnSpc>
                <a:spcPct val="90000"/>
              </a:lnSpc>
              <a:spcBef>
                <a:spcPts val="1001"/>
              </a:spcBef>
              <a:buClr>
                <a:srgbClr val="00b050"/>
              </a:buClr>
              <a:buFont typeface="Arial"/>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000" strike="noStrike" u="none">
                <a:solidFill>
                  <a:srgbClr val="00b050"/>
                </a:solidFill>
                <a:uFillTx/>
                <a:latin typeface="Times New Roman"/>
                <a:ea typeface="Times New Roman"/>
              </a:rPr>
              <a:t>      </a:t>
            </a:r>
            <a:r>
              <a:rPr b="0" lang="kk-KZ" sz="2000" strike="noStrike" u="none">
                <a:solidFill>
                  <a:srgbClr val="00b050"/>
                </a:solidFill>
                <a:uFillTx/>
                <a:latin typeface="Times New Roman"/>
                <a:ea typeface="Times New Roman"/>
              </a:rPr>
              <a:t>Берілген мәтіндердің тақырыбын анықтап, мәтін түрлерін (әңгімелеу, сипаттау, талқылау), </a:t>
            </a:r>
            <a:endParaRPr b="0" lang="ru-RU" sz="2000" strike="noStrike" u="none">
              <a:solidFill>
                <a:srgbClr val="000000"/>
              </a:solidFill>
              <a:uFillTx/>
              <a:latin typeface="Calibri"/>
            </a:endParaRPr>
          </a:p>
          <a:p>
            <a:pPr>
              <a:lnSpc>
                <a:spcPct val="90000"/>
              </a:lnSpc>
              <a:spcBef>
                <a:spcPts val="1001"/>
              </a:spcBef>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000" strike="noStrike" u="none">
                <a:solidFill>
                  <a:srgbClr val="00b050"/>
                </a:solidFill>
                <a:uFillTx/>
                <a:latin typeface="Times New Roman"/>
                <a:ea typeface="Times New Roman"/>
              </a:rPr>
              <a:t>       </a:t>
            </a:r>
            <a:r>
              <a:rPr b="0" lang="kk-KZ" sz="2000" strike="noStrike" u="none">
                <a:solidFill>
                  <a:srgbClr val="00b050"/>
                </a:solidFill>
                <a:uFillTx/>
                <a:latin typeface="Times New Roman"/>
                <a:ea typeface="Times New Roman"/>
              </a:rPr>
              <a:t>құрылымын салыстыра талдады;</a:t>
            </a:r>
            <a:endParaRPr b="0" lang="ru-RU" sz="2000" strike="noStrike" u="none">
              <a:solidFill>
                <a:srgbClr val="000000"/>
              </a:solidFill>
              <a:uFillTx/>
              <a:latin typeface="Calibri"/>
            </a:endParaRPr>
          </a:p>
          <a:p>
            <a:pPr>
              <a:lnSpc>
                <a:spcPct val="90000"/>
              </a:lnSpc>
              <a:spcBef>
                <a:spcPts val="1001"/>
              </a:spcBef>
              <a:buClr>
                <a:srgbClr val="00b050"/>
              </a:buClr>
              <a:buFont typeface="Arial"/>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000" strike="noStrike" u="none">
                <a:solidFill>
                  <a:srgbClr val="00b050"/>
                </a:solidFill>
                <a:uFillTx/>
                <a:latin typeface="Times New Roman"/>
                <a:ea typeface="Times New Roman"/>
              </a:rPr>
              <a:t>      </a:t>
            </a:r>
            <a:r>
              <a:rPr b="0" lang="kk-KZ" sz="2000" strike="noStrike" u="none">
                <a:solidFill>
                  <a:srgbClr val="00b050"/>
                </a:solidFill>
                <a:uFillTx/>
                <a:latin typeface="Times New Roman"/>
                <a:ea typeface="Times New Roman"/>
              </a:rPr>
              <a:t>Синтаксистік талдау жасай  алды</a:t>
            </a:r>
            <a:endParaRPr b="0" lang="ru-RU" sz="2000" strike="noStrike" u="none">
              <a:solidFill>
                <a:srgbClr val="000000"/>
              </a:solidFill>
              <a:uFillTx/>
              <a:latin typeface="Calibri"/>
            </a:endParaRPr>
          </a:p>
          <a:p>
            <a:pPr>
              <a:lnSpc>
                <a:spcPct val="90000"/>
              </a:lnSpc>
              <a:spcBef>
                <a:spcPts val="1001"/>
              </a:spcBef>
              <a:buClr>
                <a:srgbClr val="00b050"/>
              </a:buClr>
              <a:buFont typeface="Arial"/>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ffffff"/>
                </a:solidFill>
                <a:uFillTx/>
                <a:latin typeface="Tahoma"/>
                <a:ea typeface="Tahoma"/>
              </a:rPr>
              <a:t> </a:t>
            </a:r>
            <a:r>
              <a:rPr b="1" lang="kk-KZ" sz="3000" strike="noStrike" u="none">
                <a:solidFill>
                  <a:srgbClr val="ffffff"/>
                </a:solidFill>
                <a:uFillTx/>
                <a:latin typeface="Tahoma"/>
                <a:ea typeface="Tahoma"/>
              </a:rPr>
              <a:t>жасалады;</a:t>
            </a:r>
            <a:endParaRPr b="0" lang="ru-RU" sz="3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ffffff"/>
                </a:solidFill>
                <a:uFillTx/>
                <a:latin typeface="Tahoma"/>
                <a:ea typeface="Tahoma"/>
              </a:rPr>
              <a:t>3)</a:t>
            </a:r>
            <a:r>
              <a:rPr b="1" lang="kk-KZ" sz="3000" strike="noStrike" u="none">
                <a:solidFill>
                  <a:srgbClr val="ffffff"/>
                </a:solidFill>
                <a:uFillTx/>
                <a:latin typeface="Tahoma"/>
                <a:ea typeface="Tahoma"/>
              </a:rPr>
              <a:t>	</a:t>
            </a:r>
            <a:r>
              <a:rPr b="1" lang="kk-KZ" sz="3000" strike="noStrike" u="none">
                <a:solidFill>
                  <a:srgbClr val="ffffff"/>
                </a:solidFill>
                <a:uFillTx/>
                <a:latin typeface="Tahoma"/>
                <a:ea typeface="Tahoma"/>
              </a:rPr>
              <a:t>бағыныңқы сыңар ретінде өз басыңқысымен қабыса, жанаса байланысады</a:t>
            </a:r>
            <a:endParaRPr b="0" lang="ru-RU" sz="3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2400" strike="noStrike" u="none">
                <a:solidFill>
                  <a:srgbClr val="ffffff"/>
                </a:solidFill>
                <a:uFillTx/>
                <a:latin typeface="Tahoma"/>
                <a:ea typeface="Tahoma"/>
              </a:rPr>
              <a:t> </a:t>
            </a:r>
            <a:endParaRPr b="0" lang="ru-RU" sz="2400" strike="noStrike" u="none">
              <a:solidFill>
                <a:srgbClr val="000000"/>
              </a:solidFill>
              <a:uFillTx/>
              <a:latin typeface="Calibri"/>
            </a:endParaRPr>
          </a:p>
        </p:txBody>
      </p:sp>
    </p:spTree>
  </p:cSld>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04" name="Рисунок 48" descr=""/>
          <p:cNvPicPr/>
          <p:nvPr/>
        </p:nvPicPr>
        <p:blipFill>
          <a:blip r:embed="rId1"/>
          <a:stretch/>
        </p:blipFill>
        <p:spPr>
          <a:xfrm>
            <a:off x="652320" y="7978680"/>
            <a:ext cx="200160" cy="203400"/>
          </a:xfrm>
          <a:prstGeom prst="rect">
            <a:avLst/>
          </a:prstGeom>
          <a:ln w="0">
            <a:noFill/>
          </a:ln>
        </p:spPr>
      </p:pic>
      <p:sp>
        <p:nvSpPr>
          <p:cNvPr id="105"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06"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07"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108" name="Google Shape;77;p1"/>
          <p:cNvCxnSpPr/>
          <p:nvPr/>
        </p:nvCxnSpPr>
        <p:spPr>
          <a:xfrm>
            <a:off x="212400" y="6621120"/>
            <a:ext cx="11729160" cy="26280"/>
          </a:xfrm>
          <a:prstGeom prst="straightConnector1">
            <a:avLst/>
          </a:prstGeom>
          <a:ln w="57240">
            <a:solidFill>
              <a:srgbClr val="33cccc"/>
            </a:solidFill>
            <a:miter/>
          </a:ln>
        </p:spPr>
      </p:cxnSp>
      <p:cxnSp>
        <p:nvCxnSpPr>
          <p:cNvPr id="109" name="Google Shape;78;p1"/>
          <p:cNvCxnSpPr/>
          <p:nvPr/>
        </p:nvCxnSpPr>
        <p:spPr>
          <a:xfrm>
            <a:off x="757080" y="6364080"/>
            <a:ext cx="10694160" cy="37080"/>
          </a:xfrm>
          <a:prstGeom prst="straightConnector1">
            <a:avLst/>
          </a:prstGeom>
          <a:ln w="38160">
            <a:solidFill>
              <a:srgbClr val="4472c4"/>
            </a:solidFill>
            <a:miter/>
          </a:ln>
        </p:spPr>
      </p:cxnSp>
      <p:sp>
        <p:nvSpPr>
          <p:cNvPr id="110"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Calibri"/>
            </a:endParaRPr>
          </a:p>
        </p:txBody>
      </p:sp>
      <p:sp>
        <p:nvSpPr>
          <p:cNvPr id="111" name="TextBox 9"/>
          <p:cNvSpPr/>
          <p:nvPr/>
        </p:nvSpPr>
        <p:spPr>
          <a:xfrm>
            <a:off x="757080" y="258840"/>
            <a:ext cx="10830240" cy="54586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ffffff"/>
                </a:solidFill>
                <a:uFillTx/>
                <a:latin typeface="Times New Roman"/>
                <a:ea typeface="Times New Roman"/>
              </a:rPr>
              <a:t>Қосымша тапсырма: </a:t>
            </a:r>
            <a:endParaRPr b="0" lang="ru-RU" sz="3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6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6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000" strike="noStrike" u="none">
                <a:solidFill>
                  <a:srgbClr val="00b050"/>
                </a:solidFill>
                <a:uFillTx/>
                <a:latin typeface="Times New Roman"/>
                <a:ea typeface="Times New Roman"/>
              </a:rPr>
              <a:t>Абайдың «Қансонарда бүркітші шығады аңға» өлеңін мәнерлеп оқып, өлең мазмұнын өз сөзіңізбен әңгімелеңіз.</a:t>
            </a:r>
            <a:endParaRPr b="0" lang="ru-RU" sz="2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2000" strike="noStrike" u="none">
                <a:solidFill>
                  <a:srgbClr val="00b050"/>
                </a:solidFill>
                <a:uFillTx/>
                <a:latin typeface="Tahoma"/>
                <a:ea typeface="Tahoma"/>
              </a:rPr>
              <a:t>  </a:t>
            </a:r>
            <a:endParaRPr b="0" lang="ru-RU" sz="2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6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ffffff"/>
                </a:solidFill>
                <a:uFillTx/>
                <a:latin typeface="Tahoma"/>
                <a:ea typeface="Tahoma"/>
              </a:rPr>
              <a:t>1)</a:t>
            </a:r>
            <a:r>
              <a:rPr b="1" lang="kk-KZ" sz="3000" strike="noStrike" u="none">
                <a:solidFill>
                  <a:srgbClr val="ffffff"/>
                </a:solidFill>
                <a:uFillTx/>
                <a:latin typeface="Tahoma"/>
                <a:ea typeface="Tahoma"/>
              </a:rPr>
              <a:t>	</a:t>
            </a:r>
            <a:r>
              <a:rPr b="1" lang="kk-KZ" sz="3000" strike="noStrike" u="none">
                <a:solidFill>
                  <a:srgbClr val="ffffff"/>
                </a:solidFill>
                <a:uFillTx/>
                <a:latin typeface="Tahoma"/>
                <a:ea typeface="Tahoma"/>
              </a:rPr>
              <a:t>сөйлемнің негізін құрауға қатыспайды;</a:t>
            </a:r>
            <a:endParaRPr b="0" lang="ru-RU" sz="3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ffffff"/>
                </a:solidFill>
                <a:uFillTx/>
                <a:latin typeface="Tahoma"/>
                <a:ea typeface="Tahoma"/>
              </a:rPr>
              <a:t>2)</a:t>
            </a:r>
            <a:r>
              <a:rPr b="1" lang="kk-KZ" sz="3000" strike="noStrike" u="none">
                <a:solidFill>
                  <a:srgbClr val="ffffff"/>
                </a:solidFill>
                <a:uFillTx/>
                <a:latin typeface="Tahoma"/>
                <a:ea typeface="Tahoma"/>
              </a:rPr>
              <a:t>	</a:t>
            </a:r>
            <a:r>
              <a:rPr b="1" lang="kk-KZ" sz="3000" strike="noStrike" u="none">
                <a:solidFill>
                  <a:srgbClr val="ffffff"/>
                </a:solidFill>
                <a:uFillTx/>
                <a:latin typeface="Tahoma"/>
                <a:ea typeface="Tahoma"/>
              </a:rPr>
              <a:t>үстеуден, көсемшеден, және жанама септік тұлғалы зат есімнен жасалады;</a:t>
            </a:r>
            <a:endParaRPr b="0" lang="ru-RU" sz="3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ffffff"/>
                </a:solidFill>
                <a:uFillTx/>
                <a:latin typeface="Tahoma"/>
                <a:ea typeface="Tahoma"/>
              </a:rPr>
              <a:t>3)</a:t>
            </a:r>
            <a:r>
              <a:rPr b="1" lang="kk-KZ" sz="3000" strike="noStrike" u="none">
                <a:solidFill>
                  <a:srgbClr val="ffffff"/>
                </a:solidFill>
                <a:uFillTx/>
                <a:latin typeface="Tahoma"/>
                <a:ea typeface="Tahoma"/>
              </a:rPr>
              <a:t>	</a:t>
            </a:r>
            <a:r>
              <a:rPr b="1" lang="kk-KZ" sz="3000" strike="noStrike" u="none">
                <a:solidFill>
                  <a:srgbClr val="ffffff"/>
                </a:solidFill>
                <a:uFillTx/>
                <a:latin typeface="Tahoma"/>
                <a:ea typeface="Tahoma"/>
              </a:rPr>
              <a:t>бағыныңқы сыңар ретінде өз басыңқысымен қабыса, жанаса байланысады</a:t>
            </a:r>
            <a:endParaRPr b="0" lang="ru-RU" sz="3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2400" strike="noStrike" u="none">
                <a:solidFill>
                  <a:srgbClr val="ffffff"/>
                </a:solidFill>
                <a:uFillTx/>
                <a:latin typeface="Tahoma"/>
                <a:ea typeface="Tahoma"/>
              </a:rPr>
              <a:t> </a:t>
            </a:r>
            <a:endParaRPr b="0" lang="ru-RU" sz="2400" strike="noStrike" u="none">
              <a:solidFill>
                <a:srgbClr val="000000"/>
              </a:solidFill>
              <a:uFillTx/>
              <a:latin typeface="Calibri"/>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4" name="Рисунок 48" descr=""/>
          <p:cNvPicPr/>
          <p:nvPr/>
        </p:nvPicPr>
        <p:blipFill>
          <a:blip r:embed="rId1"/>
          <a:stretch/>
        </p:blipFill>
        <p:spPr>
          <a:xfrm>
            <a:off x="652320" y="7978680"/>
            <a:ext cx="200160" cy="203400"/>
          </a:xfrm>
          <a:prstGeom prst="rect">
            <a:avLst/>
          </a:prstGeom>
          <a:ln w="0">
            <a:noFill/>
          </a:ln>
        </p:spPr>
      </p:pic>
      <p:sp>
        <p:nvSpPr>
          <p:cNvPr id="15"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6"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7"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18" name="Google Shape;77;p1"/>
          <p:cNvCxnSpPr/>
          <p:nvPr/>
        </p:nvCxnSpPr>
        <p:spPr>
          <a:xfrm>
            <a:off x="212400" y="6621120"/>
            <a:ext cx="11729160" cy="26280"/>
          </a:xfrm>
          <a:prstGeom prst="straightConnector1">
            <a:avLst/>
          </a:prstGeom>
          <a:ln w="57240">
            <a:solidFill>
              <a:srgbClr val="33cccc"/>
            </a:solidFill>
            <a:miter/>
          </a:ln>
        </p:spPr>
      </p:cxnSp>
      <p:cxnSp>
        <p:nvCxnSpPr>
          <p:cNvPr id="19" name="Google Shape;78;p1"/>
          <p:cNvCxnSpPr/>
          <p:nvPr/>
        </p:nvCxnSpPr>
        <p:spPr>
          <a:xfrm>
            <a:off x="652320" y="3389040"/>
            <a:ext cx="10694160" cy="37080"/>
          </a:xfrm>
          <a:prstGeom prst="straightConnector1">
            <a:avLst/>
          </a:prstGeom>
          <a:ln w="38160">
            <a:solidFill>
              <a:srgbClr val="4472c4"/>
            </a:solidFill>
            <a:miter/>
          </a:ln>
        </p:spPr>
      </p:cxnSp>
      <p:sp>
        <p:nvSpPr>
          <p:cNvPr id="20" name="TextBox 8"/>
          <p:cNvSpPr/>
          <p:nvPr/>
        </p:nvSpPr>
        <p:spPr>
          <a:xfrm>
            <a:off x="1133640" y="258840"/>
            <a:ext cx="10807560" cy="38206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ru-RU" sz="3000" strike="noStrike" u="none">
                <a:solidFill>
                  <a:srgbClr val="ffffff"/>
                </a:solidFill>
                <a:uFillTx/>
                <a:latin typeface="Times New Roman"/>
                <a:ea typeface="Times New Roman"/>
              </a:rPr>
              <a:t>Оқу мақсаттары:</a:t>
            </a:r>
            <a:endParaRPr b="0" lang="ru-RU" sz="3000" strike="noStrike" u="none">
              <a:solidFill>
                <a:srgbClr val="000000"/>
              </a:solidFill>
              <a:uFillTx/>
              <a:latin typeface="Calibri"/>
            </a:endParaRPr>
          </a:p>
          <a:p>
            <a:pPr>
              <a:lnSpc>
                <a:spcPct val="90000"/>
              </a:lnSpc>
              <a:spcBef>
                <a:spcPts val="1001"/>
              </a:spcBef>
              <a:buClr>
                <a:srgbClr val="00b050"/>
              </a:buClr>
              <a:buFont typeface="Arial"/>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000" strike="noStrike" u="none">
              <a:solidFill>
                <a:srgbClr val="000000"/>
              </a:solidFill>
              <a:uFillTx/>
              <a:latin typeface="Calibri"/>
            </a:endParaRPr>
          </a:p>
          <a:p>
            <a:pPr>
              <a:lnSpc>
                <a:spcPct val="90000"/>
              </a:lnSpc>
              <a:spcBef>
                <a:spcPts val="1001"/>
              </a:spcBef>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000" strike="noStrike" u="none">
                <a:solidFill>
                  <a:srgbClr val="00b050"/>
                </a:solidFill>
                <a:uFillTx/>
                <a:latin typeface="Kz Times New Roman"/>
                <a:ea typeface="Kz Times New Roman"/>
              </a:rPr>
              <a:t>8.2.4.1. Тақырыбы ұқсас ғылыми және публицистикалық стильдегі мәтіндердің тақырыбын, түрлерін (әңгімелеу, сипаттау, талқылау), құрылымын салыстыра талдау</a:t>
            </a:r>
            <a:endParaRPr b="0" lang="ru-RU" sz="2000" strike="noStrike" u="none">
              <a:solidFill>
                <a:srgbClr val="000000"/>
              </a:solidFill>
              <a:uFillTx/>
              <a:latin typeface="Calibri"/>
            </a:endParaRPr>
          </a:p>
          <a:p>
            <a:pPr>
              <a:lnSpc>
                <a:spcPct val="90000"/>
              </a:lnSpc>
              <a:spcBef>
                <a:spcPts val="1001"/>
              </a:spcBef>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000" strike="noStrike" u="none">
                <a:solidFill>
                  <a:srgbClr val="00b050"/>
                </a:solidFill>
                <a:uFillTx/>
                <a:latin typeface="Kz Times New Roman"/>
                <a:ea typeface="Kz Times New Roman"/>
              </a:rPr>
              <a:t>8.4.4.2. Тұрлаусыз сөйлем мүшелерінің сөйлем жасаудағы өзіндік орнын, қызметін түсініп қолдану. (пысықтауыш)</a:t>
            </a:r>
            <a:endParaRPr b="0" lang="ru-RU" sz="2000" strike="noStrike" u="none">
              <a:solidFill>
                <a:srgbClr val="000000"/>
              </a:solidFill>
              <a:uFillTx/>
              <a:latin typeface="Calibri"/>
            </a:endParaRPr>
          </a:p>
          <a:p>
            <a:pPr>
              <a:lnSpc>
                <a:spcPct val="90000"/>
              </a:lnSpc>
              <a:spcBef>
                <a:spcPts val="1001"/>
              </a:spcBef>
              <a:buClr>
                <a:srgbClr val="00b050"/>
              </a:buClr>
              <a:buFont typeface="Arial"/>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400" strike="noStrike" u="none">
              <a:solidFill>
                <a:srgbClr val="000000"/>
              </a:solidFill>
              <a:uFillTx/>
              <a:latin typeface="Calibri"/>
            </a:endParaRPr>
          </a:p>
        </p:txBody>
      </p:sp>
      <p:sp>
        <p:nvSpPr>
          <p:cNvPr id="21" name="TextBox 1"/>
          <p:cNvSpPr/>
          <p:nvPr/>
        </p:nvSpPr>
        <p:spPr>
          <a:xfrm>
            <a:off x="1133640" y="3429000"/>
            <a:ext cx="10693080" cy="21978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2000" strike="noStrike" u="none">
                <a:solidFill>
                  <a:srgbClr val="00b050"/>
                </a:solidFill>
                <a:uFillTx/>
                <a:latin typeface="Times New Roman"/>
                <a:ea typeface="Times New Roman"/>
              </a:rPr>
              <a:t>Сабақ мақсаттары: </a:t>
            </a:r>
            <a:endParaRPr b="0" lang="ru-RU" sz="2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2000" strike="noStrike" u="none">
                <a:solidFill>
                  <a:srgbClr val="00b050"/>
                </a:solidFill>
                <a:uFillTx/>
                <a:latin typeface="Times New Roman"/>
                <a:ea typeface="Times New Roman"/>
              </a:rPr>
              <a:t>        </a:t>
            </a:r>
            <a:r>
              <a:rPr b="0" lang="kk-KZ" sz="2000" strike="noStrike" u="none">
                <a:solidFill>
                  <a:srgbClr val="00b050"/>
                </a:solidFill>
                <a:uFillTx/>
                <a:latin typeface="Times New Roman"/>
                <a:ea typeface="Times New Roman"/>
              </a:rPr>
              <a:t> </a:t>
            </a:r>
            <a:r>
              <a:rPr b="0" lang="kk-KZ" sz="2000" strike="noStrike" u="none">
                <a:solidFill>
                  <a:srgbClr val="00b050"/>
                </a:solidFill>
                <a:uFillTx/>
                <a:latin typeface="Times New Roman"/>
                <a:ea typeface="Times New Roman"/>
              </a:rPr>
              <a:t>- мәтіндердің тақырыбын, түрлерін (әңгімелеу, сипаттау, талқылау), құрылымын салыстыра талдау</a:t>
            </a:r>
            <a:endParaRPr b="0" lang="ru-RU" sz="2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000" strike="noStrike" u="none">
                <a:solidFill>
                  <a:srgbClr val="00b050"/>
                </a:solidFill>
                <a:uFillTx/>
                <a:latin typeface="Times New Roman"/>
                <a:ea typeface="Times New Roman"/>
              </a:rPr>
              <a:t>        </a:t>
            </a:r>
            <a:r>
              <a:rPr b="0" lang="kk-KZ" sz="2000" strike="noStrike" u="none">
                <a:solidFill>
                  <a:srgbClr val="00b050"/>
                </a:solidFill>
                <a:uFillTx/>
                <a:latin typeface="Times New Roman"/>
                <a:ea typeface="Times New Roman"/>
              </a:rPr>
              <a:t>- тұрлаусыз сөйлем мүшелерінің сөйлем жасаудағы өзіндік орнын, қызметін түсініп қолдану</a:t>
            </a:r>
            <a:endParaRPr b="0" lang="ru-RU" sz="2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1800" strike="noStrike" u="none">
                <a:solidFill>
                  <a:srgbClr val="00b050"/>
                </a:solidFill>
                <a:uFillTx/>
                <a:latin typeface="Times New Roman"/>
                <a:ea typeface="Times New Roman"/>
              </a:rPr>
              <a:t> </a:t>
            </a:r>
            <a:endParaRPr b="0" lang="ru-RU" sz="1800" strike="noStrike" u="none">
              <a:solidFill>
                <a:srgbClr val="000000"/>
              </a:solidFill>
              <a:uFillTx/>
              <a:latin typeface="Calibri"/>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2" name="Рисунок 48" descr=""/>
          <p:cNvPicPr/>
          <p:nvPr/>
        </p:nvPicPr>
        <p:blipFill>
          <a:blip r:embed="rId1"/>
          <a:stretch/>
        </p:blipFill>
        <p:spPr>
          <a:xfrm>
            <a:off x="652320" y="7978680"/>
            <a:ext cx="200160" cy="203400"/>
          </a:xfrm>
          <a:prstGeom prst="rect">
            <a:avLst/>
          </a:prstGeom>
          <a:ln w="0">
            <a:noFill/>
          </a:ln>
        </p:spPr>
      </p:pic>
      <p:sp>
        <p:nvSpPr>
          <p:cNvPr id="23"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24"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25"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26" name="Google Shape;77;p1"/>
          <p:cNvCxnSpPr/>
          <p:nvPr/>
        </p:nvCxnSpPr>
        <p:spPr>
          <a:xfrm>
            <a:off x="212400" y="6621120"/>
            <a:ext cx="11729160" cy="26280"/>
          </a:xfrm>
          <a:prstGeom prst="straightConnector1">
            <a:avLst/>
          </a:prstGeom>
          <a:ln w="57240">
            <a:solidFill>
              <a:srgbClr val="33cccc"/>
            </a:solidFill>
            <a:miter/>
          </a:ln>
        </p:spPr>
      </p:cxnSp>
      <p:cxnSp>
        <p:nvCxnSpPr>
          <p:cNvPr id="27" name="Google Shape;78;p1"/>
          <p:cNvCxnSpPr/>
          <p:nvPr/>
        </p:nvCxnSpPr>
        <p:spPr>
          <a:xfrm>
            <a:off x="757080" y="6364080"/>
            <a:ext cx="10694160" cy="37080"/>
          </a:xfrm>
          <a:prstGeom prst="straightConnector1">
            <a:avLst/>
          </a:prstGeom>
          <a:ln w="38160">
            <a:solidFill>
              <a:srgbClr val="4472c4"/>
            </a:solidFill>
            <a:miter/>
          </a:ln>
        </p:spPr>
      </p:cxnSp>
      <p:sp>
        <p:nvSpPr>
          <p:cNvPr id="28"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Calibri"/>
            </a:endParaRPr>
          </a:p>
        </p:txBody>
      </p:sp>
      <p:sp>
        <p:nvSpPr>
          <p:cNvPr id="29" name="TextBox 9"/>
          <p:cNvSpPr/>
          <p:nvPr/>
        </p:nvSpPr>
        <p:spPr>
          <a:xfrm>
            <a:off x="1133640" y="258840"/>
            <a:ext cx="10316880" cy="29898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ru-RU" sz="3000" strike="noStrike" u="none">
                <a:solidFill>
                  <a:srgbClr val="ffffff"/>
                </a:solidFill>
                <a:uFillTx/>
                <a:latin typeface="Times New Roman"/>
                <a:ea typeface="Times New Roman"/>
              </a:rPr>
              <a:t>Бағалау </a:t>
            </a:r>
            <a:r>
              <a:rPr b="1" lang="kk-KZ" sz="3000" strike="noStrike" u="none">
                <a:solidFill>
                  <a:srgbClr val="ffffff"/>
                </a:solidFill>
                <a:uFillTx/>
                <a:latin typeface="Times New Roman"/>
                <a:ea typeface="Times New Roman"/>
              </a:rPr>
              <a:t>критерийлері:</a:t>
            </a:r>
            <a:endParaRPr b="0" lang="ru-RU" sz="3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400" strike="noStrike" u="none">
                <a:solidFill>
                  <a:srgbClr val="70ad47"/>
                </a:solidFill>
                <a:uFillTx/>
                <a:latin typeface="Times New Roman"/>
                <a:ea typeface="Times New Roman"/>
              </a:rPr>
              <a:t> </a:t>
            </a:r>
            <a:r>
              <a:rPr b="0" lang="kk-KZ" sz="2000" strike="noStrike" u="none">
                <a:solidFill>
                  <a:srgbClr val="00b050"/>
                </a:solidFill>
                <a:uFillTx/>
                <a:latin typeface="Times New Roman"/>
                <a:ea typeface="Times New Roman"/>
              </a:rPr>
              <a:t>•</a:t>
            </a:r>
            <a:r>
              <a:rPr b="0" lang="kk-KZ" sz="2000" strike="noStrike" u="none">
                <a:solidFill>
                  <a:srgbClr val="00b050"/>
                </a:solidFill>
                <a:uFillTx/>
                <a:latin typeface="Times New Roman"/>
                <a:ea typeface="Times New Roman"/>
              </a:rPr>
              <a:t>	</a:t>
            </a:r>
            <a:r>
              <a:rPr b="0" lang="kk-KZ" sz="2000" strike="noStrike" u="none">
                <a:solidFill>
                  <a:srgbClr val="00b050"/>
                </a:solidFill>
                <a:uFillTx/>
                <a:latin typeface="Times New Roman"/>
                <a:ea typeface="Times New Roman"/>
              </a:rPr>
              <a:t>тақырыбы ұқсас ғылыми, публицистикалық стильдегі мәтіндердің тақырыбын </a:t>
            </a:r>
            <a:endParaRPr b="0" lang="ru-RU" sz="2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000" strike="noStrike" u="none">
                <a:solidFill>
                  <a:srgbClr val="00b050"/>
                </a:solidFill>
                <a:uFillTx/>
                <a:latin typeface="Times New Roman"/>
                <a:ea typeface="Times New Roman"/>
              </a:rPr>
              <a:t>        </a:t>
            </a:r>
            <a:r>
              <a:rPr b="0" lang="kk-KZ" sz="2000" strike="noStrike" u="none">
                <a:solidFill>
                  <a:srgbClr val="00b050"/>
                </a:solidFill>
                <a:uFillTx/>
                <a:latin typeface="Times New Roman"/>
                <a:ea typeface="Times New Roman"/>
              </a:rPr>
              <a:t>анықтайды;</a:t>
            </a:r>
            <a:endParaRPr b="0" lang="ru-RU" sz="2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000" strike="noStrike" u="none">
                <a:solidFill>
                  <a:srgbClr val="00b050"/>
                </a:solidFill>
                <a:uFillTx/>
                <a:latin typeface="Times New Roman"/>
                <a:ea typeface="Times New Roman"/>
              </a:rPr>
              <a:t>•</a:t>
            </a:r>
            <a:r>
              <a:rPr b="0" lang="kk-KZ" sz="2000" strike="noStrike" u="none">
                <a:solidFill>
                  <a:srgbClr val="00b050"/>
                </a:solidFill>
                <a:uFillTx/>
                <a:latin typeface="Times New Roman"/>
                <a:ea typeface="Times New Roman"/>
              </a:rPr>
              <a:t>	</a:t>
            </a:r>
            <a:r>
              <a:rPr b="0" lang="kk-KZ" sz="2000" strike="noStrike" u="none">
                <a:solidFill>
                  <a:srgbClr val="00b050"/>
                </a:solidFill>
                <a:uFillTx/>
                <a:latin typeface="Times New Roman"/>
                <a:ea typeface="Times New Roman"/>
              </a:rPr>
              <a:t>мәтін түрлерін (әңгімелеу, сипаттау, талқылау), құрылымын салыстыра талдайды;</a:t>
            </a:r>
            <a:endParaRPr b="0" lang="ru-RU" sz="2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000" strike="noStrike" u="none">
                <a:solidFill>
                  <a:srgbClr val="00b050"/>
                </a:solidFill>
                <a:uFillTx/>
                <a:latin typeface="Times New Roman"/>
                <a:ea typeface="Times New Roman"/>
              </a:rPr>
              <a:t>•</a:t>
            </a:r>
            <a:r>
              <a:rPr b="0" lang="kk-KZ" sz="2000" strike="noStrike" u="none">
                <a:solidFill>
                  <a:srgbClr val="00b050"/>
                </a:solidFill>
                <a:uFillTx/>
                <a:latin typeface="Times New Roman"/>
                <a:ea typeface="Times New Roman"/>
              </a:rPr>
              <a:t>	</a:t>
            </a:r>
            <a:r>
              <a:rPr b="0" lang="kk-KZ" sz="2000" strike="noStrike" u="none">
                <a:solidFill>
                  <a:srgbClr val="00b050"/>
                </a:solidFill>
                <a:uFillTx/>
                <a:latin typeface="Times New Roman"/>
                <a:ea typeface="Times New Roman"/>
              </a:rPr>
              <a:t> </a:t>
            </a:r>
            <a:r>
              <a:rPr b="0" lang="kk-KZ" sz="2000" strike="noStrike" u="none">
                <a:solidFill>
                  <a:srgbClr val="00b050"/>
                </a:solidFill>
                <a:uFillTx/>
                <a:latin typeface="Times New Roman"/>
                <a:ea typeface="Times New Roman"/>
              </a:rPr>
              <a:t>тұрлаусыз сөйлем мүшелерінің қызметін түсініп қолданады</a:t>
            </a:r>
            <a:r>
              <a:rPr b="0" lang="kk-KZ" sz="2400" strike="noStrike" u="none">
                <a:solidFill>
                  <a:srgbClr val="00b050"/>
                </a:solidFill>
                <a:uFillTx/>
                <a:latin typeface="Times New Roman"/>
                <a:ea typeface="Times New Roman"/>
              </a:rPr>
              <a:t>.</a:t>
            </a:r>
            <a:endParaRPr b="0" lang="ru-RU" sz="2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2400" strike="noStrike" u="none">
                <a:solidFill>
                  <a:srgbClr val="ffffff"/>
                </a:solidFill>
                <a:uFillTx/>
                <a:latin typeface="Tahoma"/>
                <a:ea typeface="Tahoma"/>
              </a:rPr>
              <a:t> </a:t>
            </a:r>
            <a:endParaRPr b="0" lang="ru-RU" sz="2400" strike="noStrike" u="none">
              <a:solidFill>
                <a:srgbClr val="000000"/>
              </a:solidFill>
              <a:uFillTx/>
              <a:latin typeface="Calibri"/>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0" name="Рисунок 48" descr=""/>
          <p:cNvPicPr/>
          <p:nvPr/>
        </p:nvPicPr>
        <p:blipFill>
          <a:blip r:embed="rId1"/>
          <a:stretch/>
        </p:blipFill>
        <p:spPr>
          <a:xfrm>
            <a:off x="652320" y="7978680"/>
            <a:ext cx="200160" cy="203400"/>
          </a:xfrm>
          <a:prstGeom prst="rect">
            <a:avLst/>
          </a:prstGeom>
          <a:ln w="0">
            <a:noFill/>
          </a:ln>
        </p:spPr>
      </p:pic>
      <p:sp>
        <p:nvSpPr>
          <p:cNvPr id="31" name="object 2"/>
          <p:cNvSpPr/>
          <p:nvPr/>
        </p:nvSpPr>
        <p:spPr>
          <a:xfrm>
            <a:off x="0" y="0"/>
            <a:ext cx="1219212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8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2800" strike="noStrike" u="none">
                <a:solidFill>
                  <a:srgbClr val="ffffff"/>
                </a:solidFill>
                <a:uFillTx/>
                <a:latin typeface="Times New Roman"/>
                <a:ea typeface="Times New Roman"/>
              </a:rPr>
              <a:t>                 </a:t>
            </a:r>
            <a:r>
              <a:rPr b="1" lang="kk-KZ" sz="3000" strike="noStrike" u="none">
                <a:solidFill>
                  <a:srgbClr val="ffffff"/>
                </a:solidFill>
                <a:uFillTx/>
                <a:latin typeface="Times New Roman"/>
                <a:ea typeface="Times New Roman"/>
              </a:rPr>
              <a:t>Кіріспе</a:t>
            </a:r>
            <a:endParaRPr b="0" lang="ru-RU" sz="3000" strike="noStrike" u="none">
              <a:solidFill>
                <a:srgbClr val="000000"/>
              </a:solidFill>
              <a:uFillTx/>
              <a:latin typeface="Calibri"/>
            </a:endParaRPr>
          </a:p>
        </p:txBody>
      </p:sp>
      <p:sp>
        <p:nvSpPr>
          <p:cNvPr id="32"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33"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34" name="Google Shape;77;p1"/>
          <p:cNvCxnSpPr/>
          <p:nvPr/>
        </p:nvCxnSpPr>
        <p:spPr>
          <a:xfrm>
            <a:off x="212400" y="6621120"/>
            <a:ext cx="11729160" cy="26280"/>
          </a:xfrm>
          <a:prstGeom prst="straightConnector1">
            <a:avLst/>
          </a:prstGeom>
          <a:ln w="57240">
            <a:solidFill>
              <a:srgbClr val="33cccc"/>
            </a:solidFill>
            <a:miter/>
          </a:ln>
        </p:spPr>
      </p:cxnSp>
      <p:cxnSp>
        <p:nvCxnSpPr>
          <p:cNvPr id="35" name="Google Shape;78;p1"/>
          <p:cNvCxnSpPr/>
          <p:nvPr/>
        </p:nvCxnSpPr>
        <p:spPr>
          <a:xfrm>
            <a:off x="757080" y="6364080"/>
            <a:ext cx="10694160" cy="37080"/>
          </a:xfrm>
          <a:prstGeom prst="straightConnector1">
            <a:avLst/>
          </a:prstGeom>
          <a:ln w="38160">
            <a:solidFill>
              <a:srgbClr val="4472c4"/>
            </a:solidFill>
            <a:miter/>
          </a:ln>
        </p:spPr>
      </p:cxnSp>
      <p:sp>
        <p:nvSpPr>
          <p:cNvPr id="36" name="TextBox 9"/>
          <p:cNvSpPr/>
          <p:nvPr/>
        </p:nvSpPr>
        <p:spPr>
          <a:xfrm>
            <a:off x="852480" y="1047600"/>
            <a:ext cx="8250120" cy="43628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000" strike="noStrike" u="none">
                <a:solidFill>
                  <a:srgbClr val="00b050"/>
                </a:solidFill>
                <a:uFillTx/>
                <a:latin typeface="Times New Roman"/>
                <a:ea typeface="Times New Roman"/>
              </a:rPr>
              <a:t>      </a:t>
            </a:r>
            <a:endParaRPr b="0" lang="ru-RU" sz="2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000" strike="noStrike" u="none">
                <a:solidFill>
                  <a:srgbClr val="00b050"/>
                </a:solidFill>
                <a:uFillTx/>
                <a:latin typeface="Times New Roman"/>
                <a:ea typeface="Times New Roman"/>
              </a:rPr>
              <a:t>       </a:t>
            </a:r>
            <a:r>
              <a:rPr b="0" lang="kk-KZ" sz="2000" strike="noStrike" u="none">
                <a:solidFill>
                  <a:srgbClr val="00b050"/>
                </a:solidFill>
                <a:uFillTx/>
                <a:latin typeface="Times New Roman"/>
                <a:ea typeface="Times New Roman"/>
              </a:rPr>
              <a:t>Тиісті рұқсатсыз,  арнайы тыйым салуға қарамастан аңшылық объектісі болып табылатын жануарлардың түрлерін мекендеу ортасынан алып қою заңсыз аңшылық болып есептеледі.⠀ Қазақстан Республикасында заңсыз аңшылық үшін қылмыстық жауаптылық  көзделген.</a:t>
            </a:r>
            <a:endParaRPr b="0" lang="ru-RU" sz="2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000" strike="noStrike" u="none">
                <a:solidFill>
                  <a:srgbClr val="00b050"/>
                </a:solidFill>
                <a:uFillTx/>
                <a:latin typeface="Times New Roman"/>
                <a:ea typeface="Times New Roman"/>
              </a:rPr>
              <a:t>       </a:t>
            </a:r>
            <a:r>
              <a:rPr b="0" lang="kk-KZ" sz="2000" strike="noStrike" u="none">
                <a:solidFill>
                  <a:srgbClr val="00b050"/>
                </a:solidFill>
                <a:uFillTx/>
                <a:latin typeface="Times New Roman"/>
                <a:ea typeface="Times New Roman"/>
              </a:rPr>
              <a:t>Елімізде "Қызыл кітапқа" енген жануарлар жылдар өткен сайын азайып, тіпті құрып бара жатқаны да жасырын емес. Оған себеп адамдардың табиғатқа деген қатыгездігі. Бүгінгі таңда осы жағдайдың алдын алу мақсатында таулы аймақтарды қорғау, орманды өрттен сақтау және заңсыз аңшылықты жою үшін  мемлекеттік ұлттық табиғи парктер құрылып, өз жұмысын атқарып жатыр.Яғни, жануарлардың сирек кездесетін және құрып кету қаупі төнген түрлерін, олардың бөліктерін заңсыз аулау бүгінде заңмен қудаланады. </a:t>
            </a:r>
            <a:endParaRPr b="0" lang="ru-RU" sz="2000" strike="noStrike" u="none">
              <a:solidFill>
                <a:srgbClr val="000000"/>
              </a:solidFill>
              <a:uFillTx/>
              <a:latin typeface="Calibri"/>
            </a:endParaRPr>
          </a:p>
        </p:txBody>
      </p:sp>
      <p:pic>
        <p:nvPicPr>
          <p:cNvPr id="37" name="Рисунок 1" descr=""/>
          <p:cNvPicPr/>
          <p:nvPr/>
        </p:nvPicPr>
        <p:blipFill>
          <a:blip r:embed="rId2"/>
          <a:stretch/>
        </p:blipFill>
        <p:spPr>
          <a:xfrm>
            <a:off x="9647280" y="1047600"/>
            <a:ext cx="1803240" cy="2084400"/>
          </a:xfrm>
          <a:prstGeom prst="rect">
            <a:avLst/>
          </a:prstGeom>
          <a:ln w="0">
            <a:noFill/>
          </a:ln>
        </p:spPr>
      </p:pic>
      <p:pic>
        <p:nvPicPr>
          <p:cNvPr id="38" name="Рисунок 2" descr=""/>
          <p:cNvPicPr/>
          <p:nvPr/>
        </p:nvPicPr>
        <p:blipFill>
          <a:blip r:embed="rId3"/>
          <a:stretch/>
        </p:blipFill>
        <p:spPr>
          <a:xfrm>
            <a:off x="9458280" y="3187800"/>
            <a:ext cx="2300400" cy="1544400"/>
          </a:xfrm>
          <a:prstGeom prst="rect">
            <a:avLst/>
          </a:prstGeom>
          <a:ln w="0">
            <a:noFill/>
          </a:ln>
        </p:spPr>
      </p:pic>
      <p:pic>
        <p:nvPicPr>
          <p:cNvPr id="39" name="Рисунок 3" descr=""/>
          <p:cNvPicPr/>
          <p:nvPr/>
        </p:nvPicPr>
        <p:blipFill>
          <a:blip r:embed="rId4"/>
          <a:stretch/>
        </p:blipFill>
        <p:spPr>
          <a:xfrm>
            <a:off x="9458280" y="4788000"/>
            <a:ext cx="2300400" cy="1512720"/>
          </a:xfrm>
          <a:prstGeom prst="rect">
            <a:avLst/>
          </a:prstGeom>
          <a:ln w="0">
            <a:noFill/>
          </a:ln>
        </p:spPr>
      </p:pic>
    </p:spTree>
  </p:cSld>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0" name="Рисунок 48" descr=""/>
          <p:cNvPicPr/>
          <p:nvPr/>
        </p:nvPicPr>
        <p:blipFill>
          <a:blip r:embed="rId1"/>
          <a:stretch/>
        </p:blipFill>
        <p:spPr>
          <a:xfrm>
            <a:off x="652320" y="7978680"/>
            <a:ext cx="200160" cy="203400"/>
          </a:xfrm>
          <a:prstGeom prst="rect">
            <a:avLst/>
          </a:prstGeom>
          <a:ln w="0">
            <a:noFill/>
          </a:ln>
        </p:spPr>
      </p:pic>
      <p:sp>
        <p:nvSpPr>
          <p:cNvPr id="41"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42"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43"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44" name="Google Shape;77;p1"/>
          <p:cNvCxnSpPr/>
          <p:nvPr/>
        </p:nvCxnSpPr>
        <p:spPr>
          <a:xfrm>
            <a:off x="212400" y="6621120"/>
            <a:ext cx="11729160" cy="26280"/>
          </a:xfrm>
          <a:prstGeom prst="straightConnector1">
            <a:avLst/>
          </a:prstGeom>
          <a:ln w="57240">
            <a:solidFill>
              <a:srgbClr val="33cccc"/>
            </a:solidFill>
            <a:miter/>
          </a:ln>
        </p:spPr>
      </p:cxnSp>
      <p:cxnSp>
        <p:nvCxnSpPr>
          <p:cNvPr id="45" name="Google Shape;78;p1"/>
          <p:cNvCxnSpPr/>
          <p:nvPr/>
        </p:nvCxnSpPr>
        <p:spPr>
          <a:xfrm>
            <a:off x="757080" y="6364080"/>
            <a:ext cx="10694160" cy="37080"/>
          </a:xfrm>
          <a:prstGeom prst="straightConnector1">
            <a:avLst/>
          </a:prstGeom>
          <a:ln w="38160">
            <a:solidFill>
              <a:srgbClr val="4472c4"/>
            </a:solidFill>
            <a:miter/>
          </a:ln>
        </p:spPr>
      </p:cxnSp>
      <p:sp>
        <p:nvSpPr>
          <p:cNvPr id="46"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Calibri"/>
            </a:endParaRPr>
          </a:p>
        </p:txBody>
      </p:sp>
      <p:sp>
        <p:nvSpPr>
          <p:cNvPr id="47" name="TextBox 9"/>
          <p:cNvSpPr/>
          <p:nvPr/>
        </p:nvSpPr>
        <p:spPr>
          <a:xfrm>
            <a:off x="212760" y="258840"/>
            <a:ext cx="11237760" cy="72936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2200" strike="noStrike" u="none">
                <a:solidFill>
                  <a:srgbClr val="ffffff"/>
                </a:solidFill>
                <a:uFillTx/>
                <a:latin typeface="Times New Roman"/>
                <a:ea typeface="Times New Roman"/>
              </a:rPr>
              <a:t>1-тапсырма. Берілген мәтіндердің тақырыбын анықтап, мәтін түрлерін (әңгімелеу, сипаттау, талқылау), құрылымын салыстыра талдаңыз</a:t>
            </a:r>
            <a:endParaRPr b="0" lang="ru-RU" sz="22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2400" strike="noStrike" u="none">
                <a:solidFill>
                  <a:srgbClr val="00b050"/>
                </a:solidFill>
                <a:uFillTx/>
                <a:latin typeface="Tahoma"/>
                <a:ea typeface="Tahoma"/>
              </a:rPr>
              <a:t>	</a:t>
            </a:r>
            <a:endParaRPr b="0" lang="ru-RU" sz="2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1600" strike="noStrike" u="none">
                <a:solidFill>
                  <a:srgbClr val="00b050"/>
                </a:solidFill>
                <a:uFillTx/>
                <a:latin typeface="Times New Roman"/>
                <a:ea typeface="Times New Roman"/>
              </a:rPr>
              <a:t>                                                                               </a:t>
            </a:r>
            <a:r>
              <a:rPr b="0" lang="kk-KZ" sz="1600" strike="noStrike" u="none">
                <a:solidFill>
                  <a:srgbClr val="00b050"/>
                </a:solidFill>
                <a:uFillTx/>
                <a:latin typeface="Times New Roman"/>
                <a:ea typeface="Times New Roman"/>
              </a:rPr>
              <a:t>Дескрипторы:    •</a:t>
            </a:r>
            <a:r>
              <a:rPr b="0" lang="kk-KZ" sz="1600" strike="noStrike" u="none">
                <a:solidFill>
                  <a:srgbClr val="00b050"/>
                </a:solidFill>
                <a:uFillTx/>
                <a:latin typeface="Times New Roman"/>
                <a:ea typeface="Times New Roman"/>
              </a:rPr>
              <a:t>	</a:t>
            </a:r>
            <a:r>
              <a:rPr b="0" lang="kk-KZ" sz="1600" strike="noStrike" u="none">
                <a:solidFill>
                  <a:srgbClr val="00b050"/>
                </a:solidFill>
                <a:uFillTx/>
                <a:latin typeface="Times New Roman"/>
                <a:ea typeface="Times New Roman"/>
              </a:rPr>
              <a:t>стиль түрін ажыратады;</a:t>
            </a:r>
            <a:endParaRPr b="0" lang="ru-RU" sz="1600" strike="noStrike" u="none">
              <a:solidFill>
                <a:srgbClr val="000000"/>
              </a:solidFill>
              <a:uFillTx/>
              <a:latin typeface="Calibri"/>
            </a:endParaRPr>
          </a:p>
          <a:p>
            <a:pPr>
              <a:lnSpc>
                <a:spcPct val="90000"/>
              </a:lnSpc>
              <a:spcBef>
                <a:spcPts val="1001"/>
              </a:spcBef>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1600" strike="noStrike" u="none">
                <a:solidFill>
                  <a:srgbClr val="00b050"/>
                </a:solidFill>
                <a:uFillTx/>
                <a:latin typeface="Times New Roman"/>
                <a:ea typeface="Times New Roman"/>
              </a:rPr>
              <a:t>                                                                                                             •</a:t>
            </a:r>
            <a:r>
              <a:rPr b="0" lang="kk-KZ" sz="1600" strike="noStrike" u="none">
                <a:solidFill>
                  <a:srgbClr val="00b050"/>
                </a:solidFill>
                <a:uFillTx/>
                <a:latin typeface="Times New Roman"/>
                <a:ea typeface="Times New Roman"/>
              </a:rPr>
              <a:t>	</a:t>
            </a:r>
            <a:r>
              <a:rPr b="0" lang="kk-KZ" sz="1600" strike="noStrike" u="none">
                <a:solidFill>
                  <a:srgbClr val="00b050"/>
                </a:solidFill>
                <a:uFillTx/>
                <a:latin typeface="Times New Roman"/>
                <a:ea typeface="Times New Roman"/>
              </a:rPr>
              <a:t>берілген мәтіндердің тақырыбын анықтайды;</a:t>
            </a:r>
            <a:endParaRPr b="0" lang="ru-RU" sz="1600" strike="noStrike" u="none">
              <a:solidFill>
                <a:srgbClr val="000000"/>
              </a:solidFill>
              <a:uFillTx/>
              <a:latin typeface="Calibri"/>
            </a:endParaRPr>
          </a:p>
          <a:p>
            <a:pPr>
              <a:lnSpc>
                <a:spcPct val="90000"/>
              </a:lnSpc>
              <a:spcBef>
                <a:spcPts val="1001"/>
              </a:spcBef>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1600" strike="noStrike" u="none">
                <a:solidFill>
                  <a:srgbClr val="00b050"/>
                </a:solidFill>
                <a:uFillTx/>
                <a:latin typeface="Times New Roman"/>
                <a:ea typeface="Times New Roman"/>
              </a:rPr>
              <a:t>                                                                                                            •</a:t>
            </a:r>
            <a:r>
              <a:rPr b="0" lang="kk-KZ" sz="1600" strike="noStrike" u="none">
                <a:solidFill>
                  <a:srgbClr val="00b050"/>
                </a:solidFill>
                <a:uFillTx/>
                <a:latin typeface="Times New Roman"/>
                <a:ea typeface="Times New Roman"/>
              </a:rPr>
              <a:t>	</a:t>
            </a:r>
            <a:r>
              <a:rPr b="0" lang="kk-KZ" sz="1600" strike="noStrike" u="none">
                <a:solidFill>
                  <a:srgbClr val="00b050"/>
                </a:solidFill>
                <a:uFillTx/>
                <a:latin typeface="Times New Roman"/>
                <a:ea typeface="Times New Roman"/>
              </a:rPr>
              <a:t>мәтін түрлерін (әңгімелеу, сипаттау, талқылау), </a:t>
            </a:r>
            <a:endParaRPr b="0" lang="ru-RU" sz="1600" strike="noStrike" u="none">
              <a:solidFill>
                <a:srgbClr val="000000"/>
              </a:solidFill>
              <a:uFillTx/>
              <a:latin typeface="Calibri"/>
            </a:endParaRPr>
          </a:p>
          <a:p>
            <a:pPr>
              <a:lnSpc>
                <a:spcPct val="90000"/>
              </a:lnSpc>
              <a:spcBef>
                <a:spcPts val="1001"/>
              </a:spcBef>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1600" strike="noStrike" u="none">
                <a:solidFill>
                  <a:srgbClr val="00b050"/>
                </a:solidFill>
                <a:uFillTx/>
                <a:latin typeface="Times New Roman"/>
                <a:ea typeface="Times New Roman"/>
              </a:rPr>
              <a:t>                                                                                                                     </a:t>
            </a:r>
            <a:r>
              <a:rPr b="0" lang="kk-KZ" sz="1600" strike="noStrike" u="none">
                <a:solidFill>
                  <a:srgbClr val="00b050"/>
                </a:solidFill>
                <a:uFillTx/>
                <a:latin typeface="Times New Roman"/>
                <a:ea typeface="Times New Roman"/>
              </a:rPr>
              <a:t>құрылымын салыстыра талдайды</a:t>
            </a:r>
            <a:endParaRPr b="0" lang="ru-RU" sz="1600" strike="noStrike" u="none">
              <a:solidFill>
                <a:srgbClr val="000000"/>
              </a:solidFill>
              <a:uFillTx/>
              <a:latin typeface="Calibri"/>
            </a:endParaRPr>
          </a:p>
          <a:p>
            <a:pPr>
              <a:lnSpc>
                <a:spcPct val="90000"/>
              </a:lnSpc>
              <a:spcBef>
                <a:spcPts val="1001"/>
              </a:spcBef>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000" strike="noStrike" u="none">
                <a:solidFill>
                  <a:srgbClr val="00b050"/>
                </a:solidFill>
                <a:uFillTx/>
                <a:latin typeface="Times New Roman"/>
                <a:ea typeface="Times New Roman"/>
              </a:rPr>
              <a:t>;</a:t>
            </a:r>
            <a:endParaRPr b="0" lang="ru-RU" sz="2000" strike="noStrike" u="none">
              <a:solidFill>
                <a:srgbClr val="000000"/>
              </a:solidFill>
              <a:uFillTx/>
              <a:latin typeface="Calibri"/>
            </a:endParaRPr>
          </a:p>
          <a:p>
            <a:pPr>
              <a:lnSpc>
                <a:spcPct val="90000"/>
              </a:lnSpc>
              <a:spcBef>
                <a:spcPts val="1001"/>
              </a:spcBef>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4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2400" strike="noStrike" u="none">
                <a:solidFill>
                  <a:srgbClr val="ffffff"/>
                </a:solidFill>
                <a:uFillTx/>
                <a:latin typeface="Tahoma"/>
                <a:ea typeface="Tahoma"/>
              </a:rPr>
              <a:t> </a:t>
            </a:r>
            <a:endParaRPr b="0" lang="ru-RU" sz="2400" strike="noStrike" u="none">
              <a:solidFill>
                <a:srgbClr val="000000"/>
              </a:solidFill>
              <a:uFillTx/>
              <a:latin typeface="Calibri"/>
            </a:endParaRPr>
          </a:p>
        </p:txBody>
      </p:sp>
      <p:graphicFrame>
        <p:nvGraphicFramePr>
          <p:cNvPr id="48" name=""/>
          <p:cNvGraphicFramePr/>
          <p:nvPr/>
        </p:nvGraphicFramePr>
        <p:xfrm>
          <a:off x="455760" y="965160"/>
          <a:ext cx="11366280" cy="4022640"/>
        </p:xfrm>
        <a:graphic>
          <a:graphicData uri="http://schemas.openxmlformats.org/drawingml/2006/table">
            <a:tbl>
              <a:tblPr/>
              <a:tblGrid>
                <a:gridCol w="5259240"/>
                <a:gridCol w="6107040"/>
              </a:tblGrid>
              <a:tr h="36612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Times New Roman"/>
                          <a:ea typeface="Times New Roman"/>
                        </a:rPr>
                        <a:t>1-мәтін</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Times New Roman"/>
                          <a:ea typeface="Times New Roman"/>
                        </a:rPr>
                        <a:t>2-мәтін</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365796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 Кітаптың екінші басылымына омыртқалы жануарлардың 129 түрі мен түр тармақтары тіркелді. Онда балықтардың - 16, қосмекенділердің - 3, бауырымен жорғалаушылардың – 10, құстардың – 58, сүтқоректілердің 42 түрі мен түр тармақтары туралы мәлімет берілген. «Қазақстанның Қызыл кітабының» екінші басылымында алғаш рет омыртқасыз жануарлардың 105 түрі берілді, онда жәндіктердің – 96, шаянтәрізділердің – 1, ұлулардың – 6, құрттардың 2 түрі туралы деректер тіркелген. </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Заңда белгіленген ережені бұзып, балықты, теңіз аңдарын, өзге де су жануарларын немесе өсімдіктерді өз бетінше, рұқсатсыз, лицензиясыз, тыйым салынған жерлерден, тыйым салынған уақытта, сондай-ақ оларды аулауға қолдануға тыйым салынған құралдар мен тәсілдерді пайдаланып заңда көрсетілген заттарды алу заңсыз алу  деп танылады.</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        </a:t>
                      </a:r>
                      <a:r>
                        <a:rPr b="0" lang="ru-RU" sz="1800" strike="noStrike" u="none">
                          <a:solidFill>
                            <a:srgbClr val="000000"/>
                          </a:solidFill>
                          <a:uFillTx/>
                          <a:latin typeface="Times New Roman"/>
                          <a:ea typeface="Times New Roman"/>
                        </a:rPr>
                        <a:t>Орман ағаштары мен бұталарын, сондай-ақ оларға кірмейтін басқа да ағаштар мен бұталарды немесе кесуге тыйым салынған ағаштар мен бұталарды кесу арнаулы рұқсат құжаттарының:лицензияның, ағаш кесу билетінің, ордердің, орман билетінің негізінде жүзеге асырылады.</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bl>
          </a:graphicData>
        </a:graphic>
      </p:graphicFrame>
    </p:spTree>
  </p:cSld>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9" name="Рисунок 48" descr=""/>
          <p:cNvPicPr/>
          <p:nvPr/>
        </p:nvPicPr>
        <p:blipFill>
          <a:blip r:embed="rId1"/>
          <a:stretch/>
        </p:blipFill>
        <p:spPr>
          <a:xfrm>
            <a:off x="652320" y="7978680"/>
            <a:ext cx="200160" cy="203400"/>
          </a:xfrm>
          <a:prstGeom prst="rect">
            <a:avLst/>
          </a:prstGeom>
          <a:ln w="0">
            <a:noFill/>
          </a:ln>
        </p:spPr>
      </p:pic>
      <p:sp>
        <p:nvSpPr>
          <p:cNvPr id="50"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51"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52"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53" name="Google Shape;77;p1"/>
          <p:cNvCxnSpPr/>
          <p:nvPr/>
        </p:nvCxnSpPr>
        <p:spPr>
          <a:xfrm>
            <a:off x="212400" y="6621120"/>
            <a:ext cx="11729160" cy="26280"/>
          </a:xfrm>
          <a:prstGeom prst="straightConnector1">
            <a:avLst/>
          </a:prstGeom>
          <a:ln w="57240">
            <a:solidFill>
              <a:srgbClr val="33cccc"/>
            </a:solidFill>
            <a:miter/>
          </a:ln>
        </p:spPr>
      </p:cxnSp>
      <p:cxnSp>
        <p:nvCxnSpPr>
          <p:cNvPr id="54" name="Google Shape;78;p1"/>
          <p:cNvCxnSpPr/>
          <p:nvPr/>
        </p:nvCxnSpPr>
        <p:spPr>
          <a:xfrm>
            <a:off x="757080" y="6364080"/>
            <a:ext cx="10694160" cy="37080"/>
          </a:xfrm>
          <a:prstGeom prst="straightConnector1">
            <a:avLst/>
          </a:prstGeom>
          <a:ln w="38160">
            <a:solidFill>
              <a:srgbClr val="4472c4"/>
            </a:solidFill>
            <a:miter/>
          </a:ln>
        </p:spPr>
      </p:cxnSp>
      <p:sp>
        <p:nvSpPr>
          <p:cNvPr id="55"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Calibri"/>
            </a:endParaRPr>
          </a:p>
        </p:txBody>
      </p:sp>
      <p:sp>
        <p:nvSpPr>
          <p:cNvPr id="56" name="TextBox 9"/>
          <p:cNvSpPr/>
          <p:nvPr/>
        </p:nvSpPr>
        <p:spPr>
          <a:xfrm>
            <a:off x="757080" y="258840"/>
            <a:ext cx="10830240" cy="39952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ffffff"/>
                </a:solidFill>
                <a:uFillTx/>
                <a:latin typeface="Times New Roman"/>
                <a:ea typeface="Times New Roman"/>
              </a:rPr>
              <a:t>Өзіңізді тексеріңіз</a:t>
            </a:r>
            <a:endParaRPr b="0" lang="ru-RU" sz="3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6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6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ffffff"/>
                </a:solidFill>
                <a:uFillTx/>
                <a:latin typeface="Tahoma"/>
                <a:ea typeface="Tahoma"/>
              </a:rPr>
              <a:t>1)</a:t>
            </a:r>
            <a:r>
              <a:rPr b="1" lang="kk-KZ" sz="3000" strike="noStrike" u="none">
                <a:solidFill>
                  <a:srgbClr val="ffffff"/>
                </a:solidFill>
                <a:uFillTx/>
                <a:latin typeface="Tahoma"/>
                <a:ea typeface="Tahoma"/>
              </a:rPr>
              <a:t>	</a:t>
            </a:r>
            <a:r>
              <a:rPr b="1" lang="kk-KZ" sz="3000" strike="noStrike" u="none">
                <a:solidFill>
                  <a:srgbClr val="ffffff"/>
                </a:solidFill>
                <a:uFillTx/>
                <a:latin typeface="Tahoma"/>
                <a:ea typeface="Tahoma"/>
              </a:rPr>
              <a:t>сөйлемнің негізін құрауға қатыспайды;</a:t>
            </a:r>
            <a:endParaRPr b="0" lang="ru-RU" sz="3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ffffff"/>
                </a:solidFill>
                <a:uFillTx/>
                <a:latin typeface="Tahoma"/>
                <a:ea typeface="Tahoma"/>
              </a:rPr>
              <a:t>2)</a:t>
            </a:r>
            <a:r>
              <a:rPr b="1" lang="kk-KZ" sz="3000" strike="noStrike" u="none">
                <a:solidFill>
                  <a:srgbClr val="ffffff"/>
                </a:solidFill>
                <a:uFillTx/>
                <a:latin typeface="Tahoma"/>
                <a:ea typeface="Tahoma"/>
              </a:rPr>
              <a:t>	</a:t>
            </a:r>
            <a:r>
              <a:rPr b="1" lang="kk-KZ" sz="3000" strike="noStrike" u="none">
                <a:solidFill>
                  <a:srgbClr val="ffffff"/>
                </a:solidFill>
                <a:uFillTx/>
                <a:latin typeface="Tahoma"/>
                <a:ea typeface="Tahoma"/>
              </a:rPr>
              <a:t>үстеуден, көсемшеден, және жанама септік тұлғалы зат есімнен жасалады;</a:t>
            </a:r>
            <a:endParaRPr b="0" lang="ru-RU" sz="3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ffffff"/>
                </a:solidFill>
                <a:uFillTx/>
                <a:latin typeface="Tahoma"/>
                <a:ea typeface="Tahoma"/>
              </a:rPr>
              <a:t>3)</a:t>
            </a:r>
            <a:r>
              <a:rPr b="1" lang="kk-KZ" sz="3000" strike="noStrike" u="none">
                <a:solidFill>
                  <a:srgbClr val="ffffff"/>
                </a:solidFill>
                <a:uFillTx/>
                <a:latin typeface="Tahoma"/>
                <a:ea typeface="Tahoma"/>
              </a:rPr>
              <a:t>	</a:t>
            </a:r>
            <a:r>
              <a:rPr b="1" lang="kk-KZ" sz="3000" strike="noStrike" u="none">
                <a:solidFill>
                  <a:srgbClr val="ffffff"/>
                </a:solidFill>
                <a:uFillTx/>
                <a:latin typeface="Tahoma"/>
                <a:ea typeface="Tahoma"/>
              </a:rPr>
              <a:t>бағыныңқы сыңар ретінде өз басыңқысымен қабыса, жанаса байланысады</a:t>
            </a:r>
            <a:endParaRPr b="0" lang="ru-RU" sz="3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2400" strike="noStrike" u="none">
                <a:solidFill>
                  <a:srgbClr val="ffffff"/>
                </a:solidFill>
                <a:uFillTx/>
                <a:latin typeface="Tahoma"/>
                <a:ea typeface="Tahoma"/>
              </a:rPr>
              <a:t> </a:t>
            </a:r>
            <a:endParaRPr b="0" lang="ru-RU" sz="2400" strike="noStrike" u="none">
              <a:solidFill>
                <a:srgbClr val="000000"/>
              </a:solidFill>
              <a:uFillTx/>
              <a:latin typeface="Calibri"/>
            </a:endParaRPr>
          </a:p>
        </p:txBody>
      </p:sp>
      <p:graphicFrame>
        <p:nvGraphicFramePr>
          <p:cNvPr id="57" name=""/>
          <p:cNvGraphicFramePr/>
          <p:nvPr/>
        </p:nvGraphicFramePr>
        <p:xfrm>
          <a:off x="652320" y="965160"/>
          <a:ext cx="11044440" cy="5291280"/>
        </p:xfrm>
        <a:graphic>
          <a:graphicData uri="http://schemas.openxmlformats.org/drawingml/2006/table">
            <a:tbl>
              <a:tblPr/>
              <a:tblGrid>
                <a:gridCol w="5208840"/>
                <a:gridCol w="5835600"/>
              </a:tblGrid>
              <a:tr h="351000">
                <a:tc>
                  <a:txBody>
                    <a:bodyPr lIns="68760" rIns="68760" tIns="0" bIns="0" anchor="t">
                      <a:noAutofit/>
                    </a:bodyPr>
                    <a:p>
                      <a:pPr algn="ctr">
                        <a:lnSpc>
                          <a:spcPct val="115000"/>
                        </a:lnSpc>
                        <a:spcAft>
                          <a:spcPts val="1001"/>
                        </a:spcAft>
                        <a:tabLst>
                          <a:tab algn="l" pos="0"/>
                          <a:tab algn="l" pos="22860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b050"/>
                          </a:solidFill>
                          <a:uFillTx/>
                          <a:latin typeface="Times New Roman"/>
                          <a:ea typeface="Times New Roman"/>
                        </a:rPr>
                        <a:t>1-мәтін</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1001"/>
                        </a:spcAft>
                        <a:tabLst>
                          <a:tab algn="l" pos="0"/>
                          <a:tab algn="l" pos="22860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b050"/>
                          </a:solidFill>
                          <a:uFillTx/>
                          <a:latin typeface="Times New Roman"/>
                          <a:ea typeface="Times New Roman"/>
                        </a:rPr>
                        <a:t>2-мәтін</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351000">
                <a:tc gridSpan="2">
                  <a:txBody>
                    <a:bodyPr lIns="68760" rIns="68760" tIns="0" bIns="0" anchor="t">
                      <a:noAutofit/>
                    </a:bodyPr>
                    <a:p>
                      <a:pPr algn="ct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b050"/>
                          </a:solidFill>
                          <a:uFillTx/>
                          <a:latin typeface="Times New Roman"/>
                          <a:ea typeface="Times New Roman"/>
                        </a:rPr>
                        <a:t>Мәтіндердің стилі </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h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r>
              <a:tr h="1782000">
                <a:tc>
                  <a:txBody>
                    <a:bodyPr lIns="68760" rIns="68760" tIns="0" bIns="0" anchor="t">
                      <a:noAutofit/>
                    </a:bodyPr>
                    <a:p>
                      <a:pPr algn="ctr">
                        <a:lnSpc>
                          <a:spcPct val="115000"/>
                        </a:lnSpc>
                        <a:spcAft>
                          <a:spcPts val="1001"/>
                        </a:spcAft>
                        <a:tabLst>
                          <a:tab algn="l" pos="0"/>
                          <a:tab algn="l" pos="22860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b050"/>
                          </a:solidFill>
                          <a:uFillTx/>
                          <a:latin typeface="Times New Roman"/>
                          <a:ea typeface="Times New Roman"/>
                        </a:rPr>
                        <a:t>Ғылыми стильге жатады. Себебі, сөйлемдегі сөздердің қалыпты орны, тіл нормалары қатаң сақталған. Нақтылық басым. Көп мағыналы сөздер қолданылмаған, сөз бір ғана өзінің лексикалық мағынасында қолданылған. </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1001"/>
                        </a:spcAft>
                        <a:tabLst>
                          <a:tab algn="l" pos="0"/>
                          <a:tab algn="l" pos="22860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b050"/>
                          </a:solidFill>
                          <a:uFillTx/>
                          <a:latin typeface="Times New Roman"/>
                          <a:ea typeface="Times New Roman"/>
                        </a:rPr>
                        <a:t>Публицистикалық стильге жатады. Себебі, қоғам өмірі үшін маңызды мәселелер айтылған. </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351000">
                <a:tc gridSpan="2">
                  <a:txBody>
                    <a:bodyPr lIns="68760" rIns="68760" tIns="0" bIns="0" anchor="t">
                      <a:noAutofit/>
                    </a:bodyPr>
                    <a:p>
                      <a:pPr algn="ct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b050"/>
                          </a:solidFill>
                          <a:uFillTx/>
                          <a:latin typeface="Times New Roman"/>
                          <a:ea typeface="Times New Roman"/>
                        </a:rPr>
                        <a:t>Мәтіндердің тақырыбы </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h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r>
              <a:tr h="701640">
                <a:tc>
                  <a:txBody>
                    <a:bodyPr lIns="68760" rIns="68760" tIns="0" bIns="0" anchor="t">
                      <a:noAutofit/>
                    </a:bodyPr>
                    <a:p>
                      <a:pPr algn="ctr">
                        <a:lnSpc>
                          <a:spcPct val="115000"/>
                        </a:lnSpc>
                        <a:spcAft>
                          <a:spcPts val="1001"/>
                        </a:spcAft>
                        <a:tabLst>
                          <a:tab algn="l" pos="0"/>
                          <a:tab algn="l" pos="22860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b050"/>
                          </a:solidFill>
                          <a:uFillTx/>
                          <a:latin typeface="Times New Roman"/>
                          <a:ea typeface="Times New Roman"/>
                        </a:rPr>
                        <a:t>Қызыл кітапка енген жануарлар туралы ақпарат</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1001"/>
                        </a:spcAft>
                        <a:tabLst>
                          <a:tab algn="l" pos="0"/>
                          <a:tab algn="l" pos="22860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b050"/>
                          </a:solidFill>
                          <a:uFillTx/>
                          <a:latin typeface="Times New Roman"/>
                          <a:ea typeface="Times New Roman"/>
                        </a:rPr>
                        <a:t>Жануарларды қорғау</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351000">
                <a:tc gridSpan="2">
                  <a:txBody>
                    <a:bodyPr lIns="68760" rIns="68760" tIns="0" bIns="0" anchor="t">
                      <a:noAutofit/>
                    </a:bodyPr>
                    <a:p>
                      <a:pPr algn="ct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b050"/>
                          </a:solidFill>
                          <a:uFillTx/>
                          <a:latin typeface="Times New Roman"/>
                          <a:ea typeface="Times New Roman"/>
                        </a:rPr>
                        <a:t>Мәтіндердің түрлері</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h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r>
              <a:tr h="351000">
                <a:tc>
                  <a:txBody>
                    <a:bodyPr lIns="68760" rIns="68760" tIns="0" bIns="0" anchor="t">
                      <a:noAutofit/>
                    </a:bodyPr>
                    <a:p>
                      <a:pPr algn="ctr">
                        <a:lnSpc>
                          <a:spcPct val="115000"/>
                        </a:lnSpc>
                        <a:spcAft>
                          <a:spcPts val="1001"/>
                        </a:spcAft>
                        <a:tabLst>
                          <a:tab algn="l" pos="0"/>
                          <a:tab algn="l" pos="22860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b050"/>
                          </a:solidFill>
                          <a:uFillTx/>
                          <a:latin typeface="Times New Roman"/>
                          <a:ea typeface="Times New Roman"/>
                        </a:rPr>
                        <a:t>талқылау</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1001"/>
                        </a:spcAft>
                        <a:tabLst>
                          <a:tab algn="l" pos="0"/>
                          <a:tab algn="l" pos="22860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b050"/>
                          </a:solidFill>
                          <a:uFillTx/>
                          <a:latin typeface="Times New Roman"/>
                          <a:ea typeface="Times New Roman"/>
                        </a:rPr>
                        <a:t>әңгімелеу</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351000">
                <a:tc gridSpan="2">
                  <a:txBody>
                    <a:bodyPr lIns="68760" rIns="68760" tIns="0" bIns="0" anchor="t">
                      <a:noAutofit/>
                    </a:bodyPr>
                    <a:p>
                      <a:pPr algn="ct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b050"/>
                          </a:solidFill>
                          <a:uFillTx/>
                          <a:latin typeface="Times New Roman"/>
                          <a:ea typeface="Times New Roman"/>
                        </a:rPr>
                        <a:t>Мәтіндердің құрылымы </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h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r>
              <a:tr h="701640">
                <a:tc gridSpan="2">
                  <a:txBody>
                    <a:bodyPr lIns="68760" rIns="6876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b050"/>
                          </a:solidFill>
                          <a:uFillTx/>
                          <a:latin typeface="Times New Roman"/>
                          <a:ea typeface="Times New Roman"/>
                        </a:rPr>
                        <a:t>Күрделі сөйлемдерден құралады.</a:t>
                      </a:r>
                      <a:endParaRPr b="0" lang="ru-RU" sz="2000" strike="noStrike" u="none">
                        <a:solidFill>
                          <a:srgbClr val="000000"/>
                        </a:solidFill>
                        <a:uFillTx/>
                        <a:latin typeface="Calibri"/>
                      </a:endParaRPr>
                    </a:p>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b050"/>
                          </a:solidFill>
                          <a:uFillTx/>
                          <a:latin typeface="Times New Roman"/>
                          <a:ea typeface="Times New Roman"/>
                        </a:rPr>
                        <a:t>2-мәтін екі ойдан тұрады.</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h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r>
            </a:tbl>
          </a:graphicData>
        </a:graphic>
      </p:graphicFrame>
    </p:spTree>
  </p:cSld>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8" name="Рисунок 48" descr=""/>
          <p:cNvPicPr/>
          <p:nvPr/>
        </p:nvPicPr>
        <p:blipFill>
          <a:blip r:embed="rId1"/>
          <a:stretch/>
        </p:blipFill>
        <p:spPr>
          <a:xfrm>
            <a:off x="652320" y="7978680"/>
            <a:ext cx="200160" cy="203400"/>
          </a:xfrm>
          <a:prstGeom prst="rect">
            <a:avLst/>
          </a:prstGeom>
          <a:ln w="0">
            <a:noFill/>
          </a:ln>
        </p:spPr>
      </p:pic>
      <p:sp>
        <p:nvSpPr>
          <p:cNvPr id="59"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60"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61"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62" name="Google Shape;77;p1"/>
          <p:cNvCxnSpPr/>
          <p:nvPr/>
        </p:nvCxnSpPr>
        <p:spPr>
          <a:xfrm>
            <a:off x="212400" y="6621120"/>
            <a:ext cx="11729160" cy="26280"/>
          </a:xfrm>
          <a:prstGeom prst="straightConnector1">
            <a:avLst/>
          </a:prstGeom>
          <a:ln w="57240">
            <a:solidFill>
              <a:srgbClr val="33cccc"/>
            </a:solidFill>
            <a:miter/>
          </a:ln>
        </p:spPr>
      </p:cxnSp>
      <p:cxnSp>
        <p:nvCxnSpPr>
          <p:cNvPr id="63" name="Google Shape;78;p1"/>
          <p:cNvCxnSpPr/>
          <p:nvPr/>
        </p:nvCxnSpPr>
        <p:spPr>
          <a:xfrm>
            <a:off x="757080" y="6364080"/>
            <a:ext cx="10694160" cy="37080"/>
          </a:xfrm>
          <a:prstGeom prst="straightConnector1">
            <a:avLst/>
          </a:prstGeom>
          <a:ln w="38160">
            <a:solidFill>
              <a:srgbClr val="4472c4"/>
            </a:solidFill>
            <a:miter/>
          </a:ln>
        </p:spPr>
      </p:cxnSp>
      <p:sp>
        <p:nvSpPr>
          <p:cNvPr id="64"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Calibri"/>
            </a:endParaRPr>
          </a:p>
        </p:txBody>
      </p:sp>
      <p:sp>
        <p:nvSpPr>
          <p:cNvPr id="65" name="TextBox 9"/>
          <p:cNvSpPr/>
          <p:nvPr/>
        </p:nvSpPr>
        <p:spPr>
          <a:xfrm>
            <a:off x="1282680" y="258840"/>
            <a:ext cx="10167840" cy="2495160"/>
          </a:xfrm>
          <a:prstGeom prst="rect">
            <a:avLst/>
          </a:prstGeom>
          <a:noFill/>
          <a:ln w="0">
            <a:noFill/>
          </a:ln>
        </p:spPr>
        <p:style>
          <a:lnRef idx="0"/>
          <a:fillRef idx="0"/>
          <a:effectRef idx="0"/>
          <a:fontRef idx="minor"/>
        </p:style>
        <p:txBody>
          <a:bodyPr lIns="90000" rIns="90000" tIns="46800" bIns="46800" anchor="t">
            <a:spAutoFit/>
          </a:bodyPr>
          <a:p>
            <a:pPr>
              <a:lnSpc>
                <a:spcPct val="115000"/>
              </a:lnSpc>
              <a:spcBef>
                <a:spcPts val="1001"/>
              </a:spcBef>
              <a:spcAft>
                <a:spcPts val="1001"/>
              </a:spcAft>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2400" strike="noStrike" u="none">
                <a:solidFill>
                  <a:srgbClr val="ffffff"/>
                </a:solidFill>
                <a:uFillTx/>
                <a:latin typeface="Times New Roman"/>
                <a:ea typeface="Times New Roman"/>
              </a:rPr>
              <a:t>2-тапсырма. </a:t>
            </a:r>
            <a:r>
              <a:rPr b="1" lang="kk-KZ" sz="2400" strike="noStrike" u="none">
                <a:solidFill>
                  <a:srgbClr val="ffffff"/>
                </a:solidFill>
                <a:uFillTx/>
                <a:latin typeface="Times New Roman"/>
                <a:ea typeface="Calibri"/>
              </a:rPr>
              <a:t>Берілген сөйлемдерге синтаксистік талдау жасаңыз.</a:t>
            </a:r>
            <a:endParaRPr b="0" lang="ru-RU" sz="2400" strike="noStrike" u="none">
              <a:solidFill>
                <a:srgbClr val="000000"/>
              </a:solidFill>
              <a:uFillTx/>
              <a:latin typeface="Calibri"/>
            </a:endParaRPr>
          </a:p>
          <a:p>
            <a:pPr>
              <a:lnSpc>
                <a:spcPct val="115000"/>
              </a:lnSpc>
              <a:spcBef>
                <a:spcPts val="1001"/>
              </a:spcBef>
              <a:spcAft>
                <a:spcPts val="1001"/>
              </a:spcAft>
              <a:buClr>
                <a:srgbClr val="ffffff"/>
              </a:buClr>
              <a:buFont typeface="Arial"/>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2000" strike="noStrike" u="none">
              <a:solidFill>
                <a:srgbClr val="000000"/>
              </a:solidFill>
              <a:uFillTx/>
              <a:latin typeface="Calibri"/>
            </a:endParaRPr>
          </a:p>
          <a:p>
            <a:pPr>
              <a:lnSpc>
                <a:spcPct val="115000"/>
              </a:lnSpc>
              <a:spcBef>
                <a:spcPts val="1001"/>
              </a:spcBef>
              <a:spcAft>
                <a:spcPts val="1001"/>
              </a:spcAft>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000" strike="noStrike" u="none">
                <a:solidFill>
                  <a:srgbClr val="00b050"/>
                </a:solidFill>
                <a:uFillTx/>
                <a:latin typeface="Times New Roman"/>
                <a:ea typeface="Calibri"/>
              </a:rPr>
              <a:t>         </a:t>
            </a:r>
            <a:r>
              <a:rPr b="0" lang="kk-KZ" sz="2000" strike="noStrike" u="none">
                <a:solidFill>
                  <a:srgbClr val="00b050"/>
                </a:solidFill>
                <a:uFillTx/>
                <a:latin typeface="Times New Roman"/>
                <a:ea typeface="Calibri"/>
              </a:rPr>
              <a:t>Қазақстан Республикасы Қызыл кітабына жануарлар мен өсімдіктердің сирек кездесетін, құрып кету қаупі төнген түрлері жазылады. Оларды заңсыз олжалауға, алуға, өткізуге, сондай-ақ жоюға заң мүлдем тыйым салады.</a:t>
            </a:r>
            <a:r>
              <a:rPr b="1" lang="kk-KZ" sz="2400" strike="noStrike" u="none">
                <a:solidFill>
                  <a:srgbClr val="ffffff"/>
                </a:solidFill>
                <a:uFillTx/>
                <a:latin typeface="Tahoma"/>
                <a:ea typeface="Tahoma"/>
              </a:rPr>
              <a:t> </a:t>
            </a:r>
            <a:endParaRPr b="0" lang="ru-RU" sz="2400" strike="noStrike" u="none">
              <a:solidFill>
                <a:srgbClr val="000000"/>
              </a:solidFill>
              <a:uFillTx/>
              <a:latin typeface="Calibri"/>
            </a:endParaRPr>
          </a:p>
        </p:txBody>
      </p:sp>
      <p:sp>
        <p:nvSpPr>
          <p:cNvPr id="66" name="Прямоугольник 2"/>
          <p:cNvSpPr/>
          <p:nvPr/>
        </p:nvSpPr>
        <p:spPr>
          <a:xfrm>
            <a:off x="6296040" y="4811760"/>
            <a:ext cx="6095880" cy="6426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00b050"/>
                </a:solidFill>
                <a:uFillTx/>
                <a:latin typeface="Times New Roman"/>
                <a:ea typeface="Times New Roman"/>
              </a:rPr>
              <a:t>Дескрипторы:</a:t>
            </a:r>
            <a:endParaRPr b="0" lang="ru-RU" sz="18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ru-RU" sz="1800" strike="noStrike" u="none">
                <a:solidFill>
                  <a:srgbClr val="00b050"/>
                </a:solidFill>
                <a:uFillTx/>
                <a:latin typeface="Times New Roman"/>
                <a:ea typeface="Times New Roman"/>
              </a:rPr>
              <a:t>•</a:t>
            </a:r>
            <a:r>
              <a:rPr b="0" lang="ru-RU" sz="1800" strike="noStrike" u="none">
                <a:solidFill>
                  <a:srgbClr val="00b050"/>
                </a:solidFill>
                <a:uFillTx/>
                <a:latin typeface="Times New Roman"/>
                <a:ea typeface="Times New Roman"/>
              </a:rPr>
              <a:t>	</a:t>
            </a:r>
            <a:r>
              <a:rPr b="0" lang="ru-RU" sz="1800" strike="noStrike" u="none">
                <a:solidFill>
                  <a:srgbClr val="00b050"/>
                </a:solidFill>
                <a:uFillTx/>
                <a:latin typeface="Times New Roman"/>
                <a:ea typeface="Times New Roman"/>
              </a:rPr>
              <a:t>сөйлемдерге синтаксистік талдау жасайды</a:t>
            </a:r>
            <a:endParaRPr b="0" lang="ru-RU" sz="1800" strike="noStrike" u="none">
              <a:solidFill>
                <a:srgbClr val="000000"/>
              </a:solidFill>
              <a:uFillTx/>
              <a:latin typeface="Calibri"/>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7" name="Рисунок 48" descr=""/>
          <p:cNvPicPr/>
          <p:nvPr/>
        </p:nvPicPr>
        <p:blipFill>
          <a:blip r:embed="rId1"/>
          <a:stretch/>
        </p:blipFill>
        <p:spPr>
          <a:xfrm>
            <a:off x="652320" y="7978680"/>
            <a:ext cx="200160" cy="203400"/>
          </a:xfrm>
          <a:prstGeom prst="rect">
            <a:avLst/>
          </a:prstGeom>
          <a:ln w="0">
            <a:noFill/>
          </a:ln>
        </p:spPr>
      </p:pic>
      <p:sp>
        <p:nvSpPr>
          <p:cNvPr id="68"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69"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70"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71" name="Google Shape;77;p1"/>
          <p:cNvCxnSpPr/>
          <p:nvPr/>
        </p:nvCxnSpPr>
        <p:spPr>
          <a:xfrm>
            <a:off x="212400" y="6621120"/>
            <a:ext cx="11729160" cy="26280"/>
          </a:xfrm>
          <a:prstGeom prst="straightConnector1">
            <a:avLst/>
          </a:prstGeom>
          <a:ln w="57240">
            <a:solidFill>
              <a:srgbClr val="33cccc"/>
            </a:solidFill>
            <a:miter/>
          </a:ln>
        </p:spPr>
      </p:cxnSp>
      <p:cxnSp>
        <p:nvCxnSpPr>
          <p:cNvPr id="72" name="Google Shape;78;p1"/>
          <p:cNvCxnSpPr/>
          <p:nvPr/>
        </p:nvCxnSpPr>
        <p:spPr>
          <a:xfrm>
            <a:off x="757080" y="6364080"/>
            <a:ext cx="10694160" cy="37080"/>
          </a:xfrm>
          <a:prstGeom prst="straightConnector1">
            <a:avLst/>
          </a:prstGeom>
          <a:ln w="38160">
            <a:solidFill>
              <a:srgbClr val="4472c4"/>
            </a:solidFill>
            <a:miter/>
          </a:ln>
        </p:spPr>
      </p:cxnSp>
      <p:sp>
        <p:nvSpPr>
          <p:cNvPr id="73"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Calibri"/>
            </a:endParaRPr>
          </a:p>
        </p:txBody>
      </p:sp>
      <p:sp>
        <p:nvSpPr>
          <p:cNvPr id="74" name="TextBox 9"/>
          <p:cNvSpPr/>
          <p:nvPr/>
        </p:nvSpPr>
        <p:spPr>
          <a:xfrm>
            <a:off x="757080" y="258840"/>
            <a:ext cx="10830240" cy="5186520"/>
          </a:xfrm>
          <a:prstGeom prst="rect">
            <a:avLst/>
          </a:prstGeom>
          <a:noFill/>
          <a:ln w="0">
            <a:noFill/>
          </a:ln>
        </p:spPr>
        <p:style>
          <a:lnRef idx="0"/>
          <a:fillRef idx="0"/>
          <a:effectRef idx="0"/>
          <a:fontRef idx="minor"/>
        </p:style>
        <p:txBody>
          <a:bodyPr lIns="90000" rIns="90000" tIns="46800" bIns="46800" anchor="t">
            <a:spAutoFit/>
          </a:bodyPr>
          <a:p>
            <a:pPr>
              <a:lnSpc>
                <a:spcPct val="90000"/>
              </a:lnSpc>
              <a:spcBef>
                <a:spcPts val="1001"/>
              </a:spcBef>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ffffff"/>
                </a:solidFill>
                <a:uFillTx/>
                <a:latin typeface="Times New Roman"/>
                <a:ea typeface="Times New Roman"/>
              </a:rPr>
              <a:t>Өзіңізді тексеріңіз</a:t>
            </a:r>
            <a:endParaRPr b="0" lang="ru-RU" sz="3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6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6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6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ffffff"/>
                </a:solidFill>
                <a:uFillTx/>
                <a:latin typeface="Tahoma"/>
                <a:ea typeface="Tahoma"/>
              </a:rPr>
              <a:t>     </a:t>
            </a:r>
            <a:r>
              <a:rPr b="0" lang="kk-KZ" sz="2000" strike="noStrike" u="none">
                <a:solidFill>
                  <a:srgbClr val="00b050"/>
                </a:solidFill>
                <a:uFillTx/>
                <a:latin typeface="Times New Roman"/>
                <a:ea typeface="Times New Roman"/>
              </a:rPr>
              <a:t>Қазақстан Республикасы </a:t>
            </a:r>
            <a:r>
              <a:rPr b="1" i="1" lang="kk-KZ" sz="2000" strike="noStrike" u="none">
                <a:solidFill>
                  <a:srgbClr val="00b050"/>
                </a:solidFill>
                <a:uFillTx/>
                <a:latin typeface="Times New Roman"/>
                <a:ea typeface="Times New Roman"/>
              </a:rPr>
              <a:t>(ненің? анықтауыш)</a:t>
            </a:r>
            <a:r>
              <a:rPr b="1" lang="kk-KZ" sz="2000" strike="noStrike" u="none">
                <a:solidFill>
                  <a:srgbClr val="00b050"/>
                </a:solidFill>
                <a:uFillTx/>
                <a:latin typeface="Times New Roman"/>
                <a:ea typeface="Times New Roman"/>
              </a:rPr>
              <a:t> </a:t>
            </a:r>
            <a:r>
              <a:rPr b="0" lang="kk-KZ" sz="2000" strike="noStrike" u="none">
                <a:solidFill>
                  <a:srgbClr val="00b050"/>
                </a:solidFill>
                <a:uFillTx/>
                <a:latin typeface="Times New Roman"/>
                <a:ea typeface="Times New Roman"/>
              </a:rPr>
              <a:t>Қызыл кітабына (</a:t>
            </a:r>
            <a:r>
              <a:rPr b="1" lang="kk-KZ" sz="2000" strike="noStrike" u="none">
                <a:solidFill>
                  <a:srgbClr val="00b050"/>
                </a:solidFill>
                <a:uFillTx/>
                <a:latin typeface="Times New Roman"/>
                <a:ea typeface="Times New Roman"/>
              </a:rPr>
              <a:t>қайда? пысықтауыш) </a:t>
            </a:r>
            <a:r>
              <a:rPr b="0" lang="kk-KZ" sz="2000" strike="noStrike" u="none">
                <a:solidFill>
                  <a:srgbClr val="00b050"/>
                </a:solidFill>
                <a:uFillTx/>
                <a:latin typeface="Times New Roman"/>
                <a:ea typeface="Times New Roman"/>
              </a:rPr>
              <a:t>жануарлар мен өсімдіктердің (</a:t>
            </a:r>
            <a:r>
              <a:rPr b="1" lang="kk-KZ" sz="2000" strike="noStrike" u="none">
                <a:solidFill>
                  <a:srgbClr val="00b050"/>
                </a:solidFill>
                <a:uFillTx/>
                <a:latin typeface="Times New Roman"/>
                <a:ea typeface="Times New Roman"/>
              </a:rPr>
              <a:t>ненің? анықтауыш)</a:t>
            </a:r>
            <a:r>
              <a:rPr b="0" lang="kk-KZ" sz="2000" strike="noStrike" u="none">
                <a:solidFill>
                  <a:srgbClr val="00b050"/>
                </a:solidFill>
                <a:uFillTx/>
                <a:latin typeface="Times New Roman"/>
                <a:ea typeface="Times New Roman"/>
              </a:rPr>
              <a:t> сирек кездесетін, құрып кету қаупі төнген (</a:t>
            </a:r>
            <a:r>
              <a:rPr b="1" lang="kk-KZ" sz="2000" strike="noStrike" u="none">
                <a:solidFill>
                  <a:srgbClr val="00b050"/>
                </a:solidFill>
                <a:uFillTx/>
                <a:latin typeface="Times New Roman"/>
                <a:ea typeface="Times New Roman"/>
              </a:rPr>
              <a:t>қандай? анықтауыш</a:t>
            </a:r>
            <a:r>
              <a:rPr b="0" lang="kk-KZ" sz="2000" strike="noStrike" u="none">
                <a:solidFill>
                  <a:srgbClr val="00b050"/>
                </a:solidFill>
                <a:uFillTx/>
                <a:latin typeface="Times New Roman"/>
                <a:ea typeface="Times New Roman"/>
              </a:rPr>
              <a:t>) түрлері</a:t>
            </a:r>
            <a:r>
              <a:rPr b="1" lang="kk-KZ" sz="2000" strike="noStrike" u="none">
                <a:solidFill>
                  <a:srgbClr val="00b050"/>
                </a:solidFill>
                <a:uFillTx/>
                <a:latin typeface="Times New Roman"/>
                <a:ea typeface="Times New Roman"/>
              </a:rPr>
              <a:t> (нелері? бастауыш)</a:t>
            </a:r>
            <a:r>
              <a:rPr b="0" lang="kk-KZ" sz="2000" strike="noStrike" u="none">
                <a:solidFill>
                  <a:srgbClr val="00b050"/>
                </a:solidFill>
                <a:uFillTx/>
                <a:latin typeface="Times New Roman"/>
                <a:ea typeface="Times New Roman"/>
              </a:rPr>
              <a:t> жазылады </a:t>
            </a:r>
            <a:r>
              <a:rPr b="1" lang="kk-KZ" sz="2000" strike="noStrike" u="none">
                <a:solidFill>
                  <a:srgbClr val="00b050"/>
                </a:solidFill>
                <a:uFillTx/>
                <a:latin typeface="Times New Roman"/>
                <a:ea typeface="Times New Roman"/>
              </a:rPr>
              <a:t>(не істейді? баяндауыш).</a:t>
            </a:r>
            <a:r>
              <a:rPr b="0" lang="kk-KZ" sz="2000" strike="noStrike" u="none">
                <a:solidFill>
                  <a:srgbClr val="00b050"/>
                </a:solidFill>
                <a:uFillTx/>
                <a:latin typeface="Times New Roman"/>
                <a:ea typeface="Times New Roman"/>
              </a:rPr>
              <a:t> </a:t>
            </a:r>
            <a:endParaRPr b="0" lang="ru-RU" sz="2000" strike="noStrike" u="none">
              <a:solidFill>
                <a:srgbClr val="000000"/>
              </a:solidFill>
              <a:uFillTx/>
              <a:latin typeface="Calibri"/>
            </a:endParaRPr>
          </a:p>
          <a:p>
            <a:pPr>
              <a:lnSpc>
                <a:spcPct val="90000"/>
              </a:lnSpc>
              <a:spcBef>
                <a:spcPts val="1001"/>
              </a:spcBef>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2000" strike="noStrike" u="none">
                <a:solidFill>
                  <a:srgbClr val="00b050"/>
                </a:solidFill>
                <a:uFillTx/>
                <a:latin typeface="Times New Roman"/>
                <a:ea typeface="Times New Roman"/>
              </a:rPr>
              <a:t>        </a:t>
            </a:r>
            <a:r>
              <a:rPr b="0" lang="kk-KZ" sz="2000" strike="noStrike" u="none">
                <a:solidFill>
                  <a:srgbClr val="00b050"/>
                </a:solidFill>
                <a:uFillTx/>
                <a:latin typeface="Times New Roman"/>
                <a:ea typeface="Times New Roman"/>
              </a:rPr>
              <a:t>Оларды </a:t>
            </a:r>
            <a:r>
              <a:rPr b="1" lang="kk-KZ" sz="2000" strike="noStrike" u="none">
                <a:solidFill>
                  <a:srgbClr val="00b050"/>
                </a:solidFill>
                <a:uFillTx/>
                <a:latin typeface="Times New Roman"/>
                <a:ea typeface="Times New Roman"/>
              </a:rPr>
              <a:t>(нені? толықтауыш</a:t>
            </a:r>
            <a:r>
              <a:rPr b="0" lang="kk-KZ" sz="2000" strike="noStrike" u="none">
                <a:solidFill>
                  <a:srgbClr val="00b050"/>
                </a:solidFill>
                <a:uFillTx/>
                <a:latin typeface="Times New Roman"/>
                <a:ea typeface="Times New Roman"/>
              </a:rPr>
              <a:t>) заңсыз</a:t>
            </a:r>
            <a:r>
              <a:rPr b="1" lang="kk-KZ" sz="2000" strike="noStrike" u="none">
                <a:solidFill>
                  <a:srgbClr val="00b050"/>
                </a:solidFill>
                <a:uFillTx/>
                <a:latin typeface="Times New Roman"/>
                <a:ea typeface="Times New Roman"/>
              </a:rPr>
              <a:t> (қалай? пысықтауыш)</a:t>
            </a:r>
            <a:r>
              <a:rPr b="0" lang="kk-KZ" sz="2000" strike="noStrike" u="none">
                <a:solidFill>
                  <a:srgbClr val="00b050"/>
                </a:solidFill>
                <a:uFillTx/>
                <a:latin typeface="Times New Roman"/>
                <a:ea typeface="Times New Roman"/>
              </a:rPr>
              <a:t> олжалауға, алуға, өткізуге (</a:t>
            </a:r>
            <a:r>
              <a:rPr b="1" lang="kk-KZ" sz="2000" strike="noStrike" u="none">
                <a:solidFill>
                  <a:srgbClr val="00b050"/>
                </a:solidFill>
                <a:uFillTx/>
                <a:latin typeface="Times New Roman"/>
                <a:ea typeface="Times New Roman"/>
              </a:rPr>
              <a:t>неге? толықтауыш)</a:t>
            </a:r>
            <a:r>
              <a:rPr b="0" lang="kk-KZ" sz="2000" strike="noStrike" u="none">
                <a:solidFill>
                  <a:srgbClr val="00b050"/>
                </a:solidFill>
                <a:uFillTx/>
                <a:latin typeface="Times New Roman"/>
                <a:ea typeface="Times New Roman"/>
              </a:rPr>
              <a:t>, сондай-ақ</a:t>
            </a:r>
            <a:r>
              <a:rPr b="1" lang="kk-KZ" sz="2000" strike="noStrike" u="none">
                <a:solidFill>
                  <a:srgbClr val="00b050"/>
                </a:solidFill>
                <a:uFillTx/>
                <a:latin typeface="Times New Roman"/>
                <a:ea typeface="Times New Roman"/>
              </a:rPr>
              <a:t> (шылау)</a:t>
            </a:r>
            <a:r>
              <a:rPr b="0" lang="kk-KZ" sz="2000" strike="noStrike" u="none">
                <a:solidFill>
                  <a:srgbClr val="00b050"/>
                </a:solidFill>
                <a:uFillTx/>
                <a:latin typeface="Times New Roman"/>
                <a:ea typeface="Times New Roman"/>
              </a:rPr>
              <a:t> жоюға(</a:t>
            </a:r>
            <a:r>
              <a:rPr b="1" lang="kk-KZ" sz="2000" strike="noStrike" u="none">
                <a:solidFill>
                  <a:srgbClr val="00b050"/>
                </a:solidFill>
                <a:uFillTx/>
                <a:latin typeface="Times New Roman"/>
                <a:ea typeface="Times New Roman"/>
              </a:rPr>
              <a:t>неге? толықтауыш)</a:t>
            </a:r>
            <a:r>
              <a:rPr b="0" lang="kk-KZ" sz="2000" strike="noStrike" u="none">
                <a:solidFill>
                  <a:srgbClr val="00b050"/>
                </a:solidFill>
                <a:uFillTx/>
                <a:latin typeface="Times New Roman"/>
                <a:ea typeface="Times New Roman"/>
              </a:rPr>
              <a:t> заң </a:t>
            </a:r>
            <a:r>
              <a:rPr b="1" lang="kk-KZ" sz="2000" strike="noStrike" u="none">
                <a:solidFill>
                  <a:srgbClr val="00b050"/>
                </a:solidFill>
                <a:uFillTx/>
                <a:latin typeface="Times New Roman"/>
                <a:ea typeface="Times New Roman"/>
              </a:rPr>
              <a:t>(не? бастауыш)</a:t>
            </a:r>
            <a:r>
              <a:rPr b="0" lang="kk-KZ" sz="2000" strike="noStrike" u="none">
                <a:solidFill>
                  <a:srgbClr val="00b050"/>
                </a:solidFill>
                <a:uFillTx/>
                <a:latin typeface="Times New Roman"/>
                <a:ea typeface="Times New Roman"/>
              </a:rPr>
              <a:t> мүлдем</a:t>
            </a:r>
            <a:r>
              <a:rPr b="1" lang="kk-KZ" sz="2000" strike="noStrike" u="none">
                <a:solidFill>
                  <a:srgbClr val="00b050"/>
                </a:solidFill>
                <a:uFillTx/>
                <a:latin typeface="Times New Roman"/>
                <a:ea typeface="Times New Roman"/>
              </a:rPr>
              <a:t> (қашан? пысықтауыш) </a:t>
            </a:r>
            <a:r>
              <a:rPr b="0" lang="kk-KZ" sz="2000" strike="noStrike" u="none">
                <a:solidFill>
                  <a:srgbClr val="00b050"/>
                </a:solidFill>
                <a:uFillTx/>
                <a:latin typeface="Times New Roman"/>
                <a:ea typeface="Times New Roman"/>
              </a:rPr>
              <a:t>тыйым салады (</a:t>
            </a:r>
            <a:r>
              <a:rPr b="1" lang="kk-KZ" sz="2000" strike="noStrike" u="none">
                <a:solidFill>
                  <a:srgbClr val="00b050"/>
                </a:solidFill>
                <a:uFillTx/>
                <a:latin typeface="Times New Roman"/>
                <a:ea typeface="Times New Roman"/>
              </a:rPr>
              <a:t>не істейді? баяндауыш).</a:t>
            </a:r>
            <a:endParaRPr b="0" lang="ru-RU" sz="2000" strike="noStrike" u="none">
              <a:solidFill>
                <a:srgbClr val="000000"/>
              </a:solidFill>
              <a:uFillTx/>
              <a:latin typeface="Calibri"/>
            </a:endParaRPr>
          </a:p>
          <a:p>
            <a:pPr>
              <a:lnSpc>
                <a:spcPct val="115000"/>
              </a:lnSpc>
              <a:spcAft>
                <a:spcPts val="1001"/>
              </a:spcAft>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ffffff"/>
                </a:solidFill>
                <a:uFillTx/>
                <a:latin typeface="Tahoma"/>
                <a:ea typeface="Tahoma"/>
              </a:rPr>
              <a:t>;</a:t>
            </a:r>
            <a:endParaRPr b="0" lang="ru-RU" sz="3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ffffff"/>
                </a:solidFill>
                <a:uFillTx/>
                <a:latin typeface="Tahoma"/>
                <a:ea typeface="Tahoma"/>
              </a:rPr>
              <a:t>3)</a:t>
            </a:r>
            <a:r>
              <a:rPr b="1" lang="kk-KZ" sz="3000" strike="noStrike" u="none">
                <a:solidFill>
                  <a:srgbClr val="ffffff"/>
                </a:solidFill>
                <a:uFillTx/>
                <a:latin typeface="Tahoma"/>
                <a:ea typeface="Tahoma"/>
              </a:rPr>
              <a:t>	</a:t>
            </a:r>
            <a:r>
              <a:rPr b="1" lang="kk-KZ" sz="3000" strike="noStrike" u="none">
                <a:solidFill>
                  <a:srgbClr val="ffffff"/>
                </a:solidFill>
                <a:uFillTx/>
                <a:latin typeface="Tahoma"/>
                <a:ea typeface="Tahoma"/>
              </a:rPr>
              <a:t>бағыныңқы сыңар ретінде өз басыңқысымен қабыса, жанаса байланысады</a:t>
            </a:r>
            <a:endParaRPr b="0" lang="ru-RU" sz="3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2400" strike="noStrike" u="none">
                <a:solidFill>
                  <a:srgbClr val="ffffff"/>
                </a:solidFill>
                <a:uFillTx/>
                <a:latin typeface="Tahoma"/>
                <a:ea typeface="Tahoma"/>
              </a:rPr>
              <a:t> </a:t>
            </a:r>
            <a:endParaRPr b="0" lang="ru-RU" sz="2400" strike="noStrike" u="none">
              <a:solidFill>
                <a:srgbClr val="000000"/>
              </a:solidFill>
              <a:uFillTx/>
              <a:latin typeface="Calibri"/>
            </a:endParaRPr>
          </a:p>
        </p:txBody>
      </p:sp>
      <p:pic>
        <p:nvPicPr>
          <p:cNvPr id="75" name="Рисунок 2" descr=""/>
          <p:cNvPicPr/>
          <p:nvPr/>
        </p:nvPicPr>
        <p:blipFill>
          <a:blip r:embed="rId2"/>
          <a:stretch/>
        </p:blipFill>
        <p:spPr>
          <a:xfrm>
            <a:off x="9520200" y="4462560"/>
            <a:ext cx="1944720" cy="1649160"/>
          </a:xfrm>
          <a:prstGeom prst="rect">
            <a:avLst/>
          </a:prstGeom>
          <a:ln w="0">
            <a:noFill/>
          </a:ln>
        </p:spPr>
      </p:pic>
    </p:spTree>
  </p:cSld>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6" name="Рисунок 48" descr=""/>
          <p:cNvPicPr/>
          <p:nvPr/>
        </p:nvPicPr>
        <p:blipFill>
          <a:blip r:embed="rId1"/>
          <a:stretch/>
        </p:blipFill>
        <p:spPr>
          <a:xfrm>
            <a:off x="652320" y="7978680"/>
            <a:ext cx="200160" cy="203400"/>
          </a:xfrm>
          <a:prstGeom prst="rect">
            <a:avLst/>
          </a:prstGeom>
          <a:ln w="0">
            <a:noFill/>
          </a:ln>
        </p:spPr>
      </p:pic>
      <p:sp>
        <p:nvSpPr>
          <p:cNvPr id="77"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8"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7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80" name="Google Shape;77;p1"/>
          <p:cNvCxnSpPr/>
          <p:nvPr/>
        </p:nvCxnSpPr>
        <p:spPr>
          <a:xfrm>
            <a:off x="212400" y="6621120"/>
            <a:ext cx="11729160" cy="26280"/>
          </a:xfrm>
          <a:prstGeom prst="straightConnector1">
            <a:avLst/>
          </a:prstGeom>
          <a:ln w="57240">
            <a:solidFill>
              <a:srgbClr val="33cccc"/>
            </a:solidFill>
            <a:miter/>
          </a:ln>
        </p:spPr>
      </p:cxnSp>
      <p:cxnSp>
        <p:nvCxnSpPr>
          <p:cNvPr id="81" name="Google Shape;78;p1"/>
          <p:cNvCxnSpPr/>
          <p:nvPr/>
        </p:nvCxnSpPr>
        <p:spPr>
          <a:xfrm>
            <a:off x="757080" y="6364080"/>
            <a:ext cx="10694160" cy="37080"/>
          </a:xfrm>
          <a:prstGeom prst="straightConnector1">
            <a:avLst/>
          </a:prstGeom>
          <a:ln w="38160">
            <a:solidFill>
              <a:srgbClr val="4472c4"/>
            </a:solidFill>
            <a:miter/>
          </a:ln>
        </p:spPr>
      </p:cxnSp>
      <p:sp>
        <p:nvSpPr>
          <p:cNvPr id="82"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800" strike="noStrike" u="none">
              <a:solidFill>
                <a:srgbClr val="000000"/>
              </a:solidFill>
              <a:uFillTx/>
              <a:latin typeface="Calibri"/>
            </a:endParaRPr>
          </a:p>
        </p:txBody>
      </p:sp>
      <p:sp>
        <p:nvSpPr>
          <p:cNvPr id="83" name="TextBox 9"/>
          <p:cNvSpPr/>
          <p:nvPr/>
        </p:nvSpPr>
        <p:spPr>
          <a:xfrm>
            <a:off x="757080" y="258840"/>
            <a:ext cx="10830240" cy="3778560"/>
          </a:xfrm>
          <a:prstGeom prst="rect">
            <a:avLst/>
          </a:prstGeom>
          <a:noFill/>
          <a:ln w="0">
            <a:noFill/>
          </a:ln>
        </p:spPr>
        <p:style>
          <a:lnRef idx="0"/>
          <a:fillRef idx="0"/>
          <a:effectRef idx="0"/>
          <a:fontRef idx="minor"/>
        </p:style>
        <p:txBody>
          <a:bodyPr lIns="90000" rIns="90000" tIns="46800" bIns="46800" anchor="t">
            <a:spAutoFit/>
          </a:bodyPr>
          <a:p>
            <a:pPr algn="just">
              <a:lnSpc>
                <a:spcPct val="90000"/>
              </a:lnSpc>
              <a:spcBef>
                <a:spcPts val="1001"/>
              </a:spcBef>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2200" strike="noStrike" u="none">
                <a:solidFill>
                  <a:srgbClr val="ffffff"/>
                </a:solidFill>
                <a:uFillTx/>
                <a:latin typeface="Times New Roman"/>
              </a:rPr>
              <a:t>3-тапсырма. Кестені толтырыңыз</a:t>
            </a:r>
            <a:endParaRPr b="0" lang="ru-RU" sz="22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6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6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endParaRPr b="0" lang="ru-RU" sz="16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ffffff"/>
                </a:solidFill>
                <a:uFillTx/>
                <a:latin typeface="Tahoma"/>
                <a:ea typeface="Tahoma"/>
              </a:rPr>
              <a:t>1)</a:t>
            </a:r>
            <a:r>
              <a:rPr b="1" lang="kk-KZ" sz="3000" strike="noStrike" u="none">
                <a:solidFill>
                  <a:srgbClr val="ffffff"/>
                </a:solidFill>
                <a:uFillTx/>
                <a:latin typeface="Tahoma"/>
                <a:ea typeface="Tahoma"/>
              </a:rPr>
              <a:t>	</a:t>
            </a:r>
            <a:r>
              <a:rPr b="1" lang="kk-KZ" sz="3000" strike="noStrike" u="none">
                <a:solidFill>
                  <a:srgbClr val="ffffff"/>
                </a:solidFill>
                <a:uFillTx/>
                <a:latin typeface="Tahoma"/>
                <a:ea typeface="Tahoma"/>
              </a:rPr>
              <a:t>сөйлемнің негізін құрауға қатыспайды;</a:t>
            </a:r>
            <a:endParaRPr b="0" lang="ru-RU" sz="3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ffffff"/>
                </a:solidFill>
                <a:uFillTx/>
                <a:latin typeface="Tahoma"/>
                <a:ea typeface="Tahoma"/>
              </a:rPr>
              <a:t>2)</a:t>
            </a:r>
            <a:r>
              <a:rPr b="1" lang="kk-KZ" sz="3000" strike="noStrike" u="none">
                <a:solidFill>
                  <a:srgbClr val="ffffff"/>
                </a:solidFill>
                <a:uFillTx/>
                <a:latin typeface="Tahoma"/>
                <a:ea typeface="Tahoma"/>
              </a:rPr>
              <a:t>	</a:t>
            </a:r>
            <a:r>
              <a:rPr b="1" lang="kk-KZ" sz="3000" strike="noStrike" u="none">
                <a:solidFill>
                  <a:srgbClr val="ffffff"/>
                </a:solidFill>
                <a:uFillTx/>
                <a:latin typeface="Tahoma"/>
                <a:ea typeface="Tahoma"/>
              </a:rPr>
              <a:t>үстеуден, көсемшеден, және жанама септік тұлғалы зат есімнен жасалады;</a:t>
            </a:r>
            <a:endParaRPr b="0" lang="ru-RU" sz="3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3000" strike="noStrike" u="none">
                <a:solidFill>
                  <a:srgbClr val="ffffff"/>
                </a:solidFill>
                <a:uFillTx/>
                <a:latin typeface="Tahoma"/>
                <a:ea typeface="Tahoma"/>
              </a:rPr>
              <a:t>3)</a:t>
            </a:r>
            <a:r>
              <a:rPr b="1" lang="kk-KZ" sz="3000" strike="noStrike" u="none">
                <a:solidFill>
                  <a:srgbClr val="ffffff"/>
                </a:solidFill>
                <a:uFillTx/>
                <a:latin typeface="Tahoma"/>
                <a:ea typeface="Tahoma"/>
              </a:rPr>
              <a:t>	</a:t>
            </a:r>
            <a:r>
              <a:rPr b="1" lang="kk-KZ" sz="3000" strike="noStrike" u="none">
                <a:solidFill>
                  <a:srgbClr val="ffffff"/>
                </a:solidFill>
                <a:uFillTx/>
                <a:latin typeface="Tahoma"/>
                <a:ea typeface="Tahoma"/>
              </a:rPr>
              <a:t>бағыныңқы сыңар ретінде өз басыңқысымен қабыса, жанаса байланысады</a:t>
            </a:r>
            <a:endParaRPr b="0" lang="ru-RU" sz="3000" strike="noStrike" u="none">
              <a:solidFill>
                <a:srgbClr val="000000"/>
              </a:solidFill>
              <a:uFillTx/>
              <a:latin typeface="Calibri"/>
            </a:endParaRPr>
          </a:p>
          <a:p>
            <a:pPr>
              <a:lnSpc>
                <a:spcPct val="100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2400" strike="noStrike" u="none">
                <a:solidFill>
                  <a:srgbClr val="ffffff"/>
                </a:solidFill>
                <a:uFillTx/>
                <a:latin typeface="Tahoma"/>
                <a:ea typeface="Tahoma"/>
              </a:rPr>
              <a:t> </a:t>
            </a:r>
            <a:endParaRPr b="0" lang="ru-RU" sz="2400" strike="noStrike" u="none">
              <a:solidFill>
                <a:srgbClr val="000000"/>
              </a:solidFill>
              <a:uFillTx/>
              <a:latin typeface="Calibri"/>
            </a:endParaRPr>
          </a:p>
        </p:txBody>
      </p:sp>
      <p:graphicFrame>
        <p:nvGraphicFramePr>
          <p:cNvPr id="84" name=""/>
          <p:cNvGraphicFramePr/>
          <p:nvPr/>
        </p:nvGraphicFramePr>
        <p:xfrm>
          <a:off x="757080" y="1185840"/>
          <a:ext cx="10284120" cy="3505320"/>
        </p:xfrm>
        <a:graphic>
          <a:graphicData uri="http://schemas.openxmlformats.org/drawingml/2006/table">
            <a:tbl>
              <a:tblPr/>
              <a:tblGrid>
                <a:gridCol w="1690920"/>
                <a:gridCol w="1536480"/>
                <a:gridCol w="1681200"/>
                <a:gridCol w="1851120"/>
                <a:gridCol w="1692360"/>
                <a:gridCol w="1832040"/>
              </a:tblGrid>
              <a:tr h="701640">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ffff"/>
                          </a:solidFill>
                          <a:uFillTx/>
                          <a:latin typeface="Times New Roman"/>
                          <a:ea typeface="Times New Roman"/>
                        </a:rPr>
                        <a:t>Мақал-мәтелдер</a:t>
                      </a:r>
                      <a:endParaRPr b="0" lang="ru-RU" sz="2000" strike="noStrike" u="none">
                        <a:solidFill>
                          <a:srgbClr val="000000"/>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gridSpan="2">
                  <a:txBody>
                    <a:bodyPr lIns="68760" rIns="6876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ffff"/>
                          </a:solidFill>
                          <a:uFillTx/>
                          <a:latin typeface="Times New Roman"/>
                          <a:ea typeface="Times New Roman"/>
                        </a:rPr>
                        <a:t>Тұрлаулы мүшелер</a:t>
                      </a:r>
                      <a:endParaRPr b="0" lang="ru-RU" sz="2000" strike="noStrike" u="none">
                        <a:solidFill>
                          <a:srgbClr val="000000"/>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h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c gridSpan="3">
                  <a:txBody>
                    <a:bodyPr lIns="68760" rIns="6876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ffff"/>
                          </a:solidFill>
                          <a:uFillTx/>
                          <a:latin typeface="Times New Roman"/>
                          <a:ea typeface="Times New Roman"/>
                        </a:rPr>
                        <a:t>Тұрлаусыз  мүшелер</a:t>
                      </a:r>
                      <a:endParaRPr b="0" lang="ru-RU" sz="2000" strike="noStrike" u="none">
                        <a:solidFill>
                          <a:srgbClr val="000000"/>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h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ru-RU" sz="1800" strike="noStrike" u="none">
                        <a:solidFill>
                          <a:srgbClr val="000000"/>
                        </a:solidFill>
                        <a:uFillTx/>
                        <a:latin typeface="Calibri"/>
                      </a:endParaRPr>
                    </a:p>
                  </a:txBody>
                  <a:tcPr anchor="t" marL="90000" marR="90000">
                    <a:lnL>
                      <a:noFill/>
                    </a:lnL>
                    <a:lnR>
                      <a:noFill/>
                    </a:lnR>
                    <a:lnT>
                      <a:noFill/>
                    </a:lnT>
                    <a:lnB>
                      <a:noFill/>
                    </a:lnB>
                    <a:solidFill>
                      <a:srgbClr val="729fcf"/>
                    </a:solidFill>
                  </a:tcPr>
                </a:tc>
              </a:tr>
              <a:tr h="351000">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ffff"/>
                          </a:solidFill>
                          <a:uFillTx/>
                          <a:latin typeface="Times New Roman"/>
                          <a:ea typeface="Times New Roman"/>
                        </a:rPr>
                        <a:t> </a:t>
                      </a:r>
                      <a:endParaRPr b="0" lang="ru-RU" sz="2000" strike="noStrike" u="none">
                        <a:solidFill>
                          <a:srgbClr val="000000"/>
                        </a:solidFill>
                        <a:uFillTx/>
                        <a:latin typeface="Calibri"/>
                      </a:endParaRPr>
                    </a:p>
                  </a:txBody>
                  <a:tcPr anchor="t" marL="68760" marR="6876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5b9bd5"/>
                    </a:solidFill>
                  </a:tcPr>
                </a:tc>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Бастауыш </a:t>
                      </a:r>
                      <a:endParaRPr b="0" lang="ru-RU" sz="2000" strike="noStrike" u="none">
                        <a:solidFill>
                          <a:srgbClr val="000000"/>
                        </a:solidFill>
                        <a:uFillTx/>
                        <a:latin typeface="Calibri"/>
                      </a:endParaRPr>
                    </a:p>
                  </a:txBody>
                  <a:tcPr anchor="t" marL="68760" marR="6876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Баяндауыш </a:t>
                      </a:r>
                      <a:endParaRPr b="0" lang="ru-RU" sz="2000" strike="noStrike" u="none">
                        <a:solidFill>
                          <a:srgbClr val="000000"/>
                        </a:solidFill>
                        <a:uFillTx/>
                        <a:latin typeface="Calibri"/>
                      </a:endParaRPr>
                    </a:p>
                  </a:txBody>
                  <a:tcPr anchor="t" marL="68760" marR="6876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Толықтауыш </a:t>
                      </a:r>
                      <a:endParaRPr b="0" lang="ru-RU" sz="2000" strike="noStrike" u="none">
                        <a:solidFill>
                          <a:srgbClr val="000000"/>
                        </a:solidFill>
                        <a:uFillTx/>
                        <a:latin typeface="Calibri"/>
                      </a:endParaRPr>
                    </a:p>
                  </a:txBody>
                  <a:tcPr anchor="t" marL="68760" marR="6876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Анықтауыш </a:t>
                      </a:r>
                      <a:endParaRPr b="0" lang="ru-RU" sz="2000" strike="noStrike" u="none">
                        <a:solidFill>
                          <a:srgbClr val="000000"/>
                        </a:solidFill>
                        <a:uFillTx/>
                        <a:latin typeface="Calibri"/>
                      </a:endParaRPr>
                    </a:p>
                  </a:txBody>
                  <a:tcPr anchor="t" marL="68760" marR="6876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Пысықтауыш </a:t>
                      </a:r>
                      <a:endParaRPr b="0" lang="ru-RU" sz="2000" strike="noStrike" u="none">
                        <a:solidFill>
                          <a:srgbClr val="000000"/>
                        </a:solidFill>
                        <a:uFillTx/>
                        <a:latin typeface="Calibri"/>
                      </a:endParaRPr>
                    </a:p>
                  </a:txBody>
                  <a:tcPr anchor="t" marL="68760" marR="6876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r h="701640">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ffff"/>
                          </a:solidFill>
                          <a:uFillTx/>
                          <a:latin typeface="Times New Roman"/>
                          <a:ea typeface="Times New Roman"/>
                        </a:rPr>
                        <a:t>Шәкіртсіз ұстаз – тұл.</a:t>
                      </a:r>
                      <a:endParaRPr b="0" lang="ru-RU" sz="2000" strike="noStrike" u="none">
                        <a:solidFill>
                          <a:srgbClr val="000000"/>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5b9bd5"/>
                    </a:solidFill>
                  </a:tcPr>
                </a:tc>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endParaRPr b="0" lang="ru-RU" sz="2000" strike="noStrike" u="none">
                        <a:solidFill>
                          <a:srgbClr val="000000"/>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endParaRPr b="0" lang="ru-RU" sz="2000" strike="noStrike" u="none">
                        <a:solidFill>
                          <a:srgbClr val="000000"/>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endParaRPr b="0" lang="ru-RU" sz="2000" strike="noStrike" u="none">
                        <a:solidFill>
                          <a:srgbClr val="000000"/>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endParaRPr b="0" lang="ru-RU" sz="2000" strike="noStrike" u="none">
                        <a:solidFill>
                          <a:srgbClr val="000000"/>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endParaRPr b="0" lang="ru-RU" sz="2000" strike="noStrike" u="none">
                        <a:solidFill>
                          <a:srgbClr val="000000"/>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r h="701640">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ffff"/>
                          </a:solidFill>
                          <a:uFillTx/>
                          <a:latin typeface="Times New Roman"/>
                          <a:ea typeface="Times New Roman"/>
                        </a:rPr>
                        <a:t>Ұстаздан шәкірт озар.</a:t>
                      </a:r>
                      <a:endParaRPr b="0" lang="ru-RU" sz="2000" strike="noStrike" u="none">
                        <a:solidFill>
                          <a:srgbClr val="000000"/>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5b9bd5"/>
                    </a:solidFill>
                  </a:tcPr>
                </a:tc>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endParaRPr b="0" lang="ru-RU" sz="2000" strike="noStrike" u="none">
                        <a:solidFill>
                          <a:srgbClr val="000000"/>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endParaRPr b="0" lang="ru-RU" sz="2000" strike="noStrike" u="none">
                        <a:solidFill>
                          <a:srgbClr val="000000"/>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endParaRPr b="0" lang="ru-RU" sz="2000" strike="noStrike" u="none">
                        <a:solidFill>
                          <a:srgbClr val="000000"/>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endParaRPr b="0" lang="ru-RU" sz="2000" strike="noStrike" u="none">
                        <a:solidFill>
                          <a:srgbClr val="000000"/>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endParaRPr b="0" lang="ru-RU" sz="2000" strike="noStrike" u="none">
                        <a:solidFill>
                          <a:srgbClr val="000000"/>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r>
              <a:tr h="1052280">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ffff"/>
                          </a:solidFill>
                          <a:uFillTx/>
                          <a:latin typeface="Times New Roman"/>
                          <a:ea typeface="Times New Roman"/>
                        </a:rPr>
                        <a:t>Ұстазыңды  әкеңдей сыйла</a:t>
                      </a:r>
                      <a:endParaRPr b="0" lang="ru-RU" sz="2000" strike="noStrike" u="none">
                        <a:solidFill>
                          <a:srgbClr val="000000"/>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5b9bd5"/>
                    </a:solidFill>
                  </a:tcPr>
                </a:tc>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endParaRPr b="0" lang="ru-RU" sz="2000" strike="noStrike" u="none">
                        <a:solidFill>
                          <a:srgbClr val="000000"/>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endParaRPr b="0" lang="ru-RU" sz="2000" strike="noStrike" u="none">
                        <a:solidFill>
                          <a:srgbClr val="000000"/>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endParaRPr b="0" lang="ru-RU" sz="2000" strike="noStrike" u="none">
                        <a:solidFill>
                          <a:srgbClr val="000000"/>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endParaRPr b="0" lang="ru-RU" sz="2000" strike="noStrike" u="none">
                        <a:solidFill>
                          <a:srgbClr val="000000"/>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lIns="68760" rIns="68760" tIns="0" bIns="0" anchor="t">
                      <a:no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endParaRPr b="0" lang="ru-RU" sz="2000" strike="noStrike" u="none">
                        <a:solidFill>
                          <a:srgbClr val="000000"/>
                        </a:solidFill>
                        <a:uFillTx/>
                        <a:latin typeface="Calibri"/>
                      </a:endParaRPr>
                    </a:p>
                  </a:txBody>
                  <a:tcPr anchor="t" marL="68760" marR="6876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bl>
          </a:graphicData>
        </a:graphic>
      </p:graphicFrame>
      <p:sp>
        <p:nvSpPr>
          <p:cNvPr id="85" name="Прямоугольник 2"/>
          <p:cNvSpPr/>
          <p:nvPr/>
        </p:nvSpPr>
        <p:spPr>
          <a:xfrm>
            <a:off x="5491080" y="4602240"/>
            <a:ext cx="6096240" cy="1365120"/>
          </a:xfrm>
          <a:prstGeom prst="rect">
            <a:avLst/>
          </a:prstGeom>
          <a:noFill/>
          <a:ln w="0">
            <a:noFill/>
          </a:ln>
        </p:spPr>
        <p:style>
          <a:lnRef idx="0"/>
          <a:fillRef idx="0"/>
          <a:effectRef idx="0"/>
          <a:fontRef idx="minor"/>
        </p:style>
        <p:txBody>
          <a:bodyPr lIns="90000" rIns="90000" tIns="46800" bIns="46800" anchor="t">
            <a:spAutoFit/>
          </a:bodyPr>
          <a:p>
            <a:pPr>
              <a:lnSpc>
                <a:spcPct val="115000"/>
              </a:lnSpc>
              <a:spcAft>
                <a:spcPts val="1001"/>
              </a:spcAft>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1600" strike="noStrike" u="none">
                <a:solidFill>
                  <a:srgbClr val="000000"/>
                </a:solidFill>
                <a:uFillTx/>
                <a:latin typeface="Times New Roman"/>
                <a:ea typeface="Calibri"/>
              </a:rPr>
              <a:t> </a:t>
            </a:r>
            <a:endParaRPr b="0" lang="ru-RU" sz="1600" strike="noStrike" u="none">
              <a:solidFill>
                <a:srgbClr val="000000"/>
              </a:solidFill>
              <a:uFillTx/>
              <a:latin typeface="Calibri"/>
            </a:endParaRPr>
          </a:p>
          <a:p>
            <a:pPr>
              <a:lnSpc>
                <a:spcPct val="115000"/>
              </a:lnSpc>
              <a:tabLst>
                <a:tab algn="l" pos="0"/>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1" lang="kk-KZ" sz="1800" strike="noStrike" u="none">
                <a:solidFill>
                  <a:srgbClr val="00b050"/>
                </a:solidFill>
                <a:uFillTx/>
                <a:latin typeface="Times New Roman"/>
                <a:ea typeface="Calibri"/>
              </a:rPr>
              <a:t>Дескрипторы:</a:t>
            </a:r>
            <a:endParaRPr b="0" lang="ru-RU" sz="1800" strike="noStrike" u="none">
              <a:solidFill>
                <a:srgbClr val="000000"/>
              </a:solidFill>
              <a:uFillTx/>
              <a:latin typeface="Calibri"/>
            </a:endParaRPr>
          </a:p>
          <a:p>
            <a:pPr>
              <a:lnSpc>
                <a:spcPct val="100000"/>
              </a:lnSpc>
              <a:buClr>
                <a:srgbClr val="00b050"/>
              </a:buClr>
              <a:buFont typeface="Symbol" charset="2"/>
              <a:buChar char=""/>
              <a:tabLst>
                <a:tab algn="l" pos="457200"/>
                <a:tab algn="l" pos="914400"/>
                <a:tab algn="l" pos="1371600"/>
                <a:tab algn="l" pos="1828800"/>
                <a:tab algn="l" pos="2286000"/>
                <a:tab algn="l" pos="2743200"/>
                <a:tab algn="l" pos="3200400"/>
                <a:tab algn="l" pos="3657600"/>
                <a:tab algn="l" pos="4114800"/>
                <a:tab algn="l" pos="4572000"/>
                <a:tab algn="l" pos="5029200"/>
                <a:tab algn="l" pos="5486400"/>
                <a:tab algn="l" pos="5943600"/>
                <a:tab algn="l" pos="6400800"/>
                <a:tab algn="l" pos="6858000"/>
                <a:tab algn="l" pos="7315200"/>
                <a:tab algn="l" pos="7772400"/>
                <a:tab algn="l" pos="8229600"/>
                <a:tab algn="l" pos="8686800"/>
                <a:tab algn="l" pos="9144000"/>
              </a:tabLst>
            </a:pPr>
            <a:r>
              <a:rPr b="0" lang="kk-KZ" sz="1800" strike="noStrike" u="none">
                <a:solidFill>
                  <a:srgbClr val="00b050"/>
                </a:solidFill>
                <a:uFillTx/>
                <a:latin typeface="Times New Roman"/>
                <a:ea typeface="Times New Roman"/>
              </a:rPr>
              <a:t>Сөйлемнің тұрлаулы және тұрлаусыз мүшелерін ажыратады</a:t>
            </a:r>
            <a:endParaRPr b="0" lang="ru-RU" sz="1800" strike="noStrike" u="none">
              <a:solidFill>
                <a:srgbClr val="000000"/>
              </a:solidFill>
              <a:uFillTx/>
              <a:latin typeface="Calibri"/>
            </a:endParaRPr>
          </a:p>
        </p:txBody>
      </p:sp>
    </p:spTree>
  </p:cSld>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7045</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2018-09-12T08:07:08Z</dcterms:created>
  <dc:creator>Жазира Асанова</dc:creator>
  <dc:description/>
  <dc:language>ru-RU</dc:language>
  <cp:lastModifiedBy>Мама</cp:lastModifiedBy>
  <cp:lastPrinted>2020-03-24T14:36:16Z</cp:lastPrinted>
  <dcterms:modified xsi:type="dcterms:W3CDTF">2021-01-23T00:11:33Z</dcterms:modified>
  <cp:revision>535</cp:revision>
  <dc:subject/>
  <dc:title>Презентация PowerPoint</dc:title>
</cp:coreProperties>
</file>