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0" r:id="rId1"/>
  </p:sldMasterIdLst>
  <p:notesMasterIdLst>
    <p:notesMasterId r:id="rId18"/>
  </p:notesMasterIdLst>
  <p:sldIdLst>
    <p:sldId id="256" r:id="rId2"/>
    <p:sldId id="257" r:id="rId3"/>
    <p:sldId id="273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7" r:id="rId12"/>
    <p:sldId id="291" r:id="rId13"/>
    <p:sldId id="298" r:id="rId14"/>
    <p:sldId id="293" r:id="rId15"/>
    <p:sldId id="294" r:id="rId16"/>
    <p:sldId id="29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693" autoAdjust="0"/>
  </p:normalViewPr>
  <p:slideViewPr>
    <p:cSldViewPr>
      <p:cViewPr varScale="1">
        <p:scale>
          <a:sx n="76" d="100"/>
          <a:sy n="76" d="100"/>
        </p:scale>
        <p:origin x="1570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21EAC-8043-4459-B050-47C379182A7C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BBA5B9-92BF-4FAD-9EFD-2E4D27205C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932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217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266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665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330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7085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643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41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407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384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773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37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13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7" Type="http://schemas.openxmlformats.org/officeDocument/2006/relationships/image" Target="../media/image1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5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70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034" y="2500306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kk-KZ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Жалпыадамзаттық құндылықтар</a:t>
            </a: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14942" y="214290"/>
            <a:ext cx="3600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Қазақ тілі. 8-сынып</a:t>
            </a:r>
          </a:p>
          <a:p>
            <a:r>
              <a:rPr lang="kk-KZ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 8-сабақ</a:t>
            </a:r>
          </a:p>
          <a:p>
            <a:endParaRPr lang="ru-RU" sz="3200" b="1" kern="0" dirty="0">
              <a:solidFill>
                <a:srgbClr val="00206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16650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8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97"/>
    </mc:Choice>
    <mc:Fallback xmlns="">
      <p:transition spd="slow" advTm="1319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54" objId="7"/>
        <p14:stopEvt time="12568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4965610"/>
              </p:ext>
            </p:extLst>
          </p:nvPr>
        </p:nvGraphicFramePr>
        <p:xfrm>
          <a:off x="251520" y="980728"/>
          <a:ext cx="8712968" cy="46268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53170">
                  <a:extLst>
                    <a:ext uri="{9D8B030D-6E8A-4147-A177-3AD203B41FA5}">
                      <a16:colId xmlns:a16="http://schemas.microsoft.com/office/drawing/2014/main" val="1662668813"/>
                    </a:ext>
                  </a:extLst>
                </a:gridCol>
                <a:gridCol w="5059798">
                  <a:extLst>
                    <a:ext uri="{9D8B030D-6E8A-4147-A177-3AD203B41FA5}">
                      <a16:colId xmlns:a16="http://schemas.microsoft.com/office/drawing/2014/main" val="38344293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Интервьюдегі автор көзқарасынан нені аңғаруға болады?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Ұлттық тәрбие арқылы халықтың тілін, дінін, ділін, мәдениетін, салт-дәстүрін сақтау, елдің тарихын білу – қоғамдық құндылықтардың негізі.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6502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Ұлттық құндылықтарды өзекті тақырып ретінде алу себебі не?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Себебі қазіргі қоғамда жастардың ұлттық құндылықтардан алшақтап кетуі алаңдатады.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02621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Сұхбат барысында қандай </a:t>
                      </a:r>
                      <a:r>
                        <a:rPr lang="kk-KZ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экспрессивті-эмоционалды </a:t>
                      </a:r>
                      <a:r>
                        <a:rPr lang="kk-KZ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сөздер қолданылды?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Ауызбіршілігі мол; адами қасиет ананың сүтімен, атаның қанымен дариды; «Мен - қазақпын!»; </a:t>
                      </a:r>
                      <a:r>
                        <a:rPr lang="kk-KZ" sz="24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бауырмалдық</a:t>
                      </a:r>
                      <a:r>
                        <a:rPr lang="kk-KZ" sz="2400" b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қасиет.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439215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67544" y="219417"/>
            <a:ext cx="53285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Ықтимал жауап</a:t>
            </a:r>
            <a:endParaRPr kumimoji="0" lang="kk-KZ" altLang="en-US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6336" y="3435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67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39"/>
    </mc:Choice>
    <mc:Fallback xmlns="">
      <p:transition spd="slow" advTm="5743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04" objId="4"/>
        <p14:stopEvt time="57439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66528" y="1340768"/>
            <a:ext cx="3096344" cy="2088232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Сөйлеу </a:t>
            </a:r>
            <a:r>
              <a:rPr lang="kk-KZ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әуені</a:t>
            </a:r>
            <a:r>
              <a:rPr lang="kk-KZ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- интонацияның негізгі компоненті; тонның жоғарылауына қарай дауыстың қозғалуы. 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503035" y="1412776"/>
            <a:ext cx="3744416" cy="2088232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600"/>
              </a:spcAft>
            </a:pPr>
            <a:r>
              <a:rPr lang="kk-KZ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Әуен, мелодия</a:t>
            </a:r>
            <a:r>
              <a:rPr lang="kk-KZ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- ырғақ пен әуез арқылы белгілі бір жүйеге түсіп, үйлесім құраған әртүрлі биіктіктегі дауыс қатары, яғни, ән немесе күй сазы.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68354" y="3717032"/>
            <a:ext cx="3096344" cy="2376264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600"/>
              </a:spcAft>
            </a:pPr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>
              <a:spcAft>
                <a:spcPts val="600"/>
              </a:spcAft>
            </a:pPr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Қарқын </a:t>
            </a:r>
            <a:r>
              <a:rPr lang="kk-KZ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(Темп</a:t>
            </a:r>
            <a:r>
              <a:rPr lang="kk-KZ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 — тапсырманың орындалуының немесе операцияның, құбылыстың қарқындык дамуының шапшаңдығы (кейде тазалығы). </a:t>
            </a:r>
            <a:endParaRPr lang="kk-KZ" sz="20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503035" y="3825044"/>
            <a:ext cx="4032448" cy="2160240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600"/>
              </a:spcAft>
            </a:pPr>
            <a: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Тембр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– дыбыстың сапасы (оның “бояуы”, “характері”). Тембр дыбыс тербелістерінің формасына байланысты болады. Тембр арқылы дауыс ырғағын өзгерте отырып, сезім-күйді (қуаныш, реніш) білдіруге болады. 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55576" y="401621"/>
            <a:ext cx="3024336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rgbClr val="C00000"/>
                </a:solidFill>
                <a:latin typeface="+mj-lt"/>
              </a:rPr>
              <a:t>Анықтама бұрышы</a:t>
            </a:r>
            <a:endParaRPr lang="en-US" sz="24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6340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0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66"/>
    </mc:Choice>
    <mc:Fallback xmlns="">
      <p:transition spd="slow" advTm="5506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29" objId="6"/>
        <p14:stopEvt time="55066" objId="6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116632"/>
            <a:ext cx="7344816" cy="55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kk-KZ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3-тапсырма. </a:t>
            </a:r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Бейнебаянды тыңдаңыздар</a:t>
            </a:r>
            <a:r>
              <a:rPr lang="kk-KZ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66186" y="1196752"/>
            <a:ext cx="850429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қазақ ос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552" y="836712"/>
            <a:ext cx="7656850" cy="5742638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6637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9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29"/>
    </mc:Choice>
    <mc:Fallback xmlns="">
      <p:transition spd="slow" advTm="11912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47" objId="4"/>
        <p14:stopEvt time="7562" objId="4"/>
        <p14:playEvt time="8046" objId="2"/>
        <p14:triggerEvt type="onClick" time="8046" objId="2"/>
        <p14:stopEvt time="117743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95536" y="764704"/>
            <a:ext cx="8352928" cy="3331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</a:pPr>
            <a:r>
              <a:rPr lang="kk-KZ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lang="kk-KZ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kk-KZ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ұрақтарға </a:t>
            </a:r>
            <a:r>
              <a:rPr lang="kk-KZ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жауап </a:t>
            </a:r>
            <a:r>
              <a:rPr lang="kk-KZ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беріңіздер:</a:t>
            </a:r>
            <a:endParaRPr lang="en-US" sz="22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fontAlgn="base">
              <a:lnSpc>
                <a:spcPct val="115000"/>
              </a:lnSpc>
              <a:buFont typeface="+mj-lt"/>
              <a:buAutoNum type="arabicPeriod"/>
            </a:pPr>
            <a:r>
              <a:rPr lang="kk-KZ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Өлеңдегі сөйлеушінің сөйлеу </a:t>
            </a:r>
            <a:r>
              <a:rPr lang="kk-KZ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мәнерінде </a:t>
            </a:r>
            <a:r>
              <a:rPr lang="kk-KZ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қандай </a:t>
            </a:r>
            <a:r>
              <a:rPr lang="kk-KZ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сезім басымырақ?</a:t>
            </a:r>
            <a:endParaRPr lang="en-US" sz="2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fontAlgn="base">
              <a:lnSpc>
                <a:spcPct val="115000"/>
              </a:lnSpc>
              <a:buFont typeface="+mj-lt"/>
              <a:buAutoNum type="arabicPeriod"/>
            </a:pPr>
            <a:r>
              <a:rPr lang="kk-KZ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Қай жерден әуеннің көтерілуі мен бәсеңдеуін </a:t>
            </a:r>
            <a:r>
              <a:rPr lang="kk-KZ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байқадыңыздар?</a:t>
            </a:r>
            <a:endParaRPr lang="en-US" sz="2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fontAlgn="base">
              <a:lnSpc>
                <a:spcPct val="115000"/>
              </a:lnSpc>
              <a:buFont typeface="+mj-lt"/>
              <a:buAutoNum type="arabicPeriod"/>
            </a:pPr>
            <a:r>
              <a:rPr lang="kk-KZ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Өлеңдегі құндылықтарды </a:t>
            </a:r>
            <a:r>
              <a:rPr lang="kk-KZ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атаңыздар.</a:t>
            </a:r>
            <a:endParaRPr lang="kk-KZ" sz="2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kk-KZ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</a:t>
            </a:r>
            <a:r>
              <a:rPr lang="kk-KZ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kk-KZ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Сөйлеу мәнерінен сезімді анықтайды;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kk-KZ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Мәтіннен интонациясын табады;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kk-KZ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Жалпыадамзаттық құндылықтарды таниды</a:t>
            </a:r>
            <a:r>
              <a:rPr lang="kk-KZ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66186" y="1196752"/>
            <a:ext cx="850429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8283" y="301619"/>
            <a:ext cx="487363" cy="487363"/>
          </a:xfrm>
          <a:prstGeom prst="rect">
            <a:avLst/>
          </a:prstGeom>
        </p:spPr>
      </p:pic>
      <p:pic>
        <p:nvPicPr>
          <p:cNvPr id="9" name="сағат даусы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4581128"/>
            <a:ext cx="554023" cy="55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23"/>
    </mc:Choice>
    <mc:Fallback xmlns="">
      <p:transition spd="slow" advTm="4372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36" objId="4"/>
        <p14:stopEvt time="32981" objId="4"/>
        <p14:playEvt time="33008" objId="9"/>
        <p14:stopEvt time="43099" objId="9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015744"/>
              </p:ext>
            </p:extLst>
          </p:nvPr>
        </p:nvGraphicFramePr>
        <p:xfrm>
          <a:off x="279850" y="1052736"/>
          <a:ext cx="8684638" cy="56274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16581">
                  <a:extLst>
                    <a:ext uri="{9D8B030D-6E8A-4147-A177-3AD203B41FA5}">
                      <a16:colId xmlns:a16="http://schemas.microsoft.com/office/drawing/2014/main" val="4286512073"/>
                    </a:ext>
                  </a:extLst>
                </a:gridCol>
                <a:gridCol w="3968057">
                  <a:extLst>
                    <a:ext uri="{9D8B030D-6E8A-4147-A177-3AD203B41FA5}">
                      <a16:colId xmlns:a16="http://schemas.microsoft.com/office/drawing/2014/main" val="4251151657"/>
                    </a:ext>
                  </a:extLst>
                </a:gridCol>
              </a:tblGrid>
              <a:tr h="703533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Өлеңдегі сөйлеушінің сөйлеу </a:t>
                      </a:r>
                      <a:r>
                        <a:rPr lang="kk-KZ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мәнерінде </a:t>
                      </a:r>
                      <a:r>
                        <a:rPr lang="kk-KZ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қандай </a:t>
                      </a:r>
                      <a:r>
                        <a:rPr lang="kk-KZ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сезім басымырақ?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Мақтаныш, қуаныш, </a:t>
                      </a:r>
                      <a:endParaRPr lang="kk-KZ" sz="2400" b="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таңғалу</a:t>
                      </a:r>
                      <a:r>
                        <a:rPr lang="kk-KZ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ризашылық.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622896"/>
                  </a:ext>
                </a:extLst>
              </a:tr>
              <a:tr h="352437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Қай жерден әуеннің көтерілуі мен бәсеңдеуін </a:t>
                      </a:r>
                      <a:r>
                        <a:rPr lang="kk-KZ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байқадыңыздар?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Әуеннің көтерілуі: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b="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Нағыз қазақ </a:t>
                      </a:r>
                      <a:endParaRPr lang="en-US" sz="2400" b="0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b="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О, ағайын </a:t>
                      </a:r>
                      <a:endParaRPr lang="en-US" sz="2400" b="0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b="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Қазақ осы  </a:t>
                      </a:r>
                      <a:r>
                        <a:rPr lang="kk-KZ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т.б.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Әуеннің бәсеңдеуі: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 </a:t>
                      </a:r>
                      <a:r>
                        <a:rPr lang="kk-KZ" sz="2400" b="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ән салып,</a:t>
                      </a:r>
                      <a:endParaRPr lang="en-US" sz="2400" b="0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b="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 қыз қууға жаралған </a:t>
                      </a:r>
                      <a:r>
                        <a:rPr lang="kk-KZ" sz="24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т.б.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80891"/>
                  </a:ext>
                </a:extLst>
              </a:tr>
              <a:tr h="703533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Өлеңдегі құндылықтарды </a:t>
                      </a:r>
                      <a:r>
                        <a:rPr lang="kk-KZ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атаңыздар.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Қонақжай, өнерлі, бауырмал,  батыр, тілге бай т.б.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763520"/>
                  </a:ext>
                </a:extLst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79850" y="363433"/>
            <a:ext cx="66247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altLang="en-US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Ықтимал жауап</a:t>
            </a:r>
            <a:endParaRPr kumimoji="0" lang="kk-KZ" altLang="en-US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4288" y="3634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8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64"/>
    </mc:Choice>
    <mc:Fallback xmlns="">
      <p:transition spd="slow" advTm="4786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89" objId="2"/>
        <p14:stopEvt time="47420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04664"/>
            <a:ext cx="8496944" cy="5064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kk-KZ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Қосымша тапсырма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kk-KZ" sz="28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kk-KZ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Интонация айтылған сөзді байытып, әсерлендіреді» </a:t>
            </a:r>
            <a:r>
              <a:rPr lang="kk-KZ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деген ережені ПОПС формуласы бойынша </a:t>
            </a:r>
            <a:r>
              <a:rPr lang="kk-KZ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дәлелдеңіз.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kk-KZ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Менің ойымша, ....</a:t>
            </a:r>
            <a:endParaRPr lang="en-US" sz="2800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kk-KZ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Себебі .....</a:t>
            </a:r>
            <a:endParaRPr lang="en-US" sz="2800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kk-KZ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Оны </a:t>
            </a:r>
            <a:r>
              <a:rPr lang="kk-KZ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мына фактілермен дәлелдей аламын ...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kk-KZ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............ қорытындыға келдім.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6926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2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17"/>
    </mc:Choice>
    <mc:Fallback xmlns="">
      <p:transition spd="slow" advTm="2961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67" objId="3"/>
        <p14:stopEvt time="28974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8352928" cy="4137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Кері байланыс. 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Аяқталмаған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сөйлемдер</a:t>
            </a:r>
            <a:r>
              <a:rPr lang="kk-KZ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Бүгін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мен………………….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білдім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……………..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қызықты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болды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……………………..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қиын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болды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kk-KZ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................................... қолымнан келеді.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8304" y="9087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1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83"/>
    </mc:Choice>
    <mc:Fallback xmlns="">
      <p:transition spd="slow" advTm="1798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59" objId="3"/>
        <p14:stopEvt time="17312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9" y="404666"/>
            <a:ext cx="835292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32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Оқу мақсаты: </a:t>
            </a:r>
            <a:endParaRPr lang="kk-KZ" sz="3200" b="1" kern="0" dirty="0" smtClean="0">
              <a:solidFill>
                <a:srgbClr val="00206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r>
              <a:rPr lang="kk-K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Т/А2. Әлеуметтік-қоғамдық, мәдени-тарихи тақырыптарға байланысты диалог, монолог, полилогтердегі (интервью, пікірталас үзінді) автор көзқарасы мен экспресивті-эмоционалды сөздердің рөлін талдау;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ӘТН2. Сөйлеу ағымындағы интонацияның құрамдас бөліктері: әуен, әуез, тембр, қарқын, кідірісті сөйлеу мәнеріне сай </a:t>
            </a:r>
            <a:r>
              <a:rPr lang="kk-KZ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қолдану.</a:t>
            </a:r>
            <a:endParaRPr lang="ru-RU" sz="2200" kern="0" dirty="0">
              <a:solidFill>
                <a:srgbClr val="00206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1541" y="3429000"/>
            <a:ext cx="81369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Бағалау</a:t>
            </a:r>
            <a:r>
              <a:rPr lang="ru-RU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критерийі</a:t>
            </a:r>
            <a:r>
              <a:rPr lang="ru-RU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000" b="1" kern="0" dirty="0">
                <a:solidFill>
                  <a:srgbClr val="00206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kk-K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Әлеуметтік-қоғамдық, мәдени-тарихи тақырыптарға байланысты диалог, монолог, полилогтердегі (интервью, пікірталас үзінді) автор көзқарасы мен экспресивті-эмоционалды сөздердің рөлін талдайды.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Сөйлеу ағымындағы интонацияның құрамдас бөліктері: әуен, әуез, тембр, қарқын, кідірісті сөйлеу мәнеріне сай қолданады.</a:t>
            </a:r>
            <a:endParaRPr lang="ru-RU" sz="2200" b="1" kern="0" dirty="0">
              <a:solidFill>
                <a:srgbClr val="00206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81082" y="4766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4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35"/>
    </mc:Choice>
    <mc:Fallback xmlns="">
      <p:transition spd="slow" advTm="6233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977" objId="2"/>
        <p14:stopEvt time="62335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332657"/>
            <a:ext cx="8208912" cy="5264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Бүгінгі сабақта: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Сіздердің білетіндеріңіз: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kk-K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Орыс графикасына негізделген қазақ </a:t>
            </a:r>
            <a:r>
              <a:rPr lang="kk-KZ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жазуы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Сіздердің меңгеретіндеріңіз: 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kk-K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kk-KZ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иалог</a:t>
            </a:r>
            <a:r>
              <a:rPr lang="kk-K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монолог, полилогтердегі (интервью, пікірталас үзінді) автор көзқарасы мен экспресивті-эмоционалды сөздердің рөліне талдау </a:t>
            </a:r>
            <a:r>
              <a:rPr lang="kk-KZ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жасайсыздар </a:t>
            </a:r>
            <a:r>
              <a:rPr lang="kk-K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 әуен, әуез, тембр, қарқын, кідірісті сөйлеу мәнеріне сай </a:t>
            </a:r>
            <a:r>
              <a:rPr lang="kk-KZ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қолданасыздар.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0312" y="17008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7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47"/>
    </mc:Choice>
    <mc:Fallback xmlns="">
      <p:transition spd="slow" advTm="3024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31" objId="2"/>
        <p14:stopEvt time="30247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95535" y="188640"/>
            <a:ext cx="8064896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altLang="en-US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1-тапсырма.</a:t>
            </a:r>
            <a:endParaRPr kumimoji="0" lang="en-US" altLang="en-US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altLang="en-US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Бейнебаянды көріп</a:t>
            </a:r>
            <a:r>
              <a:rPr kumimoji="0" lang="kk-KZ" altLang="en-US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kk-KZ" altLang="en-US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адами құндылықтармен танысыңыздар.</a:t>
            </a:r>
            <a:r>
              <a:rPr kumimoji="0" lang="kk-KZ" altLang="en-US" sz="10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k-KZ" altLang="en-US" sz="11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altLang="en-US" sz="11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k-KZ" altLang="en-US" sz="11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altLang="en-US" sz="11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k-KZ" altLang="en-US" sz="11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altLang="en-US" sz="11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k-KZ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k-KZ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k-KZ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k-KZ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83568" y="191683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адами құндылықтар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80834" y="1615082"/>
            <a:ext cx="6031526" cy="4825221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73068" y="3560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3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067"/>
    </mc:Choice>
    <mc:Fallback xmlns="">
      <p:transition spd="slow" advTm="15606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3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72" objId="4"/>
        <p14:stopEvt time="9721" objId="4"/>
        <p14:playEvt time="10460" objId="2"/>
        <p14:triggerEvt type="onClick" time="10460" objId="2"/>
        <p14:stopEvt time="156067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1619672" y="980728"/>
            <a:ext cx="5832648" cy="1800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Адами құндылықтар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3212976"/>
            <a:ext cx="5220072" cy="3384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kk-KZ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Мәдениеттің бір </a:t>
            </a:r>
            <a:r>
              <a:rPr lang="kk-KZ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бөлігі.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kk-KZ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Үлкенге - құрмет, кішіге – ізет.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kk-KZ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Сәлемдесу.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kk-KZ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Көмек.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kk-KZ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Қайырымдылық.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kk-KZ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Жақсылық жасау.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kk-KZ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620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0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90"/>
    </mc:Choice>
    <mc:Fallback xmlns="">
      <p:transition spd="slow" advTm="1959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68" objId="4"/>
        <p14:stopEvt time="19590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677472" cy="5402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kk-KZ" sz="21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Анықтама бұрышы</a:t>
            </a:r>
          </a:p>
          <a:p>
            <a:pPr>
              <a:spcAft>
                <a:spcPts val="1000"/>
              </a:spcAft>
            </a:pPr>
            <a:endParaRPr lang="kk-KZ" sz="21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1000"/>
              </a:spcAft>
            </a:pPr>
            <a:r>
              <a:rPr lang="kk-KZ" sz="21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Диалог</a:t>
            </a:r>
            <a:r>
              <a:rPr lang="kk-KZ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– екі не бірнеше адамның кезектесіп сөйлесуі арқылы берілетін ауызекі тілдегі ерекше </a:t>
            </a:r>
            <a:r>
              <a:rPr lang="kk-KZ" sz="21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форма.</a:t>
            </a:r>
            <a:endParaRPr lang="en-US" sz="21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1000"/>
              </a:spcAft>
            </a:pPr>
            <a:r>
              <a:rPr lang="kk-KZ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Монолог</a:t>
            </a:r>
            <a:r>
              <a:rPr lang="kk-KZ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– кейіпкердің көпшілікке қарата немесе өзіне арнап айтқан сөзі, толғанысы, өсиет-уағызы.</a:t>
            </a:r>
            <a:endParaRPr lang="en-US" sz="21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Полилог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— </a:t>
            </a:r>
            <a:r>
              <a:rPr lang="ru-RU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бірнеше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адамның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арасында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болатын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әңгіме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1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1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Э</a:t>
            </a:r>
            <a:r>
              <a:rPr lang="ru-RU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моционалдылық</a:t>
            </a:r>
            <a:r>
              <a:rPr lang="ru-RU" sz="21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деген</a:t>
            </a:r>
            <a:r>
              <a:rPr lang="ru-RU" sz="21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-  </a:t>
            </a:r>
            <a:r>
              <a:rPr lang="ru-RU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адамның</a:t>
            </a:r>
            <a:r>
              <a:rPr lang="ru-RU" sz="21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әртүрлі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көңіл-күйі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сезімі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әсері</a:t>
            </a:r>
            <a:r>
              <a:rPr lang="ru-RU" sz="21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1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ru-RU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ұнату</a:t>
            </a:r>
            <a:r>
              <a:rPr lang="ru-RU" sz="21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мен </a:t>
            </a:r>
            <a:r>
              <a:rPr lang="ru-RU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ұялту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үрей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мен </a:t>
            </a:r>
            <a:r>
              <a:rPr lang="ru-RU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қуаныш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масаттану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мен </a:t>
            </a:r>
            <a:r>
              <a:rPr lang="ru-RU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жек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көру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қорқыныш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пен </a:t>
            </a:r>
            <a:r>
              <a:rPr lang="ru-RU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батылдық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сенім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мен </a:t>
            </a:r>
            <a:r>
              <a:rPr lang="ru-RU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сенімсіздік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қайғы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уайым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зарығу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т.б</a:t>
            </a:r>
            <a:r>
              <a:rPr lang="ru-RU" sz="21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/.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1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Экспрессивтілік</a:t>
            </a:r>
            <a:r>
              <a:rPr lang="ru-RU" sz="21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ru-RU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сөйлеп</a:t>
            </a:r>
            <a:r>
              <a:rPr lang="ru-RU" sz="21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тұрған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адамның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сөз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мазмұнына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немесе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ол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сөз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арналған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адамға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ru-RU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адресатқа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ru-RU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деген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өзіндік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көзқарасы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мен </a:t>
            </a:r>
            <a:r>
              <a:rPr lang="ru-RU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қатынасын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көрсететін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тілдік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құрал</a:t>
            </a:r>
            <a:r>
              <a:rPr lang="ru-RU" sz="21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4046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7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19"/>
    </mc:Choice>
    <mc:Fallback xmlns="">
      <p:transition spd="slow" advTm="6821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83" objId="3"/>
        <p14:stopEvt time="68219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88640"/>
            <a:ext cx="8640960" cy="6444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2-тапсырма.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Тыңдалым мәтіні.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Қоғам </a:t>
            </a:r>
            <a: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құндылығы - халықтың тілі, мәдениеті, </a:t>
            </a:r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салт-дәстүрі.</a:t>
            </a:r>
          </a:p>
          <a:p>
            <a:pPr>
              <a:lnSpc>
                <a:spcPct val="115000"/>
              </a:lnSpc>
            </a:pPr>
            <a: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Мәжіліс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депутаты Серікбай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Нұрғисаевпен сұхбат)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kk-KZ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Серікбай Өрікбайұлы, біздің елдік мұратымыз не? Қандай мақсат жолында еңбек етуіміз керек?</a:t>
            </a:r>
            <a: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Ата-бабаларымыз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аңсаған тәуелсіз Қазақстан мемлекетін құрдық. Келесі маңызды мақсат - ауызбіршілігі мол даму жолындағы қазақстандықтарды тәрбиелеп шығару. Соның негізінде қазақ ұлты тұруы керек. Ал енді ұлтты ұлт ететін - тәуелсіз мемлекет. </a:t>
            </a:r>
            <a:endParaRPr lang="kk-KZ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kk-KZ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Қазақ халқының өнері мен мәдениеті, оны әлем жұртшылығына таныту туралы ойларыңызды ортаға салсаңыз?</a:t>
            </a:r>
            <a: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kk-KZ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Адамның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өмірге келгенінен бергі жиі ойланатыны өзінің кім екендігін білу, сезіну, соны өз ортасына жеткізу. Қоғам құндылығы - халықтың тілі, мәдениеті, салт-дәстүрі. Ұлты кім болса да, әр азаматқа адами қасиет ананың сүтімен, атаның қанымен дариды. Қазір ұлттық құндылықтарымызды шетелдерге танытуымыз керек. «Сен кімсің?» дегенде «Мен - қазақпын!» деп ана тілімізде айта аламыз.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азамат өз елінің, халқының тарихын білуі тиіс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Халықты қандай құндылықтар біріктіріп отыр?» десек,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әрине,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тілің, ділің, дінің, патриоттық сезімің, бауырмалдық қасиеттерің екені анық. 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4408" y="4046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7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12"/>
    </mc:Choice>
    <mc:Fallback xmlns="">
      <p:transition spd="slow" advTm="10641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21" objId="2"/>
        <p14:stopEvt time="106412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640960" cy="5537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kk-KZ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kk-KZ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Тәуелсіз мемлекетіміздің азаматтарын тәрбиелеудегі өнердің, рухани қазыналарымыздың рөлі қандай? </a:t>
            </a:r>
            <a:endParaRPr lang="en-US" sz="2000" b="1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Иә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азаматтарымызды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өзіміздің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тіліміз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өнеріміз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бен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мәдениетіміз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сынды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рухани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құндылықтарымыз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ғана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тәрбиелей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алады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Одан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басқа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тәрбиенің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балама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түрі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жоқ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!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Бәрі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тілге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байланысты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Мемлекет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азаматын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тәбиелеудің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жолы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қазақ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тілі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мен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тарихы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қазақ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мәдениеті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мен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өнері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және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қазақ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болмысы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Ұлттық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тәрбие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туралы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ойыңызды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қалай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түйіндер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едіңіз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endParaRPr lang="en-US" sz="2000" b="1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kk-KZ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Ең бастысы, ұлдарымыз Отанымыз үшін еңбек етіп, бір үйдің азаматы болып, отбасының басшысы рөлін атқара білуі тиіс.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Арулардың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басты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құндылығы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Ана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болу,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біздің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қоғамымызға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керек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Азаматты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дүниеге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әкелу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және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тәрбиелеу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!</a:t>
            </a:r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Ұлттық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құндылықтарымыз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туралы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ұтымды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ойларыңызды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ортаға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салғаныңызға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көп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рақмет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b="1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27138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92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63"/>
    </mc:Choice>
    <mc:Fallback xmlns="">
      <p:transition spd="slow" advTm="6726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41" objId="3"/>
        <p14:stopEvt time="67263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084512"/>
            <a:ext cx="8568952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kk-KZ" sz="24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kk-KZ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 Интервьюдегі </a:t>
            </a:r>
            <a:r>
              <a:rPr lang="kk-KZ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автор көзқарасынан нені аңғаруға болады? 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kk-KZ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 Ұлттық құндылықтарды өзекті тақырып ретінде алу себебі не?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 Сұхбат барысында қандай экспресивті-эмоционалды сөздер қолданылды?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Дескриптор</a:t>
            </a:r>
            <a:r>
              <a:rPr lang="kk-KZ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kk-KZ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и</a:t>
            </a:r>
            <a:r>
              <a:rPr lang="kk-KZ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нтервьюдегі </a:t>
            </a:r>
            <a:r>
              <a:rPr lang="kk-KZ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автор көзқарасын </a:t>
            </a:r>
            <a:r>
              <a:rPr lang="kk-KZ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анықтайды;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kk-KZ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м</a:t>
            </a:r>
            <a:r>
              <a:rPr lang="kk-KZ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әтіндегі </a:t>
            </a:r>
            <a:r>
              <a:rPr lang="kk-KZ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ұлттық құндылықтарды </a:t>
            </a:r>
            <a:r>
              <a:rPr lang="kk-KZ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біледі;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</a:pPr>
            <a:r>
              <a:rPr lang="kk-KZ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э</a:t>
            </a:r>
            <a:r>
              <a:rPr lang="kk-KZ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кспресивті-эмоционалды </a:t>
            </a:r>
            <a:r>
              <a:rPr lang="kk-KZ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сөздердің рөлін талдайды.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:\Users\Admin\Pictures\imagesCAUYW8S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573168"/>
            <a:ext cx="1094155" cy="100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4288" y="692696"/>
            <a:ext cx="487363" cy="487363"/>
          </a:xfrm>
          <a:prstGeom prst="rect">
            <a:avLst/>
          </a:prstGeom>
        </p:spPr>
      </p:pic>
      <p:pic>
        <p:nvPicPr>
          <p:cNvPr id="5" name="сағат даусы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2400" y="4581128"/>
            <a:ext cx="554023" cy="55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6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29"/>
    </mc:Choice>
    <mc:Fallback xmlns="">
      <p:transition spd="slow" advTm="4722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81" objId="3"/>
        <p14:playEvt time="36613" objId="5"/>
        <p14:stopEvt time="37262" objId="3"/>
        <p14:stopEvt time="46702" objId="5"/>
      </p14:showEvtLst>
    </p:ext>
  </p:extLst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561</TotalTime>
  <Words>809</Words>
  <Application>Microsoft Office PowerPoint</Application>
  <PresentationFormat>Экран (4:3)</PresentationFormat>
  <Paragraphs>118</Paragraphs>
  <Slides>16</Slides>
  <Notes>0</Notes>
  <HiddenSlides>0</HiddenSlides>
  <MMClips>20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Corbel</vt:lpstr>
      <vt:lpstr>Open Sans</vt:lpstr>
      <vt:lpstr>Times New Roman</vt:lpstr>
      <vt:lpstr>Wingdings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Майя</cp:lastModifiedBy>
  <cp:revision>58</cp:revision>
  <dcterms:created xsi:type="dcterms:W3CDTF">2020-07-06T11:16:20Z</dcterms:created>
  <dcterms:modified xsi:type="dcterms:W3CDTF">2021-02-13T07:53:27Z</dcterms:modified>
</cp:coreProperties>
</file>