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6" r:id="rId2"/>
    <p:sldId id="256" r:id="rId3"/>
    <p:sldId id="257" r:id="rId4"/>
    <p:sldId id="280" r:id="rId5"/>
    <p:sldId id="279" r:id="rId6"/>
    <p:sldId id="274" r:id="rId7"/>
    <p:sldId id="275" r:id="rId8"/>
    <p:sldId id="262" r:id="rId9"/>
    <p:sldId id="269" r:id="rId10"/>
    <p:sldId id="271" r:id="rId11"/>
    <p:sldId id="263" r:id="rId12"/>
    <p:sldId id="273" r:id="rId13"/>
    <p:sldId id="277" r:id="rId14"/>
    <p:sldId id="272" r:id="rId15"/>
    <p:sldId id="278" r:id="rId16"/>
    <p:sldId id="265" r:id="rId17"/>
    <p:sldId id="259"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4660"/>
  </p:normalViewPr>
  <p:slideViewPr>
    <p:cSldViewPr>
      <p:cViewPr>
        <p:scale>
          <a:sx n="60" d="100"/>
          <a:sy n="60" d="100"/>
        </p:scale>
        <p:origin x="-1692"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C2E1A0-C234-4042-86F5-3F072DBDAA01}" type="datetimeFigureOut">
              <a:rPr lang="ru-RU" smtClean="0"/>
              <a:pPr/>
              <a:t>18.01.2021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4C3324-9F0E-4B3A-9704-D73D2492BAD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18.01.2021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18.01.2021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18.01.2021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18.01.2021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18.01.2021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18.01.2021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18.01.2021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18.01.2021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18.01.2021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18.01.2021</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18.01.2021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pPr/>
              <a:t>18.01.2021</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pPr algn="ctr"/>
            <a:r>
              <a:rPr lang="kk-KZ" sz="3200" b="0" i="1" dirty="0" smtClean="0">
                <a:latin typeface="Times New Roman" pitchFamily="18" charset="0"/>
                <a:cs typeface="Times New Roman" pitchFamily="18" charset="0"/>
              </a:rPr>
              <a:t>Қазақ тілі. 8-сынып. </a:t>
            </a:r>
            <a:r>
              <a:rPr lang="en-US" sz="3200" b="0" i="1" dirty="0" smtClean="0">
                <a:latin typeface="Times New Roman" pitchFamily="18" charset="0"/>
                <a:cs typeface="Times New Roman" pitchFamily="18" charset="0"/>
              </a:rPr>
              <a:t>III </a:t>
            </a:r>
            <a:r>
              <a:rPr lang="kk-KZ" sz="3200" b="0" i="1" dirty="0" smtClean="0">
                <a:latin typeface="Times New Roman" pitchFamily="18" charset="0"/>
                <a:cs typeface="Times New Roman" pitchFamily="18" charset="0"/>
              </a:rPr>
              <a:t>тоқсан. 9-сабақ</a:t>
            </a:r>
          </a:p>
          <a:p>
            <a:pPr algn="ctr"/>
            <a:endParaRPr lang="kk-KZ" sz="3200" b="0" i="1" dirty="0" smtClean="0">
              <a:latin typeface="Times New Roman" pitchFamily="18" charset="0"/>
              <a:cs typeface="Times New Roman" pitchFamily="18" charset="0"/>
            </a:endParaRPr>
          </a:p>
          <a:p>
            <a:pPr algn="ctr"/>
            <a:r>
              <a:rPr lang="kk-KZ" sz="3200" b="0" i="1" dirty="0" smtClean="0">
                <a:latin typeface="Times New Roman" pitchFamily="18" charset="0"/>
                <a:cs typeface="Times New Roman" pitchFamily="18" charset="0"/>
              </a:rPr>
              <a:t>6-бөлім.Қоршаған  орта және  энергия  ресурстары</a:t>
            </a:r>
          </a:p>
          <a:p>
            <a:pPr algn="ctr"/>
            <a:endParaRPr lang="ru-RU" sz="3200" b="0" i="1" dirty="0" smtClean="0">
              <a:latin typeface="Times New Roman" pitchFamily="18" charset="0"/>
              <a:cs typeface="Times New Roman" pitchFamily="18" charset="0"/>
            </a:endParaRPr>
          </a:p>
          <a:p>
            <a:pPr algn="ctr"/>
            <a:r>
              <a:rPr lang="kk-KZ" sz="3200" b="0" i="1" dirty="0" smtClean="0">
                <a:latin typeface="Times New Roman" pitchFamily="18" charset="0"/>
                <a:cs typeface="Times New Roman" pitchFamily="18" charset="0"/>
              </a:rPr>
              <a:t>Сабақтың тақырыбы: Қазақстанның  қазба  байлықтары </a:t>
            </a:r>
            <a:endParaRPr lang="ru-RU" sz="3200" b="0" i="1" dirty="0" smtClean="0">
              <a:latin typeface="Times New Roman" pitchFamily="18" charset="0"/>
              <a:cs typeface="Times New Roman" pitchFamily="18" charset="0"/>
            </a:endParaRPr>
          </a:p>
          <a:p>
            <a:pPr algn="ctr"/>
            <a:endParaRPr lang="kk-KZ" sz="3200" b="0" i="1" dirty="0" smtClean="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48472" y="4581128"/>
            <a:ext cx="8496944" cy="4896544"/>
          </a:xfrm>
        </p:spPr>
        <p:txBody>
          <a:bodyPr>
            <a:normAutofit/>
          </a:bodyPr>
          <a:lstStyle/>
          <a:p>
            <a:pPr algn="ctr"/>
            <a:r>
              <a:rPr lang="kk-KZ" sz="2000" dirty="0" smtClean="0">
                <a:latin typeface="Times New Roman" pitchFamily="18" charset="0"/>
                <a:cs typeface="Times New Roman" pitchFamily="18" charset="0"/>
              </a:rPr>
              <a:t> </a:t>
            </a:r>
          </a:p>
          <a:p>
            <a:pPr algn="ctr"/>
            <a:r>
              <a:rPr lang="kk-KZ" dirty="0" smtClean="0">
                <a:latin typeface="Times New Roman" pitchFamily="18" charset="0"/>
                <a:cs typeface="Times New Roman" pitchFamily="18" charset="0"/>
              </a:rPr>
              <a:t> </a:t>
            </a:r>
          </a:p>
          <a:p>
            <a:pPr algn="ctr"/>
            <a:endParaRPr lang="kk-KZ" dirty="0" smtClean="0">
              <a:latin typeface="Times New Roman" pitchFamily="18" charset="0"/>
              <a:cs typeface="Times New Roman" pitchFamily="18" charset="0"/>
            </a:endParaRPr>
          </a:p>
          <a:p>
            <a:pPr algn="ctr"/>
            <a:endParaRPr lang="ru-RU" dirty="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251520" y="980728"/>
          <a:ext cx="8280920" cy="3644440"/>
        </p:xfrm>
        <a:graphic>
          <a:graphicData uri="http://schemas.openxmlformats.org/drawingml/2006/table">
            <a:tbl>
              <a:tblPr firstRow="1" bandRow="1">
                <a:tableStyleId>{5C22544A-7EE6-4342-B048-85BDC9FD1C3A}</a:tableStyleId>
              </a:tblPr>
              <a:tblGrid>
                <a:gridCol w="3699987"/>
                <a:gridCol w="4580933"/>
              </a:tblGrid>
              <a:tr h="413161">
                <a:tc>
                  <a:txBody>
                    <a:bodyPr/>
                    <a:lstStyle/>
                    <a:p>
                      <a:r>
                        <a:rPr lang="kk-KZ" sz="2400" i="1" dirty="0" smtClean="0">
                          <a:latin typeface="Times New Roman" pitchFamily="18" charset="0"/>
                          <a:cs typeface="Times New Roman" pitchFamily="18" charset="0"/>
                        </a:rPr>
                        <a:t>Термин</a:t>
                      </a:r>
                      <a:r>
                        <a:rPr lang="kk-KZ" sz="2400" i="1" baseline="0" dirty="0" smtClean="0">
                          <a:latin typeface="Times New Roman" pitchFamily="18" charset="0"/>
                          <a:cs typeface="Times New Roman" pitchFamily="18" charset="0"/>
                        </a:rPr>
                        <a:t> сөздер</a:t>
                      </a:r>
                      <a:endParaRPr lang="ru-RU" sz="2400" i="1" dirty="0">
                        <a:latin typeface="Times New Roman" pitchFamily="18" charset="0"/>
                        <a:cs typeface="Times New Roman" pitchFamily="18" charset="0"/>
                      </a:endParaRPr>
                    </a:p>
                  </a:txBody>
                  <a:tcPr/>
                </a:tc>
                <a:tc>
                  <a:txBody>
                    <a:bodyPr/>
                    <a:lstStyle/>
                    <a:p>
                      <a:r>
                        <a:rPr lang="kk-KZ" sz="2400" i="1" dirty="0" smtClean="0">
                          <a:latin typeface="Times New Roman" pitchFamily="18" charset="0"/>
                          <a:cs typeface="Times New Roman" pitchFamily="18" charset="0"/>
                        </a:rPr>
                        <a:t>Сөйлемдер</a:t>
                      </a:r>
                      <a:endParaRPr lang="ru-RU" sz="2400" i="1" dirty="0">
                        <a:latin typeface="Times New Roman" pitchFamily="18" charset="0"/>
                        <a:cs typeface="Times New Roman" pitchFamily="18" charset="0"/>
                      </a:endParaRPr>
                    </a:p>
                  </a:txBody>
                  <a:tcPr/>
                </a:tc>
              </a:tr>
              <a:tr h="1121436">
                <a:tc>
                  <a:txBody>
                    <a:bodyPr/>
                    <a:lstStyle/>
                    <a:p>
                      <a:r>
                        <a:rPr lang="kk-KZ" sz="2400" i="1" dirty="0" smtClean="0">
                          <a:latin typeface="Times New Roman" pitchFamily="18" charset="0"/>
                          <a:cs typeface="Times New Roman" pitchFamily="18" charset="0"/>
                        </a:rPr>
                        <a:t>1. Тас көмір</a:t>
                      </a:r>
                      <a:endParaRPr lang="ru-RU" sz="2400" i="1" dirty="0">
                        <a:latin typeface="Times New Roman" pitchFamily="18" charset="0"/>
                        <a:cs typeface="Times New Roman" pitchFamily="18" charset="0"/>
                      </a:endParaRPr>
                    </a:p>
                  </a:txBody>
                  <a:tcPr/>
                </a:tc>
                <a:tc>
                  <a:txBody>
                    <a:bodyPr/>
                    <a:lstStyle/>
                    <a:p>
                      <a:r>
                        <a:rPr lang="kk-KZ" sz="2400" i="1" dirty="0" smtClean="0">
                          <a:latin typeface="Times New Roman" pitchFamily="18" charset="0"/>
                          <a:cs typeface="Times New Roman" pitchFamily="18" charset="0"/>
                        </a:rPr>
                        <a:t>Қазақстанда тас көмір өндірісі</a:t>
                      </a:r>
                      <a:r>
                        <a:rPr lang="kk-KZ" sz="2400" i="1" baseline="0" dirty="0" smtClean="0">
                          <a:latin typeface="Times New Roman" pitchFamily="18" charset="0"/>
                          <a:cs typeface="Times New Roman" pitchFamily="18" charset="0"/>
                        </a:rPr>
                        <a:t> жақсы дамып келеді.</a:t>
                      </a:r>
                      <a:endParaRPr lang="ru-RU" sz="2400" i="1" dirty="0">
                        <a:latin typeface="Times New Roman" pitchFamily="18" charset="0"/>
                        <a:cs typeface="Times New Roman" pitchFamily="18" charset="0"/>
                      </a:endParaRPr>
                    </a:p>
                  </a:txBody>
                  <a:tcPr/>
                </a:tc>
              </a:tr>
              <a:tr h="1121436">
                <a:tc>
                  <a:txBody>
                    <a:bodyPr/>
                    <a:lstStyle/>
                    <a:p>
                      <a:r>
                        <a:rPr lang="kk-KZ" sz="2400" i="1" dirty="0" smtClean="0">
                          <a:latin typeface="Times New Roman" pitchFamily="18" charset="0"/>
                          <a:cs typeface="Times New Roman" pitchFamily="18" charset="0"/>
                        </a:rPr>
                        <a:t>2. Темір</a:t>
                      </a:r>
                      <a:endParaRPr lang="ru-RU" sz="2400" i="1" dirty="0">
                        <a:latin typeface="Times New Roman" pitchFamily="18" charset="0"/>
                        <a:cs typeface="Times New Roman" pitchFamily="18" charset="0"/>
                      </a:endParaRPr>
                    </a:p>
                  </a:txBody>
                  <a:tcPr/>
                </a:tc>
                <a:tc>
                  <a:txBody>
                    <a:bodyPr/>
                    <a:lstStyle/>
                    <a:p>
                      <a:r>
                        <a:rPr lang="kk-KZ" sz="2400" i="1" kern="1200" dirty="0" smtClean="0">
                          <a:solidFill>
                            <a:schemeClr val="dk1"/>
                          </a:solidFill>
                          <a:latin typeface="Times New Roman" pitchFamily="18" charset="0"/>
                          <a:ea typeface="+mn-ea"/>
                          <a:cs typeface="Times New Roman" pitchFamily="18" charset="0"/>
                        </a:rPr>
                        <a:t>Темір кендерінің қоры 8 млрд. тоннадан астам.</a:t>
                      </a:r>
                      <a:endParaRPr lang="ru-RU" sz="2400" i="1" dirty="0">
                        <a:latin typeface="Times New Roman" pitchFamily="18" charset="0"/>
                        <a:cs typeface="Times New Roman" pitchFamily="18" charset="0"/>
                      </a:endParaRPr>
                    </a:p>
                  </a:txBody>
                  <a:tcPr/>
                </a:tc>
              </a:tr>
              <a:tr h="944368">
                <a:tc>
                  <a:txBody>
                    <a:bodyPr/>
                    <a:lstStyle/>
                    <a:p>
                      <a:r>
                        <a:rPr lang="kk-KZ" sz="2400" i="1" dirty="0" smtClean="0">
                          <a:latin typeface="Times New Roman" pitchFamily="18" charset="0"/>
                          <a:cs typeface="Times New Roman" pitchFamily="18" charset="0"/>
                        </a:rPr>
                        <a:t>3. Алюминий</a:t>
                      </a:r>
                      <a:endParaRPr lang="ru-RU" sz="2400" i="1" dirty="0">
                        <a:latin typeface="Times New Roman" pitchFamily="18" charset="0"/>
                        <a:cs typeface="Times New Roman" pitchFamily="18" charset="0"/>
                      </a:endParaRPr>
                    </a:p>
                  </a:txBody>
                  <a:tcPr/>
                </a:tc>
                <a:tc>
                  <a:txBody>
                    <a:bodyPr/>
                    <a:lstStyle/>
                    <a:p>
                      <a:r>
                        <a:rPr lang="kk-KZ" sz="2400" i="1" dirty="0" smtClean="0">
                          <a:latin typeface="Times New Roman" pitchFamily="18" charset="0"/>
                          <a:cs typeface="Times New Roman" pitchFamily="18" charset="0"/>
                        </a:rPr>
                        <a:t>Алюминий</a:t>
                      </a:r>
                      <a:r>
                        <a:rPr lang="kk-KZ" sz="2400" i="1" baseline="0" dirty="0" smtClean="0">
                          <a:latin typeface="Times New Roman" pitchFamily="18" charset="0"/>
                          <a:cs typeface="Times New Roman" pitchFamily="18" charset="0"/>
                        </a:rPr>
                        <a:t> кендері  Арал маңынан табылған.</a:t>
                      </a:r>
                      <a:endParaRPr lang="ru-RU" sz="2400" i="1" dirty="0">
                        <a:latin typeface="Times New Roman" pitchFamily="18" charset="0"/>
                        <a:cs typeface="Times New Roman" pitchFamily="18" charset="0"/>
                      </a:endParaRPr>
                    </a:p>
                  </a:txBody>
                  <a:tcPr/>
                </a:tc>
              </a:tr>
            </a:tbl>
          </a:graphicData>
        </a:graphic>
      </p:graphicFrame>
      <p:sp>
        <p:nvSpPr>
          <p:cNvPr id="4" name="Прямоугольник 3"/>
          <p:cNvSpPr/>
          <p:nvPr/>
        </p:nvSpPr>
        <p:spPr>
          <a:xfrm>
            <a:off x="2843808" y="260648"/>
            <a:ext cx="2517959" cy="461665"/>
          </a:xfrm>
          <a:prstGeom prst="rect">
            <a:avLst/>
          </a:prstGeom>
        </p:spPr>
        <p:txBody>
          <a:bodyPr wrap="square">
            <a:spAutoFit/>
          </a:bodyPr>
          <a:lstStyle/>
          <a:p>
            <a:r>
              <a:rPr lang="kk-KZ" sz="2400" b="1" i="1" dirty="0" smtClean="0">
                <a:latin typeface="Times New Roman" pitchFamily="18" charset="0"/>
                <a:cs typeface="Times New Roman" pitchFamily="18" charset="0"/>
              </a:rPr>
              <a:t>Өзіңді тексер!</a:t>
            </a:r>
            <a:endParaRPr lang="ru-RU" sz="2400" b="1"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983669659"/>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496944" cy="4896544"/>
          </a:xfrm>
        </p:spPr>
        <p:txBody>
          <a:bodyPr>
            <a:normAutofit/>
          </a:bodyPr>
          <a:lstStyle/>
          <a:p>
            <a:pPr algn="ctr"/>
            <a:endParaRPr lang="kk-KZ" dirty="0" smtClean="0">
              <a:latin typeface="Times New Roman" pitchFamily="18" charset="0"/>
              <a:cs typeface="Times New Roman" pitchFamily="18" charset="0"/>
            </a:endParaRPr>
          </a:p>
          <a:p>
            <a:pPr algn="ctr"/>
            <a:endParaRPr lang="ru-RU" dirty="0">
              <a:latin typeface="Times New Roman" pitchFamily="18" charset="0"/>
              <a:cs typeface="Times New Roman" pitchFamily="18" charset="0"/>
            </a:endParaRPr>
          </a:p>
        </p:txBody>
      </p:sp>
      <p:sp>
        <p:nvSpPr>
          <p:cNvPr id="5" name="Прямоугольник 4"/>
          <p:cNvSpPr/>
          <p:nvPr/>
        </p:nvSpPr>
        <p:spPr>
          <a:xfrm>
            <a:off x="395536" y="188640"/>
            <a:ext cx="8352928" cy="7386638"/>
          </a:xfrm>
          <a:prstGeom prst="rect">
            <a:avLst/>
          </a:prstGeom>
        </p:spPr>
        <p:txBody>
          <a:bodyPr wrap="square">
            <a:spAutoFit/>
          </a:bodyPr>
          <a:lstStyle/>
          <a:p>
            <a:r>
              <a:rPr lang="kk-KZ" b="1" i="1" dirty="0" smtClean="0">
                <a:latin typeface="Times New Roman" pitchFamily="18" charset="0"/>
                <a:cs typeface="Times New Roman" pitchFamily="18" charset="0"/>
              </a:rPr>
              <a:t>3-тапсырма. </a:t>
            </a:r>
            <a:r>
              <a:rPr lang="kk-KZ" i="1" dirty="0" smtClean="0">
                <a:latin typeface="Times New Roman" pitchFamily="18" charset="0"/>
                <a:cs typeface="Times New Roman" pitchFamily="18" charset="0"/>
              </a:rPr>
              <a:t>Мәтін бойынша </a:t>
            </a:r>
            <a:r>
              <a:rPr lang="ru-RU" i="1" dirty="0" err="1" smtClean="0">
                <a:latin typeface="Times New Roman" pitchFamily="18" charset="0"/>
                <a:cs typeface="Times New Roman" pitchFamily="18" charset="0"/>
              </a:rPr>
              <a:t>"Төрт сөйлем" әдісі арқылы «Қазақстанның қазба байлықтары»  тақырыбындағы деректерді</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негізге</a:t>
            </a:r>
            <a:r>
              <a:rPr lang="ru-RU" i="1" dirty="0" smtClean="0">
                <a:latin typeface="Times New Roman" pitchFamily="18" charset="0"/>
                <a:cs typeface="Times New Roman" pitchFamily="18" charset="0"/>
              </a:rPr>
              <a:t> ала </a:t>
            </a:r>
            <a:r>
              <a:rPr lang="ru-RU" i="1" dirty="0" err="1" smtClean="0">
                <a:latin typeface="Times New Roman" pitchFamily="18" charset="0"/>
                <a:cs typeface="Times New Roman" pitchFamily="18" charset="0"/>
              </a:rPr>
              <a:t>отырып</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өз ойыңызды қорытып жазыңыз</a:t>
            </a:r>
            <a:r>
              <a:rPr lang="ru-RU" i="1" dirty="0" smtClean="0">
                <a:latin typeface="Times New Roman" pitchFamily="18" charset="0"/>
                <a:cs typeface="Times New Roman" pitchFamily="18" charset="0"/>
              </a:rPr>
              <a:t>. </a:t>
            </a:r>
          </a:p>
          <a:p>
            <a:pPr algn="ctr"/>
            <a:r>
              <a:rPr lang="ru-RU" sz="1700" b="1" i="1" dirty="0" smtClean="0">
                <a:latin typeface="Times New Roman" pitchFamily="18" charset="0"/>
                <a:cs typeface="Times New Roman" pitchFamily="18" charset="0"/>
              </a:rPr>
              <a:t> </a:t>
            </a:r>
            <a:r>
              <a:rPr lang="ru-RU" sz="1700" b="1" i="1" dirty="0" err="1" smtClean="0">
                <a:latin typeface="Times New Roman" pitchFamily="18" charset="0"/>
                <a:cs typeface="Times New Roman" pitchFamily="18" charset="0"/>
              </a:rPr>
              <a:t>Қазақстанның қазба байлықтары</a:t>
            </a:r>
            <a:endParaRPr lang="ru-RU" sz="1700" b="1" i="1" dirty="0" smtClean="0">
              <a:latin typeface="Times New Roman" pitchFamily="18" charset="0"/>
              <a:cs typeface="Times New Roman" pitchFamily="18" charset="0"/>
            </a:endParaRPr>
          </a:p>
          <a:p>
            <a:pPr algn="just"/>
            <a:r>
              <a:rPr lang="kk-KZ" sz="1700" i="1" dirty="0" smtClean="0">
                <a:latin typeface="Times New Roman" pitchFamily="18" charset="0"/>
                <a:cs typeface="Times New Roman" pitchFamily="18" charset="0"/>
              </a:rPr>
              <a:t>          Қазақстан минералдық ресурстарға, яғни қазба байлықтарға өте бай. Қазақстан дүние жүзінің 186 елінің ішінде вольфрам, қорғасын және барийдің қоры бойынша бірінші орында, хромит, күміс және цинк бойынша екінші, марганец және молибден -үшінші, мыс - төртінші, уран - бесінші, алтын - алтыншы, темір кені -  жетінші, қалайы мен никель - сегізінші, көмір мен табиғи газ - тоғызыншы, мұнай бойынша он  үшінші орында.</a:t>
            </a:r>
            <a:endParaRPr lang="ru-RU" sz="1700" i="1" dirty="0" smtClean="0">
              <a:latin typeface="Times New Roman" pitchFamily="18" charset="0"/>
              <a:cs typeface="Times New Roman" pitchFamily="18" charset="0"/>
            </a:endParaRPr>
          </a:p>
          <a:p>
            <a:pPr algn="just"/>
            <a:r>
              <a:rPr lang="kk-KZ" sz="1700" i="1" dirty="0" smtClean="0">
                <a:latin typeface="Times New Roman" pitchFamily="18" charset="0"/>
                <a:cs typeface="Times New Roman" pitchFamily="18" charset="0"/>
              </a:rPr>
              <a:t>          Қазақстанда  тас көмір және қоңыр көмірдің қоры 200 млрд. тоннадан астам. Көмір бассейндеріне Қарағанды, Екібастүз, Майкөбен жатады. Қазақстанның жер қыртысы мұнай мен табиғи газдарға бай. Каспий маңы ойпаты,  Каспий теңізінің жағалауын қоса алғанда мұнай қоры 7 млрд. тонна.  Марганец кендері </a:t>
            </a:r>
            <a:r>
              <a:rPr lang="kk-KZ" sz="1700" i="1" smtClean="0">
                <a:latin typeface="Times New Roman" pitchFamily="18" charset="0"/>
                <a:cs typeface="Times New Roman" pitchFamily="18" charset="0"/>
              </a:rPr>
              <a:t>Атасу темір марганец </a:t>
            </a:r>
            <a:r>
              <a:rPr lang="kk-KZ" sz="1700" i="1" dirty="0" smtClean="0">
                <a:latin typeface="Times New Roman" pitchFamily="18" charset="0"/>
                <a:cs typeface="Times New Roman" pitchFamily="18" charset="0"/>
              </a:rPr>
              <a:t>бассейнінен басқа Сарыарқада, Ұлытауда, Қаратауда, Маңғыстау мен  Семейде табылып, анықталған. Титан кендері Қостанайда, Көкшетауда, Ақмола мен Ақтөбе облыстарында барланған. Алюминий кендері келешегі бар аудандар Сарыарқаның батысы мен солтүстігі, Торғай ойпаты, Сырдария өзенінің бассейні,Каспий маңы және Арал маңы ойпатында зерттеліп, табылған. Шымкент қаласының  маңындағы  кен  орындарын  атауға  болады. Алтын мен күміс ертеден Қазақстанның шығысы мен солтүстігінде өндіріліп, алынып келген. Көкшетау жақын жылдары негізгі алтын өндіруші аймаққа айналады. Өндірілетін алтын мөлшерін қазіргі жылына 10-15-тен 100-120 тоннаға дейін арттыруға  болады.</a:t>
            </a:r>
            <a:endParaRPr lang="ru-RU" sz="1700" i="1" dirty="0" smtClean="0">
              <a:latin typeface="Times New Roman" pitchFamily="18" charset="0"/>
              <a:cs typeface="Times New Roman" pitchFamily="18" charset="0"/>
            </a:endParaRPr>
          </a:p>
          <a:p>
            <a:pPr algn="just"/>
            <a:r>
              <a:rPr lang="kk-KZ" i="1" dirty="0" smtClean="0"/>
              <a:t> </a:t>
            </a:r>
            <a:endParaRPr lang="ru-RU" dirty="0" smtClean="0"/>
          </a:p>
          <a:p>
            <a:r>
              <a:rPr lang="kk-KZ" sz="1700" dirty="0" smtClean="0"/>
              <a:t> </a:t>
            </a:r>
            <a:endParaRPr lang="ru-RU" sz="1700" dirty="0" smtClean="0"/>
          </a:p>
          <a:p>
            <a:endParaRPr lang="kk-KZ" sz="1700" i="1" dirty="0" smtClean="0">
              <a:latin typeface="Times New Roman" pitchFamily="18" charset="0"/>
              <a:cs typeface="Times New Roman" pitchFamily="18" charset="0"/>
            </a:endParaRPr>
          </a:p>
          <a:p>
            <a:endParaRPr lang="kk-KZ" sz="1600" i="1" dirty="0" smtClean="0">
              <a:latin typeface="Times New Roman" pitchFamily="18" charset="0"/>
              <a:cs typeface="Times New Roman" pitchFamily="18" charset="0"/>
            </a:endParaRPr>
          </a:p>
          <a:p>
            <a:endParaRPr lang="kk-KZ" sz="1200"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983669659"/>
      </p:ext>
    </p:extLst>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496944" cy="4896544"/>
          </a:xfrm>
        </p:spPr>
        <p:txBody>
          <a:bodyPr>
            <a:normAutofit/>
          </a:bodyPr>
          <a:lstStyle/>
          <a:p>
            <a:pPr algn="ctr"/>
            <a:endParaRPr lang="kk-KZ" dirty="0" smtClean="0">
              <a:latin typeface="Times New Roman" pitchFamily="18" charset="0"/>
              <a:cs typeface="Times New Roman" pitchFamily="18" charset="0"/>
            </a:endParaRPr>
          </a:p>
          <a:p>
            <a:pPr algn="ctr"/>
            <a:endParaRPr lang="ru-RU" dirty="0">
              <a:latin typeface="Times New Roman" pitchFamily="18" charset="0"/>
              <a:cs typeface="Times New Roman" pitchFamily="18" charset="0"/>
            </a:endParaRPr>
          </a:p>
        </p:txBody>
      </p:sp>
      <p:sp>
        <p:nvSpPr>
          <p:cNvPr id="4" name="TextBox 3"/>
          <p:cNvSpPr txBox="1"/>
          <p:nvPr/>
        </p:nvSpPr>
        <p:spPr>
          <a:xfrm>
            <a:off x="467545" y="1268760"/>
            <a:ext cx="8496944" cy="5078313"/>
          </a:xfrm>
          <a:prstGeom prst="rect">
            <a:avLst/>
          </a:prstGeom>
          <a:noFill/>
        </p:spPr>
        <p:txBody>
          <a:bodyPr wrap="square" rtlCol="0">
            <a:spAutoFit/>
          </a:bodyPr>
          <a:lstStyle/>
          <a:p>
            <a:r>
              <a:rPr lang="kk-KZ" sz="2400" b="1" i="1" dirty="0" smtClean="0">
                <a:latin typeface="Times New Roman" pitchFamily="18" charset="0"/>
                <a:cs typeface="Times New Roman" pitchFamily="18" charset="0"/>
              </a:rPr>
              <a:t>3-тапсырма. </a:t>
            </a:r>
            <a:r>
              <a:rPr lang="ru-RU" sz="2400" i="1" dirty="0" err="1" smtClean="0">
                <a:latin typeface="Times New Roman" pitchFamily="18" charset="0"/>
                <a:cs typeface="Times New Roman" pitchFamily="18" charset="0"/>
              </a:rPr>
              <a:t>Мәтіннің құрылымы </a:t>
            </a:r>
            <a:r>
              <a:rPr lang="ru-RU" sz="2400" i="1" dirty="0" smtClean="0">
                <a:latin typeface="Times New Roman" pitchFamily="18" charset="0"/>
                <a:cs typeface="Times New Roman" pitchFamily="18" charset="0"/>
              </a:rPr>
              <a:t>мен </a:t>
            </a:r>
            <a:r>
              <a:rPr lang="ru-RU" sz="2400" i="1" dirty="0" err="1" smtClean="0">
                <a:latin typeface="Times New Roman" pitchFamily="18" charset="0"/>
                <a:cs typeface="Times New Roman" pitchFamily="18" charset="0"/>
              </a:rPr>
              <a:t>орфографиялық нормасын</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сақтаңыз</a:t>
            </a:r>
            <a:r>
              <a:rPr lang="ru-RU" sz="2400" i="1" dirty="0" smtClean="0">
                <a:latin typeface="Times New Roman" pitchFamily="18" charset="0"/>
                <a:cs typeface="Times New Roman" pitchFamily="18" charset="0"/>
              </a:rPr>
              <a:t>.</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err="1" smtClean="0">
                <a:latin typeface="Times New Roman" pitchFamily="18" charset="0"/>
                <a:cs typeface="Times New Roman" pitchFamily="18" charset="0"/>
              </a:rPr>
              <a:t>1.Менің ойымша</a:t>
            </a:r>
            <a:r>
              <a:rPr lang="ru-RU" sz="2400" i="1" dirty="0" smtClean="0">
                <a:latin typeface="Times New Roman" pitchFamily="18" charset="0"/>
                <a:cs typeface="Times New Roman" pitchFamily="18" charset="0"/>
              </a:rPr>
              <a:t>...</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2.Себебі...</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3.Мысалы...</a:t>
            </a:r>
            <a:br>
              <a:rPr lang="ru-RU" sz="2400" i="1" dirty="0" smtClean="0">
                <a:latin typeface="Times New Roman" pitchFamily="18" charset="0"/>
                <a:cs typeface="Times New Roman" pitchFamily="18" charset="0"/>
              </a:rPr>
            </a:br>
            <a:r>
              <a:rPr lang="ru-RU" sz="2400" i="1" dirty="0" err="1" smtClean="0">
                <a:latin typeface="Times New Roman" pitchFamily="18" charset="0"/>
                <a:cs typeface="Times New Roman" pitchFamily="18" charset="0"/>
              </a:rPr>
              <a:t>4.Қорыта айтқанда...</a:t>
            </a:r>
            <a:r>
              <a:rPr lang="ru-RU" sz="2400" i="1" dirty="0" smtClean="0">
                <a:latin typeface="Times New Roman" pitchFamily="18" charset="0"/>
                <a:cs typeface="Times New Roman" pitchFamily="18" charset="0"/>
              </a:rPr>
              <a:t>​</a:t>
            </a:r>
            <a:endParaRPr lang="ru-RU" sz="2400" b="1" i="1" dirty="0" smtClean="0">
              <a:latin typeface="Times New Roman" pitchFamily="18" charset="0"/>
              <a:cs typeface="Times New Roman" pitchFamily="18" charset="0"/>
            </a:endParaRPr>
          </a:p>
          <a:p>
            <a:endParaRPr lang="kk-KZ" i="1" dirty="0" smtClean="0">
              <a:latin typeface="Times New Roman" pitchFamily="18" charset="0"/>
              <a:cs typeface="Times New Roman" pitchFamily="18" charset="0"/>
            </a:endParaRPr>
          </a:p>
          <a:p>
            <a:endParaRPr lang="kk-KZ" b="1" i="1" u="sng" dirty="0" smtClean="0">
              <a:latin typeface="Times New Roman" pitchFamily="18" charset="0"/>
              <a:cs typeface="Times New Roman" pitchFamily="18" charset="0"/>
            </a:endParaRPr>
          </a:p>
          <a:p>
            <a:endParaRPr lang="kk-KZ" b="1" i="1" u="sng" dirty="0" smtClean="0">
              <a:latin typeface="Times New Roman" pitchFamily="18" charset="0"/>
              <a:cs typeface="Times New Roman" pitchFamily="18" charset="0"/>
            </a:endParaRPr>
          </a:p>
          <a:p>
            <a:endParaRPr lang="kk-KZ" b="1" i="1" u="sng" dirty="0" smtClean="0">
              <a:latin typeface="Times New Roman" pitchFamily="18" charset="0"/>
              <a:cs typeface="Times New Roman" pitchFamily="18" charset="0"/>
            </a:endParaRPr>
          </a:p>
          <a:p>
            <a:endParaRPr lang="kk-KZ" b="1" i="1" u="sng" dirty="0" smtClean="0">
              <a:latin typeface="Times New Roman" pitchFamily="18" charset="0"/>
              <a:cs typeface="Times New Roman" pitchFamily="18" charset="0"/>
            </a:endParaRPr>
          </a:p>
          <a:p>
            <a:endParaRPr lang="kk-KZ" b="1" i="1" u="sng" dirty="0" smtClean="0">
              <a:latin typeface="Times New Roman" pitchFamily="18" charset="0"/>
              <a:cs typeface="Times New Roman" pitchFamily="18" charset="0"/>
            </a:endParaRPr>
          </a:p>
          <a:p>
            <a:r>
              <a:rPr lang="kk-KZ" sz="2400" b="1" i="1" u="sng" dirty="0" smtClean="0">
                <a:latin typeface="Times New Roman" pitchFamily="18" charset="0"/>
                <a:cs typeface="Times New Roman" pitchFamily="18" charset="0"/>
              </a:rPr>
              <a:t>Дескрипторы:</a:t>
            </a:r>
          </a:p>
          <a:p>
            <a:pPr>
              <a:buFontTx/>
              <a:buChar char="-"/>
            </a:pPr>
            <a:r>
              <a:rPr lang="kk-KZ" sz="2400" i="1" dirty="0" smtClean="0">
                <a:latin typeface="Times New Roman" pitchFamily="18" charset="0"/>
                <a:cs typeface="Times New Roman" pitchFamily="18" charset="0"/>
              </a:rPr>
              <a:t>Мәтін бойынша өз ойын 4 сөйлеммен қорытып жазады.</a:t>
            </a:r>
            <a:endParaRPr lang="ru-RU" sz="2400" dirty="0"/>
          </a:p>
        </p:txBody>
      </p:sp>
      <p:sp>
        <p:nvSpPr>
          <p:cNvPr id="5" name="Прямоугольник 4"/>
          <p:cNvSpPr/>
          <p:nvPr/>
        </p:nvSpPr>
        <p:spPr>
          <a:xfrm>
            <a:off x="395536" y="620689"/>
            <a:ext cx="8352928" cy="1569660"/>
          </a:xfrm>
          <a:prstGeom prst="rect">
            <a:avLst/>
          </a:prstGeom>
        </p:spPr>
        <p:txBody>
          <a:bodyPr wrap="square">
            <a:spAutoFit/>
          </a:bodyPr>
          <a:lstStyle/>
          <a:p>
            <a:endParaRPr lang="kk-KZ" sz="2400" b="1" u="sng" dirty="0" smtClean="0">
              <a:latin typeface="Times New Roman" pitchFamily="18" charset="0"/>
              <a:cs typeface="Times New Roman" pitchFamily="18" charset="0"/>
            </a:endParaRPr>
          </a:p>
          <a:p>
            <a:endParaRPr lang="ru-RU" sz="2400" b="1" u="sng" dirty="0" smtClean="0">
              <a:latin typeface="Times New Roman" pitchFamily="18" charset="0"/>
              <a:cs typeface="Times New Roman" pitchFamily="18" charset="0"/>
            </a:endParaRPr>
          </a:p>
          <a:p>
            <a:endParaRPr lang="kk-KZ" sz="2400" i="1" dirty="0" smtClean="0">
              <a:latin typeface="Times New Roman" pitchFamily="18" charset="0"/>
              <a:cs typeface="Times New Roman" pitchFamily="18" charset="0"/>
            </a:endParaRPr>
          </a:p>
          <a:p>
            <a:endParaRPr lang="kk-KZ" sz="2400"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983669659"/>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496944" cy="4896544"/>
          </a:xfrm>
        </p:spPr>
        <p:txBody>
          <a:bodyPr>
            <a:normAutofit/>
          </a:bodyPr>
          <a:lstStyle/>
          <a:p>
            <a:pPr algn="ctr"/>
            <a:endParaRPr lang="kk-KZ" dirty="0" smtClean="0">
              <a:latin typeface="Times New Roman" pitchFamily="18" charset="0"/>
              <a:cs typeface="Times New Roman" pitchFamily="18" charset="0"/>
            </a:endParaRPr>
          </a:p>
          <a:p>
            <a:pPr algn="ctr"/>
            <a:endParaRPr lang="ru-RU" dirty="0">
              <a:latin typeface="Times New Roman" pitchFamily="18" charset="0"/>
              <a:cs typeface="Times New Roman" pitchFamily="18" charset="0"/>
            </a:endParaRPr>
          </a:p>
        </p:txBody>
      </p:sp>
      <p:sp>
        <p:nvSpPr>
          <p:cNvPr id="4" name="TextBox 3"/>
          <p:cNvSpPr txBox="1"/>
          <p:nvPr/>
        </p:nvSpPr>
        <p:spPr>
          <a:xfrm>
            <a:off x="467545" y="1268760"/>
            <a:ext cx="8496944" cy="6278642"/>
          </a:xfrm>
          <a:prstGeom prst="rect">
            <a:avLst/>
          </a:prstGeom>
          <a:noFill/>
        </p:spPr>
        <p:txBody>
          <a:bodyPr wrap="square" rtlCol="0">
            <a:spAutoFit/>
          </a:bodyPr>
          <a:lstStyle/>
          <a:p>
            <a:r>
              <a:rPr lang="ru-RU" sz="2400" i="1" dirty="0" err="1" smtClean="0">
                <a:latin typeface="Times New Roman" pitchFamily="18" charset="0"/>
                <a:cs typeface="Times New Roman" pitchFamily="18" charset="0"/>
              </a:rPr>
              <a:t>1.Менің ойымша</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,бұл мәтінде қазба байлықтар туралы</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айтылады</a:t>
            </a:r>
            <a:r>
              <a:rPr lang="ru-RU" sz="2400" i="1" dirty="0" smtClean="0">
                <a:latin typeface="Times New Roman" pitchFamily="18" charset="0"/>
                <a:cs typeface="Times New Roman" pitchFamily="18" charset="0"/>
              </a:rPr>
              <a:t>.</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2.Себебі,  </a:t>
            </a:r>
            <a:r>
              <a:rPr lang="ru-RU" sz="2400" i="1" dirty="0" err="1" smtClean="0">
                <a:latin typeface="Times New Roman" pitchFamily="18" charset="0"/>
                <a:cs typeface="Times New Roman" pitchFamily="18" charset="0"/>
              </a:rPr>
              <a:t>мәтінде </a:t>
            </a:r>
            <a:r>
              <a:rPr lang="ru-RU" sz="2400" i="1" dirty="0" smtClean="0">
                <a:latin typeface="Times New Roman" pitchFamily="18" charset="0"/>
                <a:cs typeface="Times New Roman" pitchFamily="18" charset="0"/>
              </a:rPr>
              <a:t>алтын, </a:t>
            </a:r>
            <a:r>
              <a:rPr lang="ru-RU" sz="2400" i="1" dirty="0" err="1" smtClean="0">
                <a:latin typeface="Times New Roman" pitchFamily="18" charset="0"/>
                <a:cs typeface="Times New Roman" pitchFamily="18" charset="0"/>
              </a:rPr>
              <a:t>тас</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көмір, табиғи </a:t>
            </a:r>
            <a:r>
              <a:rPr lang="ru-RU" sz="2400" i="1" dirty="0" smtClean="0">
                <a:latin typeface="Times New Roman" pitchFamily="18" charset="0"/>
                <a:cs typeface="Times New Roman" pitchFamily="18" charset="0"/>
              </a:rPr>
              <a:t>газ, </a:t>
            </a:r>
            <a:r>
              <a:rPr lang="ru-RU" sz="2400" i="1" dirty="0" err="1" smtClean="0">
                <a:latin typeface="Times New Roman" pitchFamily="18" charset="0"/>
                <a:cs typeface="Times New Roman" pitchFamily="18" charset="0"/>
              </a:rPr>
              <a:t>мұнай жайлы</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ақпарат берілген</a:t>
            </a:r>
            <a:r>
              <a:rPr lang="ru-RU" sz="2400" i="1" dirty="0" smtClean="0">
                <a:latin typeface="Times New Roman" pitchFamily="18" charset="0"/>
                <a:cs typeface="Times New Roman" pitchFamily="18" charset="0"/>
              </a:rPr>
              <a:t>.</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3.Мысалы: </a:t>
            </a:r>
            <a:r>
              <a:rPr lang="kk-KZ" sz="2400" i="1" dirty="0" smtClean="0">
                <a:latin typeface="Times New Roman" pitchFamily="18" charset="0"/>
                <a:cs typeface="Times New Roman" pitchFamily="18" charset="0"/>
              </a:rPr>
              <a:t>Қазақстан дүние жүзінің 186 елінің ішінде вольфрам, қорғасын және барийдің қоры бойынша бірінші орында, хромит, күміс және цинк бойынша екінші, марганец және молибден -үшінші, мыс - төртінші, уран - бесінші, алтын - алтыншы, темір кені -  жетінші, қалайы мен никель - сегізінші, көмір мен табиғи газ - тоғызыншы, мұнай бойынша он  үшінші орында. </a:t>
            </a: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err="1" smtClean="0">
                <a:latin typeface="Times New Roman" pitchFamily="18" charset="0"/>
                <a:cs typeface="Times New Roman" pitchFamily="18" charset="0"/>
              </a:rPr>
              <a:t>4.Қорыта айтқанда, </a:t>
            </a:r>
            <a:r>
              <a:rPr lang="ru-RU" sz="2400" i="1" dirty="0" smtClean="0">
                <a:latin typeface="Times New Roman" pitchFamily="18" charset="0"/>
                <a:cs typeface="Times New Roman" pitchFamily="18" charset="0"/>
              </a:rPr>
              <a:t>осы </a:t>
            </a:r>
            <a:r>
              <a:rPr lang="ru-RU" sz="2400" i="1" dirty="0" err="1" smtClean="0">
                <a:latin typeface="Times New Roman" pitchFamily="18" charset="0"/>
                <a:cs typeface="Times New Roman" pitchFamily="18" charset="0"/>
              </a:rPr>
              <a:t>қазба байлықтарды сақтап</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тиімді</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пайдалана</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алуымыз</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керек</a:t>
            </a:r>
            <a:r>
              <a:rPr lang="ru-RU" sz="2400" i="1" dirty="0" smtClean="0">
                <a:latin typeface="Times New Roman" pitchFamily="18" charset="0"/>
                <a:cs typeface="Times New Roman" pitchFamily="18" charset="0"/>
              </a:rPr>
              <a:t>.</a:t>
            </a:r>
          </a:p>
          <a:p>
            <a:endParaRPr lang="ru-RU" b="1" i="1" u="sng" dirty="0" smtClean="0">
              <a:latin typeface="Times New Roman" pitchFamily="18" charset="0"/>
              <a:cs typeface="Times New Roman" pitchFamily="18" charset="0"/>
            </a:endParaRPr>
          </a:p>
          <a:p>
            <a:endParaRPr lang="ru-RU" b="1" i="1" u="sng" dirty="0" smtClean="0">
              <a:latin typeface="Times New Roman" pitchFamily="18" charset="0"/>
              <a:cs typeface="Times New Roman" pitchFamily="18" charset="0"/>
            </a:endParaRPr>
          </a:p>
          <a:p>
            <a:endParaRPr lang="ru-RU" b="1" i="1" u="sng" dirty="0" smtClean="0">
              <a:latin typeface="Times New Roman" pitchFamily="18" charset="0"/>
              <a:cs typeface="Times New Roman" pitchFamily="18" charset="0"/>
            </a:endParaRPr>
          </a:p>
          <a:p>
            <a:endParaRPr lang="ru-RU" b="1" i="1" u="sng" dirty="0" smtClean="0">
              <a:latin typeface="Times New Roman" pitchFamily="18" charset="0"/>
              <a:cs typeface="Times New Roman" pitchFamily="18" charset="0"/>
            </a:endParaRPr>
          </a:p>
          <a:p>
            <a:endParaRPr lang="kk-KZ" b="1" i="1" u="sng" dirty="0" smtClean="0">
              <a:latin typeface="Times New Roman" pitchFamily="18" charset="0"/>
              <a:cs typeface="Times New Roman" pitchFamily="18" charset="0"/>
            </a:endParaRPr>
          </a:p>
        </p:txBody>
      </p:sp>
      <p:sp>
        <p:nvSpPr>
          <p:cNvPr id="5" name="Прямоугольник 4"/>
          <p:cNvSpPr/>
          <p:nvPr/>
        </p:nvSpPr>
        <p:spPr>
          <a:xfrm>
            <a:off x="395536" y="620689"/>
            <a:ext cx="8352928" cy="1200329"/>
          </a:xfrm>
          <a:prstGeom prst="rect">
            <a:avLst/>
          </a:prstGeom>
        </p:spPr>
        <p:txBody>
          <a:bodyPr wrap="square">
            <a:spAutoFit/>
          </a:bodyPr>
          <a:lstStyle/>
          <a:p>
            <a:pPr algn="ctr"/>
            <a:r>
              <a:rPr lang="kk-KZ" sz="2400" b="1" i="1" dirty="0" smtClean="0">
                <a:latin typeface="Times New Roman" pitchFamily="18" charset="0"/>
                <a:cs typeface="Times New Roman" pitchFamily="18" charset="0"/>
              </a:rPr>
              <a:t>Өзіңді тексер!</a:t>
            </a:r>
            <a:endParaRPr lang="kk-KZ" sz="2400" i="1" dirty="0" smtClean="0">
              <a:latin typeface="Times New Roman" pitchFamily="18" charset="0"/>
              <a:cs typeface="Times New Roman" pitchFamily="18" charset="0"/>
            </a:endParaRPr>
          </a:p>
          <a:p>
            <a:endParaRPr lang="kk-KZ" sz="2400" dirty="0" smtClean="0">
              <a:latin typeface="Times New Roman" pitchFamily="18" charset="0"/>
              <a:cs typeface="Times New Roman" pitchFamily="18" charset="0"/>
            </a:endParaRPr>
          </a:p>
          <a:p>
            <a:endParaRPr lang="kk-KZ"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983669659"/>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496944" cy="4896544"/>
          </a:xfrm>
        </p:spPr>
        <p:txBody>
          <a:bodyPr>
            <a:normAutofit/>
          </a:bodyPr>
          <a:lstStyle/>
          <a:p>
            <a:pPr algn="ctr"/>
            <a:endParaRPr lang="kk-KZ" dirty="0" smtClean="0">
              <a:latin typeface="Times New Roman" pitchFamily="18" charset="0"/>
              <a:cs typeface="Times New Roman" pitchFamily="18" charset="0"/>
            </a:endParaRPr>
          </a:p>
          <a:p>
            <a:pPr algn="ctr"/>
            <a:endParaRPr lang="ru-RU" dirty="0">
              <a:latin typeface="Times New Roman" pitchFamily="18" charset="0"/>
              <a:cs typeface="Times New Roman" pitchFamily="18" charset="0"/>
            </a:endParaRPr>
          </a:p>
        </p:txBody>
      </p:sp>
      <p:sp>
        <p:nvSpPr>
          <p:cNvPr id="4" name="TextBox 3"/>
          <p:cNvSpPr txBox="1"/>
          <p:nvPr/>
        </p:nvSpPr>
        <p:spPr>
          <a:xfrm>
            <a:off x="467545" y="5085184"/>
            <a:ext cx="8496944" cy="1200329"/>
          </a:xfrm>
          <a:prstGeom prst="rect">
            <a:avLst/>
          </a:prstGeom>
          <a:noFill/>
        </p:spPr>
        <p:txBody>
          <a:bodyPr wrap="square" rtlCol="0">
            <a:spAutoFit/>
          </a:bodyPr>
          <a:lstStyle/>
          <a:p>
            <a:r>
              <a:rPr lang="kk-KZ" sz="2400" b="1" i="1" u="sng" dirty="0" smtClean="0">
                <a:latin typeface="Times New Roman" pitchFamily="18" charset="0"/>
                <a:cs typeface="Times New Roman" pitchFamily="18" charset="0"/>
              </a:rPr>
              <a:t>Дескрипторы:</a:t>
            </a:r>
          </a:p>
          <a:p>
            <a:pPr>
              <a:buFontTx/>
              <a:buChar char="-"/>
            </a:pPr>
            <a:r>
              <a:rPr lang="kk-KZ" sz="2400" i="1" dirty="0" smtClean="0">
                <a:latin typeface="Times New Roman" pitchFamily="18" charset="0"/>
                <a:cs typeface="Times New Roman" pitchFamily="18" charset="0"/>
              </a:rPr>
              <a:t>Мәтіндегі бірыңғай бастауыштар мен баяндауыштарды анықтайды</a:t>
            </a:r>
            <a:r>
              <a:rPr lang="kk-KZ" i="1" dirty="0" smtClean="0">
                <a:latin typeface="Times New Roman" pitchFamily="18" charset="0"/>
                <a:cs typeface="Times New Roman" pitchFamily="18" charset="0"/>
              </a:rPr>
              <a:t>.</a:t>
            </a:r>
            <a:endParaRPr lang="ru-RU" i="1" dirty="0"/>
          </a:p>
        </p:txBody>
      </p:sp>
      <p:sp>
        <p:nvSpPr>
          <p:cNvPr id="5" name="Прямоугольник 4"/>
          <p:cNvSpPr/>
          <p:nvPr/>
        </p:nvSpPr>
        <p:spPr>
          <a:xfrm>
            <a:off x="395536" y="620689"/>
            <a:ext cx="8352928" cy="2308324"/>
          </a:xfrm>
          <a:prstGeom prst="rect">
            <a:avLst/>
          </a:prstGeom>
        </p:spPr>
        <p:txBody>
          <a:bodyPr wrap="square">
            <a:spAutoFit/>
          </a:bodyPr>
          <a:lstStyle/>
          <a:p>
            <a:pPr algn="ctr"/>
            <a:r>
              <a:rPr lang="kk-KZ" sz="2400" b="1" i="1" dirty="0" smtClean="0">
                <a:latin typeface="Times New Roman" pitchFamily="18" charset="0"/>
                <a:cs typeface="Times New Roman" pitchFamily="18" charset="0"/>
              </a:rPr>
              <a:t>4-тапсырма. </a:t>
            </a:r>
            <a:r>
              <a:rPr lang="kk-KZ" sz="2400" i="1" dirty="0" smtClean="0">
                <a:latin typeface="Times New Roman" pitchFamily="18" charset="0"/>
                <a:cs typeface="Times New Roman" pitchFamily="18" charset="0"/>
              </a:rPr>
              <a:t>Мәтіннен (Қазақстанның қазба байлықтары) бірыңғай бастауыштар мен баяндауыштарды анықтаңыздар.</a:t>
            </a:r>
            <a:endParaRPr lang="ru-RU" sz="2400" i="1" dirty="0" smtClean="0"/>
          </a:p>
          <a:p>
            <a:pPr algn="ctr"/>
            <a:endParaRPr lang="kk-KZ" sz="2400" i="1" dirty="0" smtClean="0">
              <a:latin typeface="Times New Roman" pitchFamily="18" charset="0"/>
              <a:cs typeface="Times New Roman" pitchFamily="18" charset="0"/>
            </a:endParaRPr>
          </a:p>
          <a:p>
            <a:endParaRPr lang="kk-KZ" sz="2400" dirty="0" smtClean="0">
              <a:latin typeface="Times New Roman" pitchFamily="18" charset="0"/>
              <a:cs typeface="Times New Roman" pitchFamily="18" charset="0"/>
            </a:endParaRPr>
          </a:p>
          <a:p>
            <a:endParaRPr lang="kk-KZ" sz="2400" dirty="0" smtClean="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539552" y="2204863"/>
          <a:ext cx="7920880" cy="2376264"/>
        </p:xfrm>
        <a:graphic>
          <a:graphicData uri="http://schemas.openxmlformats.org/drawingml/2006/table">
            <a:tbl>
              <a:tblPr firstRow="1" bandRow="1">
                <a:tableStyleId>{5C22544A-7EE6-4342-B048-85BDC9FD1C3A}</a:tableStyleId>
              </a:tblPr>
              <a:tblGrid>
                <a:gridCol w="3960440"/>
                <a:gridCol w="3960440"/>
              </a:tblGrid>
              <a:tr h="790760">
                <a:tc>
                  <a:txBody>
                    <a:bodyPr/>
                    <a:lstStyle/>
                    <a:p>
                      <a:r>
                        <a:rPr lang="kk-KZ" sz="2400" i="1" dirty="0" smtClean="0">
                          <a:latin typeface="Times New Roman" pitchFamily="18" charset="0"/>
                          <a:cs typeface="Times New Roman" pitchFamily="18" charset="0"/>
                        </a:rPr>
                        <a:t>Бірыңғай мүшелер</a:t>
                      </a:r>
                      <a:endParaRPr lang="ru-RU" sz="2400" i="1" dirty="0">
                        <a:latin typeface="Times New Roman" pitchFamily="18" charset="0"/>
                        <a:cs typeface="Times New Roman" pitchFamily="18" charset="0"/>
                      </a:endParaRPr>
                    </a:p>
                  </a:txBody>
                  <a:tcPr/>
                </a:tc>
                <a:tc>
                  <a:txBody>
                    <a:bodyPr/>
                    <a:lstStyle/>
                    <a:p>
                      <a:r>
                        <a:rPr lang="kk-KZ" sz="2400" i="1" dirty="0" smtClean="0">
                          <a:latin typeface="Times New Roman" pitchFamily="18" charset="0"/>
                          <a:cs typeface="Times New Roman" pitchFamily="18" charset="0"/>
                        </a:rPr>
                        <a:t>Мысалдар</a:t>
                      </a:r>
                      <a:endParaRPr lang="ru-RU" sz="2400" i="1" dirty="0">
                        <a:latin typeface="Times New Roman" pitchFamily="18" charset="0"/>
                        <a:cs typeface="Times New Roman" pitchFamily="18" charset="0"/>
                      </a:endParaRPr>
                    </a:p>
                  </a:txBody>
                  <a:tcPr/>
                </a:tc>
              </a:tr>
              <a:tr h="792752">
                <a:tc>
                  <a:txBody>
                    <a:bodyPr/>
                    <a:lstStyle/>
                    <a:p>
                      <a:r>
                        <a:rPr lang="kk-KZ" sz="2400" i="1" dirty="0" smtClean="0">
                          <a:latin typeface="Times New Roman" pitchFamily="18" charset="0"/>
                          <a:cs typeface="Times New Roman" pitchFamily="18" charset="0"/>
                        </a:rPr>
                        <a:t>Бірыңғай бастауыштар</a:t>
                      </a:r>
                      <a:endParaRPr lang="ru-RU" sz="2400" i="1" dirty="0">
                        <a:latin typeface="Times New Roman" pitchFamily="18" charset="0"/>
                        <a:cs typeface="Times New Roman" pitchFamily="18" charset="0"/>
                      </a:endParaRPr>
                    </a:p>
                  </a:txBody>
                  <a:tcPr/>
                </a:tc>
                <a:tc>
                  <a:txBody>
                    <a:bodyPr/>
                    <a:lstStyle/>
                    <a:p>
                      <a:pPr>
                        <a:buFontTx/>
                        <a:buNone/>
                      </a:pPr>
                      <a:endParaRPr lang="ru-RU" sz="2400" i="1" dirty="0">
                        <a:latin typeface="Times New Roman" pitchFamily="18" charset="0"/>
                        <a:cs typeface="Times New Roman" pitchFamily="18" charset="0"/>
                      </a:endParaRPr>
                    </a:p>
                  </a:txBody>
                  <a:tcPr/>
                </a:tc>
              </a:tr>
              <a:tr h="792752">
                <a:tc>
                  <a:txBody>
                    <a:bodyPr/>
                    <a:lstStyle/>
                    <a:p>
                      <a:r>
                        <a:rPr lang="kk-KZ" sz="2400" i="1" dirty="0" smtClean="0">
                          <a:latin typeface="Times New Roman" pitchFamily="18" charset="0"/>
                          <a:cs typeface="Times New Roman" pitchFamily="18" charset="0"/>
                        </a:rPr>
                        <a:t>Бірыңғай баяндауыштар</a:t>
                      </a:r>
                      <a:endParaRPr lang="ru-RU" sz="2400" i="1" dirty="0">
                        <a:latin typeface="Times New Roman" pitchFamily="18" charset="0"/>
                        <a:cs typeface="Times New Roman" pitchFamily="18" charset="0"/>
                      </a:endParaRPr>
                    </a:p>
                  </a:txBody>
                  <a:tcPr/>
                </a:tc>
                <a:tc>
                  <a:txBody>
                    <a:bodyPr/>
                    <a:lstStyle/>
                    <a:p>
                      <a:pPr>
                        <a:buFontTx/>
                        <a:buNone/>
                      </a:pPr>
                      <a:endParaRPr lang="ru-RU" sz="2400" i="1"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983669659"/>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496944" cy="4896544"/>
          </a:xfrm>
        </p:spPr>
        <p:txBody>
          <a:bodyPr>
            <a:normAutofit/>
          </a:bodyPr>
          <a:lstStyle/>
          <a:p>
            <a:pPr algn="ctr"/>
            <a:endParaRPr lang="kk-KZ" dirty="0" smtClean="0">
              <a:latin typeface="Times New Roman" pitchFamily="18" charset="0"/>
              <a:cs typeface="Times New Roman" pitchFamily="18" charset="0"/>
            </a:endParaRPr>
          </a:p>
          <a:p>
            <a:pPr algn="ctr"/>
            <a:endParaRPr lang="ru-RU" dirty="0">
              <a:latin typeface="Times New Roman" pitchFamily="18" charset="0"/>
              <a:cs typeface="Times New Roman" pitchFamily="18" charset="0"/>
            </a:endParaRPr>
          </a:p>
        </p:txBody>
      </p:sp>
      <p:sp>
        <p:nvSpPr>
          <p:cNvPr id="4" name="TextBox 3"/>
          <p:cNvSpPr txBox="1"/>
          <p:nvPr/>
        </p:nvSpPr>
        <p:spPr>
          <a:xfrm>
            <a:off x="467545" y="5085184"/>
            <a:ext cx="8496944" cy="369332"/>
          </a:xfrm>
          <a:prstGeom prst="rect">
            <a:avLst/>
          </a:prstGeom>
          <a:noFill/>
        </p:spPr>
        <p:txBody>
          <a:bodyPr wrap="square" rtlCol="0">
            <a:spAutoFit/>
          </a:bodyPr>
          <a:lstStyle/>
          <a:p>
            <a:endParaRPr lang="kk-KZ" b="1" i="1" u="sng" dirty="0" smtClean="0">
              <a:latin typeface="Times New Roman" pitchFamily="18" charset="0"/>
              <a:cs typeface="Times New Roman" pitchFamily="18" charset="0"/>
            </a:endParaRPr>
          </a:p>
        </p:txBody>
      </p:sp>
      <p:sp>
        <p:nvSpPr>
          <p:cNvPr id="5" name="Прямоугольник 4"/>
          <p:cNvSpPr/>
          <p:nvPr/>
        </p:nvSpPr>
        <p:spPr>
          <a:xfrm>
            <a:off x="395536" y="620689"/>
            <a:ext cx="8352928" cy="1200329"/>
          </a:xfrm>
          <a:prstGeom prst="rect">
            <a:avLst/>
          </a:prstGeom>
        </p:spPr>
        <p:txBody>
          <a:bodyPr wrap="square">
            <a:spAutoFit/>
          </a:bodyPr>
          <a:lstStyle/>
          <a:p>
            <a:pPr algn="ctr"/>
            <a:r>
              <a:rPr lang="kk-KZ" sz="2400" b="1" i="1" dirty="0" smtClean="0">
                <a:latin typeface="Times New Roman" pitchFamily="18" charset="0"/>
                <a:cs typeface="Times New Roman" pitchFamily="18" charset="0"/>
              </a:rPr>
              <a:t>Өзіңді тексер!</a:t>
            </a:r>
            <a:endParaRPr lang="kk-KZ" sz="2400" i="1" dirty="0" smtClean="0">
              <a:latin typeface="Times New Roman" pitchFamily="18" charset="0"/>
              <a:cs typeface="Times New Roman" pitchFamily="18" charset="0"/>
            </a:endParaRPr>
          </a:p>
          <a:p>
            <a:endParaRPr lang="kk-KZ" sz="2400" dirty="0" smtClean="0">
              <a:latin typeface="Times New Roman" pitchFamily="18" charset="0"/>
              <a:cs typeface="Times New Roman" pitchFamily="18" charset="0"/>
            </a:endParaRPr>
          </a:p>
          <a:p>
            <a:endParaRPr lang="kk-KZ" sz="2400" dirty="0" smtClean="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539552" y="1484783"/>
          <a:ext cx="7920880" cy="4386822"/>
        </p:xfrm>
        <a:graphic>
          <a:graphicData uri="http://schemas.openxmlformats.org/drawingml/2006/table">
            <a:tbl>
              <a:tblPr firstRow="1" bandRow="1">
                <a:tableStyleId>{5C22544A-7EE6-4342-B048-85BDC9FD1C3A}</a:tableStyleId>
              </a:tblPr>
              <a:tblGrid>
                <a:gridCol w="3960440"/>
                <a:gridCol w="3960440"/>
              </a:tblGrid>
              <a:tr h="912102">
                <a:tc>
                  <a:txBody>
                    <a:bodyPr/>
                    <a:lstStyle/>
                    <a:p>
                      <a:r>
                        <a:rPr lang="kk-KZ" sz="2400" i="1" dirty="0" smtClean="0">
                          <a:latin typeface="Times New Roman" pitchFamily="18" charset="0"/>
                          <a:cs typeface="Times New Roman" pitchFamily="18" charset="0"/>
                        </a:rPr>
                        <a:t>Бірыңғай мүшелер</a:t>
                      </a:r>
                      <a:endParaRPr lang="ru-RU" sz="2400" i="1" dirty="0">
                        <a:latin typeface="Times New Roman" pitchFamily="18" charset="0"/>
                        <a:cs typeface="Times New Roman" pitchFamily="18" charset="0"/>
                      </a:endParaRPr>
                    </a:p>
                  </a:txBody>
                  <a:tcPr/>
                </a:tc>
                <a:tc>
                  <a:txBody>
                    <a:bodyPr/>
                    <a:lstStyle/>
                    <a:p>
                      <a:r>
                        <a:rPr lang="kk-KZ" sz="2400" i="1" dirty="0" smtClean="0">
                          <a:latin typeface="Times New Roman" pitchFamily="18" charset="0"/>
                          <a:cs typeface="Times New Roman" pitchFamily="18" charset="0"/>
                        </a:rPr>
                        <a:t>Мысалдар</a:t>
                      </a:r>
                      <a:endParaRPr lang="ru-RU" sz="2400" i="1" dirty="0">
                        <a:latin typeface="Times New Roman" pitchFamily="18" charset="0"/>
                        <a:cs typeface="Times New Roman" pitchFamily="18" charset="0"/>
                      </a:endParaRPr>
                    </a:p>
                  </a:txBody>
                  <a:tcPr/>
                </a:tc>
              </a:tr>
              <a:tr h="912102">
                <a:tc>
                  <a:txBody>
                    <a:bodyPr/>
                    <a:lstStyle/>
                    <a:p>
                      <a:r>
                        <a:rPr lang="kk-KZ" sz="2400" i="1" dirty="0" smtClean="0">
                          <a:latin typeface="Times New Roman" pitchFamily="18" charset="0"/>
                          <a:cs typeface="Times New Roman" pitchFamily="18" charset="0"/>
                        </a:rPr>
                        <a:t>Бірыңғай бастауыштар</a:t>
                      </a:r>
                      <a:endParaRPr lang="ru-RU" sz="2400" i="1" dirty="0">
                        <a:latin typeface="Times New Roman" pitchFamily="18" charset="0"/>
                        <a:cs typeface="Times New Roman" pitchFamily="18" charset="0"/>
                      </a:endParaRPr>
                    </a:p>
                  </a:txBody>
                  <a:tcPr/>
                </a:tc>
                <a:tc>
                  <a:txBody>
                    <a:bodyPr/>
                    <a:lstStyle/>
                    <a:p>
                      <a:pPr>
                        <a:buFontTx/>
                        <a:buChar char="-"/>
                      </a:pPr>
                      <a:r>
                        <a:rPr lang="kk-KZ" sz="2400" i="1" dirty="0" smtClean="0">
                          <a:latin typeface="Times New Roman" pitchFamily="18" charset="0"/>
                          <a:cs typeface="Times New Roman" pitchFamily="18" charset="0"/>
                        </a:rPr>
                        <a:t>минералдар, тау жыныстары;</a:t>
                      </a:r>
                    </a:p>
                    <a:p>
                      <a:pPr>
                        <a:buFontTx/>
                        <a:buChar char="-"/>
                      </a:pPr>
                      <a:r>
                        <a:rPr lang="kk-KZ" sz="2400" i="1" baseline="0" dirty="0" smtClean="0">
                          <a:latin typeface="Times New Roman" pitchFamily="18" charset="0"/>
                          <a:cs typeface="Times New Roman" pitchFamily="18" charset="0"/>
                        </a:rPr>
                        <a:t>вольфрам, қорғасын, барий, хромит;</a:t>
                      </a:r>
                    </a:p>
                    <a:p>
                      <a:pPr>
                        <a:buFontTx/>
                        <a:buNone/>
                      </a:pPr>
                      <a:r>
                        <a:rPr lang="kk-KZ" sz="2400" i="1" baseline="0" dirty="0" smtClean="0">
                          <a:latin typeface="Times New Roman" pitchFamily="18" charset="0"/>
                          <a:cs typeface="Times New Roman" pitchFamily="18" charset="0"/>
                        </a:rPr>
                        <a:t>- Қарағанды, Екібастұз,Майкөбен.</a:t>
                      </a:r>
                      <a:endParaRPr lang="ru-RU" sz="2400" i="1" dirty="0">
                        <a:latin typeface="Times New Roman" pitchFamily="18" charset="0"/>
                        <a:cs typeface="Times New Roman" pitchFamily="18" charset="0"/>
                      </a:endParaRPr>
                    </a:p>
                  </a:txBody>
                  <a:tcPr/>
                </a:tc>
              </a:tr>
              <a:tr h="912102">
                <a:tc>
                  <a:txBody>
                    <a:bodyPr/>
                    <a:lstStyle/>
                    <a:p>
                      <a:r>
                        <a:rPr lang="kk-KZ" sz="2400" i="1" dirty="0" smtClean="0">
                          <a:latin typeface="Times New Roman" pitchFamily="18" charset="0"/>
                          <a:cs typeface="Times New Roman" pitchFamily="18" charset="0"/>
                        </a:rPr>
                        <a:t>Бірыңғай баяндауыштар</a:t>
                      </a:r>
                      <a:endParaRPr lang="ru-RU" sz="2400" i="1" dirty="0">
                        <a:latin typeface="Times New Roman" pitchFamily="18" charset="0"/>
                        <a:cs typeface="Times New Roman" pitchFamily="18" charset="0"/>
                      </a:endParaRPr>
                    </a:p>
                  </a:txBody>
                  <a:tcPr/>
                </a:tc>
                <a:tc>
                  <a:txBody>
                    <a:bodyPr/>
                    <a:lstStyle/>
                    <a:p>
                      <a:pPr>
                        <a:buFontTx/>
                        <a:buChar char="-"/>
                      </a:pPr>
                      <a:r>
                        <a:rPr lang="kk-KZ" sz="2400" i="1" dirty="0" smtClean="0">
                          <a:latin typeface="Times New Roman" pitchFamily="18" charset="0"/>
                          <a:cs typeface="Times New Roman" pitchFamily="18" charset="0"/>
                        </a:rPr>
                        <a:t>табылды, анықталған;</a:t>
                      </a:r>
                    </a:p>
                    <a:p>
                      <a:pPr>
                        <a:buFontTx/>
                        <a:buChar char="-"/>
                      </a:pPr>
                      <a:r>
                        <a:rPr lang="kk-KZ" sz="2400" i="1" dirty="0" smtClean="0">
                          <a:latin typeface="Times New Roman" pitchFamily="18" charset="0"/>
                          <a:cs typeface="Times New Roman" pitchFamily="18" charset="0"/>
                        </a:rPr>
                        <a:t>зерттеліп, табылған;</a:t>
                      </a:r>
                    </a:p>
                    <a:p>
                      <a:pPr>
                        <a:buFontTx/>
                        <a:buNone/>
                      </a:pPr>
                      <a:r>
                        <a:rPr lang="kk-KZ" sz="2400" i="1" dirty="0" smtClean="0">
                          <a:latin typeface="Times New Roman" pitchFamily="18" charset="0"/>
                          <a:cs typeface="Times New Roman" pitchFamily="18" charset="0"/>
                        </a:rPr>
                        <a:t>- өндіріліп, алынып</a:t>
                      </a:r>
                      <a:r>
                        <a:rPr lang="kk-KZ" sz="2400" i="1" baseline="0" dirty="0" smtClean="0">
                          <a:latin typeface="Times New Roman" pitchFamily="18" charset="0"/>
                          <a:cs typeface="Times New Roman" pitchFamily="18" charset="0"/>
                        </a:rPr>
                        <a:t> келген.</a:t>
                      </a:r>
                      <a:endParaRPr lang="ru-RU" sz="2400" i="1"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983669659"/>
      </p:ext>
    </p:extLst>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620688"/>
            <a:ext cx="7992888" cy="3888432"/>
          </a:xfrm>
        </p:spPr>
        <p:txBody>
          <a:bodyPr>
            <a:normAutofit fontScale="85000" lnSpcReduction="10000"/>
          </a:bodyPr>
          <a:lstStyle/>
          <a:p>
            <a:pPr algn="ctr"/>
            <a:r>
              <a:rPr lang="kk-KZ" sz="2800" i="1" dirty="0" smtClean="0">
                <a:latin typeface="Times New Roman" pitchFamily="18" charset="0"/>
                <a:cs typeface="Times New Roman" pitchFamily="18" charset="0"/>
              </a:rPr>
              <a:t>Қорытынды</a:t>
            </a:r>
          </a:p>
          <a:p>
            <a:r>
              <a:rPr lang="kk-KZ" sz="2800" b="0" i="1" dirty="0" smtClean="0">
                <a:latin typeface="Times New Roman" pitchFamily="18" charset="0"/>
                <a:cs typeface="Times New Roman" pitchFamily="18" charset="0"/>
              </a:rPr>
              <a:t>             - </a:t>
            </a:r>
            <a:r>
              <a:rPr lang="ru-RU" sz="2800" b="0" i="1" dirty="0" err="1" smtClean="0">
                <a:latin typeface="Times New Roman" panose="02020603050405020304" pitchFamily="18" charset="0"/>
                <a:cs typeface="Times New Roman" panose="02020603050405020304" pitchFamily="18" charset="0"/>
              </a:rPr>
              <a:t>суреттер</a:t>
            </a:r>
            <a:r>
              <a:rPr lang="ru-RU" sz="2800" b="0" i="1" dirty="0" smtClean="0">
                <a:latin typeface="Times New Roman" panose="02020603050405020304" pitchFamily="18" charset="0"/>
                <a:cs typeface="Times New Roman" panose="02020603050405020304" pitchFamily="18" charset="0"/>
              </a:rPr>
              <a:t> </a:t>
            </a:r>
            <a:r>
              <a:rPr lang="ru-RU" sz="2800" b="0" i="1" dirty="0" err="1" smtClean="0">
                <a:latin typeface="Times New Roman" panose="02020603050405020304" pitchFamily="18" charset="0"/>
                <a:cs typeface="Times New Roman" panose="02020603050405020304" pitchFamily="18" charset="0"/>
              </a:rPr>
              <a:t>бойынша</a:t>
            </a:r>
            <a:r>
              <a:rPr lang="ru-RU" sz="2800" b="0" i="1" dirty="0" smtClean="0">
                <a:latin typeface="Times New Roman" panose="02020603050405020304" pitchFamily="18" charset="0"/>
                <a:cs typeface="Times New Roman" panose="02020603050405020304" pitchFamily="18" charset="0"/>
              </a:rPr>
              <a:t> </a:t>
            </a:r>
            <a:r>
              <a:rPr lang="kk-KZ" sz="2800" b="0" i="1" dirty="0" smtClean="0">
                <a:latin typeface="Times New Roman" pitchFamily="18" charset="0"/>
                <a:cs typeface="Times New Roman" pitchFamily="18" charset="0"/>
              </a:rPr>
              <a:t>ғылыми және халықаралық терминдерді қолданып, диалогте ойымызды дәлелді, жүйелі жеткіздік;</a:t>
            </a:r>
          </a:p>
          <a:p>
            <a:r>
              <a:rPr lang="ru-RU" sz="2800" b="0" i="1" dirty="0" smtClean="0">
                <a:latin typeface="Times New Roman" panose="02020603050405020304" pitchFamily="18" charset="0"/>
                <a:cs typeface="Times New Roman" panose="02020603050405020304" pitchFamily="18" charset="0"/>
              </a:rPr>
              <a:t>             </a:t>
            </a:r>
            <a:r>
              <a:rPr lang="ru-RU" sz="2800" b="0" i="1" dirty="0" err="1" smtClean="0">
                <a:latin typeface="Times New Roman" panose="02020603050405020304" pitchFamily="18" charset="0"/>
                <a:cs typeface="Times New Roman" panose="02020603050405020304" pitchFamily="18" charset="0"/>
              </a:rPr>
              <a:t>-Қазақстан</a:t>
            </a:r>
            <a:r>
              <a:rPr lang="ru-RU" sz="2800" b="0" i="1" dirty="0" smtClean="0">
                <a:latin typeface="Times New Roman" panose="02020603050405020304" pitchFamily="18" charset="0"/>
                <a:cs typeface="Times New Roman" panose="02020603050405020304" pitchFamily="18" charset="0"/>
              </a:rPr>
              <a:t> </a:t>
            </a:r>
            <a:r>
              <a:rPr lang="kk-KZ" sz="2800" b="0" i="1" dirty="0" smtClean="0">
                <a:latin typeface="Times New Roman" panose="02020603050405020304" pitchFamily="18" charset="0"/>
                <a:cs typeface="Times New Roman" panose="02020603050405020304" pitchFamily="18" charset="0"/>
              </a:rPr>
              <a:t>картасында берілген суреттер арқылы  термин сөздерді тауып, сөйлемдер құрастырдық;</a:t>
            </a:r>
          </a:p>
          <a:p>
            <a:r>
              <a:rPr lang="kk-KZ" sz="2800" b="0" i="1" dirty="0" smtClean="0">
                <a:latin typeface="Times New Roman" panose="02020603050405020304" pitchFamily="18" charset="0"/>
                <a:cs typeface="Times New Roman" panose="02020603050405020304" pitchFamily="18" charset="0"/>
              </a:rPr>
              <a:t>            - ғылыми деректерді пайдаланып, мәтін бойынша  ойымызды 4 сөйлеммен қорытып жаздық;</a:t>
            </a:r>
          </a:p>
          <a:p>
            <a:r>
              <a:rPr lang="kk-KZ" sz="2800" b="0" i="1" dirty="0" smtClean="0">
                <a:latin typeface="Times New Roman" panose="02020603050405020304" pitchFamily="18" charset="0"/>
                <a:cs typeface="Times New Roman" panose="02020603050405020304" pitchFamily="18" charset="0"/>
              </a:rPr>
              <a:t>            - сөйлем ішінен бірыңғай мүшелерді анықтай алдық.</a:t>
            </a:r>
            <a:endParaRPr lang="ru-RU" sz="2400" b="0" dirty="0" smtClean="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404664"/>
            <a:ext cx="7520940" cy="936104"/>
          </a:xfrm>
        </p:spPr>
        <p:txBody>
          <a:bodyPr/>
          <a:lstStyle/>
          <a:p>
            <a:pPr algn="ctr"/>
            <a:r>
              <a:rPr lang="kk-KZ" sz="2400" b="1" i="1" dirty="0" smtClean="0">
                <a:latin typeface="Times New Roman" panose="02020603050405020304" pitchFamily="18" charset="0"/>
                <a:cs typeface="Times New Roman" panose="02020603050405020304" pitchFamily="18" charset="0"/>
              </a:rPr>
              <a:t>Қосымша тапсырма</a:t>
            </a:r>
            <a:r>
              <a:rPr lang="kk-KZ" sz="2400" dirty="0" smtClean="0">
                <a:latin typeface="Times New Roman" panose="02020603050405020304" pitchFamily="18" charset="0"/>
                <a:cs typeface="Times New Roman" panose="02020603050405020304" pitchFamily="18" charset="0"/>
              </a:rPr>
              <a:t/>
            </a:r>
            <a:br>
              <a:rPr lang="kk-KZ" sz="2400" dirty="0" smtClean="0">
                <a:latin typeface="Times New Roman" panose="02020603050405020304" pitchFamily="18" charset="0"/>
                <a:cs typeface="Times New Roman" panose="02020603050405020304" pitchFamily="18" charset="0"/>
              </a:rPr>
            </a:br>
            <a:r>
              <a:rPr lang="kk-KZ" sz="2400" dirty="0" smtClean="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0" y="908720"/>
            <a:ext cx="8352928" cy="3579849"/>
          </a:xfrm>
        </p:spPr>
        <p:txBody>
          <a:bodyPr>
            <a:noAutofit/>
          </a:bodyPr>
          <a:lstStyle/>
          <a:p>
            <a:endParaRPr lang="ru-RU" sz="2400" b="0" i="1" dirty="0" smtClean="0">
              <a:latin typeface="Times New Roman" pitchFamily="18" charset="0"/>
              <a:cs typeface="Times New Roman" pitchFamily="18" charset="0"/>
            </a:endParaRPr>
          </a:p>
          <a:p>
            <a:pPr algn="just"/>
            <a:r>
              <a:rPr lang="ru-RU" sz="2400" b="0" i="1" dirty="0" smtClean="0">
                <a:latin typeface="Times New Roman" pitchFamily="18" charset="0"/>
                <a:cs typeface="Times New Roman" pitchFamily="18" charset="0"/>
              </a:rPr>
              <a:t>              </a:t>
            </a:r>
            <a:r>
              <a:rPr lang="ru-RU" sz="2400" b="0" i="1" dirty="0" err="1" smtClean="0">
                <a:latin typeface="Times New Roman" pitchFamily="18" charset="0"/>
                <a:cs typeface="Times New Roman" pitchFamily="18" charset="0"/>
              </a:rPr>
              <a:t>«Қазба байлықтар таусылып</a:t>
            </a:r>
            <a:r>
              <a:rPr lang="ru-RU" sz="2400" b="0" i="1" dirty="0" smtClean="0">
                <a:latin typeface="Times New Roman" pitchFamily="18" charset="0"/>
                <a:cs typeface="Times New Roman" pitchFamily="18" charset="0"/>
              </a:rPr>
              <a:t> </a:t>
            </a:r>
            <a:r>
              <a:rPr lang="ru-RU" sz="2400" b="0" i="1" dirty="0" err="1" smtClean="0">
                <a:latin typeface="Times New Roman" pitchFamily="18" charset="0"/>
                <a:cs typeface="Times New Roman" pitchFamily="18" charset="0"/>
              </a:rPr>
              <a:t>барады</a:t>
            </a:r>
            <a:r>
              <a:rPr lang="ru-RU" sz="2400" b="0" i="1" dirty="0" smtClean="0">
                <a:latin typeface="Times New Roman" pitchFamily="18" charset="0"/>
                <a:cs typeface="Times New Roman" pitchFamily="18" charset="0"/>
              </a:rPr>
              <a:t>» </a:t>
            </a:r>
            <a:r>
              <a:rPr lang="ru-RU" sz="2400" b="0" i="1" dirty="0" err="1" smtClean="0">
                <a:latin typeface="Times New Roman" pitchFamily="18" charset="0"/>
                <a:cs typeface="Times New Roman" pitchFamily="18" charset="0"/>
              </a:rPr>
              <a:t>атты</a:t>
            </a:r>
            <a:r>
              <a:rPr lang="ru-RU" sz="2400" b="0" i="1" dirty="0" smtClean="0">
                <a:latin typeface="Times New Roman" pitchFamily="18" charset="0"/>
                <a:cs typeface="Times New Roman" pitchFamily="18" charset="0"/>
              </a:rPr>
              <a:t> </a:t>
            </a:r>
            <a:r>
              <a:rPr lang="ru-RU" sz="2400" b="0" i="1" dirty="0" err="1" smtClean="0">
                <a:latin typeface="Times New Roman" pitchFamily="18" charset="0"/>
                <a:cs typeface="Times New Roman" pitchFamily="18" charset="0"/>
              </a:rPr>
              <a:t>сілтемені</a:t>
            </a:r>
            <a:r>
              <a:rPr lang="ru-RU" sz="2400" b="0" i="1" dirty="0" smtClean="0">
                <a:latin typeface="Times New Roman" pitchFamily="18" charset="0"/>
                <a:cs typeface="Times New Roman" pitchFamily="18" charset="0"/>
              </a:rPr>
              <a:t> </a:t>
            </a:r>
            <a:r>
              <a:rPr lang="ru-RU" sz="2400" b="0" i="1" dirty="0" err="1" smtClean="0">
                <a:latin typeface="Times New Roman" pitchFamily="18" charset="0"/>
                <a:cs typeface="Times New Roman" pitchFamily="18" charset="0"/>
              </a:rPr>
              <a:t>тыңдау арқылы</a:t>
            </a:r>
            <a:r>
              <a:rPr lang="ru-RU" sz="2400" b="0" i="1" dirty="0" smtClean="0">
                <a:latin typeface="Times New Roman" pitchFamily="18" charset="0"/>
                <a:cs typeface="Times New Roman" pitchFamily="18" charset="0"/>
              </a:rPr>
              <a:t> </a:t>
            </a:r>
          </a:p>
          <a:p>
            <a:pPr algn="just"/>
            <a:r>
              <a:rPr lang="ru-RU" sz="2400" b="0" i="1" dirty="0" smtClean="0">
                <a:latin typeface="Times New Roman" pitchFamily="18" charset="0"/>
                <a:cs typeface="Times New Roman" pitchFamily="18" charset="0"/>
              </a:rPr>
              <a:t>     </a:t>
            </a:r>
            <a:r>
              <a:rPr lang="en-US" sz="2400" b="0" i="1" dirty="0" smtClean="0">
                <a:latin typeface="Times New Roman" pitchFamily="18" charset="0"/>
                <a:cs typeface="Times New Roman" pitchFamily="18" charset="0"/>
              </a:rPr>
              <a:t>https://www.youtube.com/watch?v=V6VF74DXu2k</a:t>
            </a:r>
            <a:endParaRPr lang="kk-KZ" sz="2400" b="0" i="1" dirty="0" smtClean="0">
              <a:latin typeface="Times New Roman" pitchFamily="18" charset="0"/>
              <a:cs typeface="Times New Roman" pitchFamily="18" charset="0"/>
            </a:endParaRPr>
          </a:p>
          <a:p>
            <a:pPr algn="just"/>
            <a:r>
              <a:rPr lang="ru-RU" sz="2400" b="0" i="1" dirty="0" smtClean="0">
                <a:latin typeface="Times New Roman" pitchFamily="18" charset="0"/>
                <a:cs typeface="Times New Roman" pitchFamily="18" charset="0"/>
              </a:rPr>
              <a:t>     </a:t>
            </a:r>
            <a:r>
              <a:rPr lang="ru-RU" sz="2400" b="0" i="1" dirty="0" err="1" smtClean="0">
                <a:latin typeface="Times New Roman" pitchFamily="18" charset="0"/>
                <a:cs typeface="Times New Roman" pitchFamily="18" charset="0"/>
              </a:rPr>
              <a:t>және сабақта алған мәліметтерді қолдана отырып</a:t>
            </a:r>
            <a:endParaRPr lang="ru-RU" sz="2400" b="0" i="1" dirty="0" smtClean="0">
              <a:latin typeface="Times New Roman" pitchFamily="18" charset="0"/>
              <a:cs typeface="Times New Roman" pitchFamily="18" charset="0"/>
            </a:endParaRPr>
          </a:p>
          <a:p>
            <a:pPr algn="just"/>
            <a:r>
              <a:rPr lang="ru-RU" sz="2400" b="0" i="1" dirty="0" smtClean="0">
                <a:latin typeface="Times New Roman" pitchFamily="18" charset="0"/>
                <a:cs typeface="Times New Roman" pitchFamily="18" charset="0"/>
              </a:rPr>
              <a:t>    «</a:t>
            </a:r>
            <a:r>
              <a:rPr lang="ru-RU" sz="2400" b="0" i="1" dirty="0" err="1" smtClean="0">
                <a:latin typeface="Times New Roman" pitchFamily="18" charset="0"/>
                <a:cs typeface="Times New Roman" pitchFamily="18" charset="0"/>
              </a:rPr>
              <a:t>Пайдалы</a:t>
            </a:r>
            <a:r>
              <a:rPr lang="ru-RU" sz="2400" b="0" i="1" dirty="0" smtClean="0">
                <a:latin typeface="Times New Roman" pitchFamily="18" charset="0"/>
                <a:cs typeface="Times New Roman" pitchFamily="18" charset="0"/>
              </a:rPr>
              <a:t> </a:t>
            </a:r>
            <a:r>
              <a:rPr lang="ru-RU" sz="2400" b="0" i="1" dirty="0" err="1" smtClean="0">
                <a:latin typeface="Times New Roman" pitchFamily="18" charset="0"/>
                <a:cs typeface="Times New Roman" pitchFamily="18" charset="0"/>
              </a:rPr>
              <a:t>қазбалардың қазіргі жағдайы»  тақырыбында жоба</a:t>
            </a:r>
            <a:r>
              <a:rPr lang="ru-RU" sz="2400" b="0" i="1" dirty="0" smtClean="0">
                <a:latin typeface="Times New Roman" pitchFamily="18" charset="0"/>
                <a:cs typeface="Times New Roman" pitchFamily="18" charset="0"/>
              </a:rPr>
              <a:t> </a:t>
            </a:r>
            <a:r>
              <a:rPr lang="ru-RU" sz="2400" b="0" i="1" dirty="0" err="1" smtClean="0">
                <a:latin typeface="Times New Roman" pitchFamily="18" charset="0"/>
                <a:cs typeface="Times New Roman" pitchFamily="18" charset="0"/>
              </a:rPr>
              <a:t>жұмысын жазыңыздар.</a:t>
            </a:r>
            <a:endParaRPr lang="ru-RU" sz="2400" b="0" i="1" dirty="0" smtClean="0">
              <a:latin typeface="Times New Roman" pitchFamily="18" charset="0"/>
              <a:cs typeface="Times New Roman" pitchFamily="18" charset="0"/>
            </a:endParaRPr>
          </a:p>
          <a:p>
            <a:pPr algn="just"/>
            <a:r>
              <a:rPr lang="ru-RU" sz="2400" b="0" i="1" dirty="0" smtClean="0">
                <a:latin typeface="Times New Roman" pitchFamily="18" charset="0"/>
                <a:cs typeface="Times New Roman" pitchFamily="18" charset="0"/>
              </a:rPr>
              <a:t>             </a:t>
            </a:r>
            <a:r>
              <a:rPr lang="ru-RU" sz="2400" b="0" i="1" dirty="0" err="1" smtClean="0">
                <a:latin typeface="Times New Roman" pitchFamily="18" charset="0"/>
                <a:cs typeface="Times New Roman" pitchFamily="18" charset="0"/>
              </a:rPr>
              <a:t>Жазылым</a:t>
            </a:r>
            <a:r>
              <a:rPr lang="ru-RU" sz="2400" b="0" i="1" dirty="0" smtClean="0">
                <a:latin typeface="Times New Roman" pitchFamily="18" charset="0"/>
                <a:cs typeface="Times New Roman" pitchFamily="18" charset="0"/>
              </a:rPr>
              <a:t> </a:t>
            </a:r>
            <a:r>
              <a:rPr lang="ru-RU" sz="2400" b="0" i="1" dirty="0" err="1" smtClean="0">
                <a:latin typeface="Times New Roman" pitchFamily="18" charset="0"/>
                <a:cs typeface="Times New Roman" pitchFamily="18" charset="0"/>
              </a:rPr>
              <a:t>барысында</a:t>
            </a:r>
            <a:r>
              <a:rPr lang="ru-RU" sz="2400" b="0" i="1" dirty="0" smtClean="0">
                <a:latin typeface="Times New Roman" pitchFamily="18" charset="0"/>
                <a:cs typeface="Times New Roman" pitchFamily="18" charset="0"/>
              </a:rPr>
              <a:t> абзац, </a:t>
            </a:r>
            <a:r>
              <a:rPr lang="ru-RU" sz="2400" b="0" i="1" dirty="0" err="1" smtClean="0">
                <a:latin typeface="Times New Roman" pitchFamily="18" charset="0"/>
                <a:cs typeface="Times New Roman" pitchFamily="18" charset="0"/>
              </a:rPr>
              <a:t>ойды</a:t>
            </a:r>
            <a:r>
              <a:rPr lang="ru-RU" sz="2400" b="0" i="1" dirty="0" smtClean="0">
                <a:latin typeface="Times New Roman" pitchFamily="18" charset="0"/>
                <a:cs typeface="Times New Roman" pitchFamily="18" charset="0"/>
              </a:rPr>
              <a:t> </a:t>
            </a:r>
            <a:r>
              <a:rPr lang="ru-RU" sz="2400" b="0" i="1" dirty="0" err="1" smtClean="0">
                <a:latin typeface="Times New Roman" pitchFamily="18" charset="0"/>
                <a:cs typeface="Times New Roman" pitchFamily="18" charset="0"/>
              </a:rPr>
              <a:t>жүйелі жеткізуді</a:t>
            </a:r>
            <a:r>
              <a:rPr lang="ru-RU" sz="2400" b="0" i="1" dirty="0" smtClean="0">
                <a:latin typeface="Times New Roman" pitchFamily="18" charset="0"/>
                <a:cs typeface="Times New Roman" pitchFamily="18" charset="0"/>
              </a:rPr>
              <a:t>, </a:t>
            </a:r>
            <a:r>
              <a:rPr lang="ru-RU" sz="2400" b="0" i="1" dirty="0" err="1" smtClean="0">
                <a:latin typeface="Times New Roman" pitchFamily="18" charset="0"/>
                <a:cs typeface="Times New Roman" pitchFamily="18" charset="0"/>
              </a:rPr>
              <a:t>тақырыпқа қатысты сөздерді іріктеп</a:t>
            </a:r>
            <a:r>
              <a:rPr lang="ru-RU" sz="2400" b="0" i="1" dirty="0" smtClean="0">
                <a:latin typeface="Times New Roman" pitchFamily="18" charset="0"/>
                <a:cs typeface="Times New Roman" pitchFamily="18" charset="0"/>
              </a:rPr>
              <a:t> </a:t>
            </a:r>
            <a:r>
              <a:rPr lang="ru-RU" sz="2400" b="0" i="1" dirty="0" err="1" smtClean="0">
                <a:latin typeface="Times New Roman" pitchFamily="18" charset="0"/>
                <a:cs typeface="Times New Roman" pitchFamily="18" charset="0"/>
              </a:rPr>
              <a:t>қолдануды есте</a:t>
            </a:r>
            <a:r>
              <a:rPr lang="ru-RU" sz="2400" b="0" i="1" dirty="0" smtClean="0">
                <a:latin typeface="Times New Roman" pitchFamily="18" charset="0"/>
                <a:cs typeface="Times New Roman" pitchFamily="18" charset="0"/>
              </a:rPr>
              <a:t> </a:t>
            </a:r>
            <a:r>
              <a:rPr lang="ru-RU" sz="2400" b="0" i="1" dirty="0" err="1" smtClean="0">
                <a:latin typeface="Times New Roman" pitchFamily="18" charset="0"/>
                <a:cs typeface="Times New Roman" pitchFamily="18" charset="0"/>
              </a:rPr>
              <a:t>сақтаңыздар.</a:t>
            </a:r>
            <a:endParaRPr lang="ru-RU" sz="2400" b="0" i="1" dirty="0" smtClean="0">
              <a:latin typeface="Times New Roman" pitchFamily="18" charset="0"/>
              <a:cs typeface="Times New Roman" pitchFamily="18" charset="0"/>
            </a:endParaRPr>
          </a:p>
          <a:p>
            <a:endParaRPr lang="ru-RU" sz="20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63173372"/>
      </p:ext>
    </p:extLst>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260648"/>
            <a:ext cx="8424936" cy="6768752"/>
          </a:xfrm>
        </p:spPr>
        <p:txBody>
          <a:bodyPr>
            <a:normAutofit fontScale="62500" lnSpcReduction="20000"/>
          </a:bodyPr>
          <a:lstStyle/>
          <a:p>
            <a:pPr algn="ctr"/>
            <a:r>
              <a:rPr lang="kk-KZ" sz="3800" i="1" dirty="0" smtClean="0">
                <a:latin typeface="Times New Roman" pitchFamily="18" charset="0"/>
                <a:cs typeface="Times New Roman" pitchFamily="18" charset="0"/>
              </a:rPr>
              <a:t>Оқу  мақсаты: </a:t>
            </a:r>
          </a:p>
          <a:p>
            <a:pPr algn="ctr"/>
            <a:r>
              <a:rPr lang="kk-KZ" sz="3800" b="0" i="1" dirty="0" smtClean="0">
                <a:latin typeface="Times New Roman" pitchFamily="18" charset="0"/>
                <a:cs typeface="Times New Roman" pitchFamily="18" charset="0"/>
              </a:rPr>
              <a:t>     8.1.6.1 - коммуникативтік жағдаятқа сай ғылыми және халықаралық терминдерді, ғылыми деректерді орынды қолданып, диалогте өз ойын дәлелді, жүйелі жеткізу.</a:t>
            </a:r>
            <a:endParaRPr lang="ru-RU" sz="3800" b="0" i="1" dirty="0" smtClean="0">
              <a:latin typeface="Times New Roman" pitchFamily="18" charset="0"/>
              <a:cs typeface="Times New Roman" pitchFamily="18" charset="0"/>
            </a:endParaRPr>
          </a:p>
          <a:p>
            <a:pPr algn="ctr"/>
            <a:r>
              <a:rPr lang="kk-KZ" sz="3800" b="0" i="1" dirty="0" smtClean="0">
                <a:latin typeface="Times New Roman" pitchFamily="18" charset="0"/>
                <a:cs typeface="Times New Roman" pitchFamily="18" charset="0"/>
              </a:rPr>
              <a:t>    8.4.4.3 - сөйлем ішінде бірыңғай мүшелерді қолдана білу.</a:t>
            </a:r>
          </a:p>
          <a:p>
            <a:pPr algn="ctr"/>
            <a:r>
              <a:rPr lang="kk-KZ" sz="3800" i="1" dirty="0" smtClean="0">
                <a:latin typeface="Times New Roman" pitchFamily="18" charset="0"/>
                <a:cs typeface="Times New Roman" pitchFamily="18" charset="0"/>
              </a:rPr>
              <a:t>Сабақтың мақсаты: </a:t>
            </a:r>
          </a:p>
          <a:p>
            <a:pPr algn="ctr"/>
            <a:r>
              <a:rPr lang="kk-KZ" sz="3800" b="0" i="1" dirty="0" smtClean="0">
                <a:latin typeface="Times New Roman" pitchFamily="18" charset="0"/>
                <a:cs typeface="Times New Roman" pitchFamily="18" charset="0"/>
              </a:rPr>
              <a:t>     Коммуникативтік жағдаятқа сай ғылыми және халықаралық терминдерді, ғылыми деректерді орынды қолданып, диалогте өз ойын дәлелді, жүйелі жеткізе алады. Сөйлем ішінде бірыңғай мүшелерді қолдана біледі.</a:t>
            </a:r>
          </a:p>
          <a:p>
            <a:pPr algn="ctr"/>
            <a:r>
              <a:rPr lang="kk-KZ" sz="3800" i="1" dirty="0" smtClean="0">
                <a:latin typeface="Times New Roman" pitchFamily="18" charset="0"/>
                <a:cs typeface="Times New Roman" pitchFamily="18" charset="0"/>
              </a:rPr>
              <a:t>Бағалау критерийі:</a:t>
            </a:r>
          </a:p>
          <a:p>
            <a:pPr algn="ctr"/>
            <a:r>
              <a:rPr lang="ru-RU" sz="3800" b="0" i="1" dirty="0" smtClean="0">
                <a:latin typeface="Times New Roman" panose="02020603050405020304" pitchFamily="18" charset="0"/>
                <a:cs typeface="Times New Roman" panose="02020603050405020304" pitchFamily="18" charset="0"/>
              </a:rPr>
              <a:t>- </a:t>
            </a:r>
            <a:r>
              <a:rPr lang="ru-RU" sz="3800" b="0" i="1" dirty="0" err="1" smtClean="0">
                <a:latin typeface="Times New Roman" panose="02020603050405020304" pitchFamily="18" charset="0"/>
                <a:cs typeface="Times New Roman" panose="02020603050405020304" pitchFamily="18" charset="0"/>
              </a:rPr>
              <a:t>берілген</a:t>
            </a:r>
            <a:r>
              <a:rPr lang="ru-RU" sz="3800" b="0" i="1" dirty="0" smtClean="0">
                <a:latin typeface="Times New Roman" panose="02020603050405020304" pitchFamily="18" charset="0"/>
                <a:cs typeface="Times New Roman" panose="02020603050405020304" pitchFamily="18" charset="0"/>
              </a:rPr>
              <a:t> </a:t>
            </a:r>
            <a:r>
              <a:rPr lang="ru-RU" sz="3800" b="0" i="1" dirty="0" err="1" smtClean="0">
                <a:latin typeface="Times New Roman" panose="02020603050405020304" pitchFamily="18" charset="0"/>
                <a:cs typeface="Times New Roman" panose="02020603050405020304" pitchFamily="18" charset="0"/>
              </a:rPr>
              <a:t>суреттер</a:t>
            </a:r>
            <a:r>
              <a:rPr lang="ru-RU" sz="3800" b="0" i="1" dirty="0" smtClean="0">
                <a:latin typeface="Times New Roman" panose="02020603050405020304" pitchFamily="18" charset="0"/>
                <a:cs typeface="Times New Roman" panose="02020603050405020304" pitchFamily="18" charset="0"/>
              </a:rPr>
              <a:t> </a:t>
            </a:r>
            <a:r>
              <a:rPr lang="ru-RU" sz="3800" b="0" i="1" dirty="0" err="1" smtClean="0">
                <a:latin typeface="Times New Roman" panose="02020603050405020304" pitchFamily="18" charset="0"/>
                <a:cs typeface="Times New Roman" panose="02020603050405020304" pitchFamily="18" charset="0"/>
              </a:rPr>
              <a:t>бойынша</a:t>
            </a:r>
            <a:r>
              <a:rPr lang="ru-RU" sz="3800" b="0" i="1" dirty="0" smtClean="0">
                <a:latin typeface="Times New Roman" panose="02020603050405020304" pitchFamily="18" charset="0"/>
                <a:cs typeface="Times New Roman" panose="02020603050405020304" pitchFamily="18" charset="0"/>
              </a:rPr>
              <a:t> диалог </a:t>
            </a:r>
            <a:r>
              <a:rPr lang="ru-RU" sz="3800" b="0" i="1" dirty="0" err="1" smtClean="0">
                <a:latin typeface="Times New Roman" panose="02020603050405020304" pitchFamily="18" charset="0"/>
                <a:cs typeface="Times New Roman" panose="02020603050405020304" pitchFamily="18" charset="0"/>
              </a:rPr>
              <a:t>құрастырады</a:t>
            </a:r>
            <a:r>
              <a:rPr lang="ru-RU" sz="3800" b="0" i="1" dirty="0" smtClean="0">
                <a:latin typeface="Times New Roman" panose="02020603050405020304" pitchFamily="18" charset="0"/>
                <a:cs typeface="Times New Roman" panose="02020603050405020304" pitchFamily="18" charset="0"/>
              </a:rPr>
              <a:t>;</a:t>
            </a:r>
          </a:p>
          <a:p>
            <a:pPr algn="ctr"/>
            <a:r>
              <a:rPr lang="kk-KZ" sz="3800" b="0" i="1" dirty="0" smtClean="0">
                <a:latin typeface="Times New Roman" panose="02020603050405020304" pitchFamily="18" charset="0"/>
                <a:cs typeface="Times New Roman" panose="02020603050405020304" pitchFamily="18" charset="0"/>
              </a:rPr>
              <a:t>- картадан  термин сөздерді тауып, сөйлемдер құрастырады;</a:t>
            </a:r>
          </a:p>
          <a:p>
            <a:pPr algn="ctr"/>
            <a:r>
              <a:rPr lang="kk-KZ" sz="3800" b="0" i="1" dirty="0" smtClean="0">
                <a:latin typeface="Times New Roman" panose="02020603050405020304" pitchFamily="18" charset="0"/>
                <a:cs typeface="Times New Roman" panose="02020603050405020304" pitchFamily="18" charset="0"/>
              </a:rPr>
              <a:t>-мәтін бойынша өз ойын 4 сөйлеммен қорытып жазады;</a:t>
            </a:r>
          </a:p>
          <a:p>
            <a:pPr algn="ctr"/>
            <a:r>
              <a:rPr lang="kk-KZ" sz="3800" b="0" i="1" dirty="0" smtClean="0">
                <a:latin typeface="Times New Roman" panose="02020603050405020304" pitchFamily="18" charset="0"/>
                <a:cs typeface="Times New Roman" panose="02020603050405020304" pitchFamily="18" charset="0"/>
              </a:rPr>
              <a:t>-мәтіндегі бірыңғай бастауыштар мен баяндауыштарды анықтайды.</a:t>
            </a:r>
            <a:endParaRPr lang="ru-RU" sz="3800" b="0" dirty="0" smtClean="0"/>
          </a:p>
          <a:p>
            <a:pPr algn="ctr"/>
            <a:endParaRPr lang="ru-RU" sz="2400" b="0" i="1" dirty="0" smtClean="0">
              <a:latin typeface="Times New Roman" panose="02020603050405020304" pitchFamily="18" charset="0"/>
              <a:cs typeface="Times New Roman" panose="02020603050405020304" pitchFamily="18" charset="0"/>
            </a:endParaRPr>
          </a:p>
          <a:p>
            <a:pPr algn="ctr">
              <a:buFontTx/>
              <a:buChar char="-"/>
            </a:pPr>
            <a:endParaRPr lang="kk-KZ" sz="2400" b="0" i="1" dirty="0" smtClean="0">
              <a:latin typeface="Times New Roman" pitchFamily="18" charset="0"/>
              <a:cs typeface="Times New Roman" pitchFamily="18" charset="0"/>
            </a:endParaRPr>
          </a:p>
          <a:p>
            <a:pPr algn="ctr"/>
            <a:endParaRPr lang="kk-KZ" sz="2400" i="1" dirty="0" smtClean="0">
              <a:latin typeface="Times New Roman" pitchFamily="18" charset="0"/>
              <a:cs typeface="Times New Roman" pitchFamily="18" charset="0"/>
            </a:endParaRPr>
          </a:p>
          <a:p>
            <a:pPr algn="ctr"/>
            <a:endParaRPr lang="kk-KZ" sz="2400" i="1" dirty="0" smtClean="0">
              <a:latin typeface="Times New Roman" pitchFamily="18" charset="0"/>
              <a:cs typeface="Times New Roman" pitchFamily="18" charset="0"/>
            </a:endParaRPr>
          </a:p>
          <a:p>
            <a:endParaRPr lang="kk-KZ" sz="2400" b="0" i="1" dirty="0">
              <a:latin typeface="Times New Roman" pitchFamily="18" charset="0"/>
              <a:ea typeface="Malgun Gothic"/>
              <a:cs typeface="Times New Roman" pitchFamily="18" charset="0"/>
            </a:endParaRPr>
          </a:p>
        </p:txBody>
      </p:sp>
    </p:spTree>
    <p:extLst>
      <p:ext uri="{BB962C8B-B14F-4D97-AF65-F5344CB8AC3E}">
        <p14:creationId xmlns:p14="http://schemas.microsoft.com/office/powerpoint/2010/main" xmlns="" val="2572322622"/>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67232" y="332656"/>
            <a:ext cx="8325248" cy="2585323"/>
          </a:xfrm>
          <a:prstGeom prst="rect">
            <a:avLst/>
          </a:prstGeom>
        </p:spPr>
        <p:txBody>
          <a:bodyPr wrap="square">
            <a:spAutoFit/>
          </a:bodyPr>
          <a:lstStyle/>
          <a:p>
            <a:pPr algn="ctr"/>
            <a:r>
              <a:rPr lang="kk-KZ" sz="2400" b="1" i="1" dirty="0" smtClean="0">
                <a:latin typeface="Times New Roman" panose="02020603050405020304" pitchFamily="18" charset="0"/>
                <a:cs typeface="Times New Roman" panose="02020603050405020304" pitchFamily="18" charset="0"/>
              </a:rPr>
              <a:t>Миға шабуыл. </a:t>
            </a:r>
          </a:p>
          <a:p>
            <a:pPr algn="ctr"/>
            <a:r>
              <a:rPr lang="kk-KZ" sz="2400" i="1" dirty="0" smtClean="0">
                <a:latin typeface="Times New Roman" panose="02020603050405020304" pitchFamily="18" charset="0"/>
                <a:cs typeface="Times New Roman" panose="02020603050405020304" pitchFamily="18" charset="0"/>
              </a:rPr>
              <a:t>Жас дос, мына суреттегі белгілер арқылы не айтуға  болады деп ойлайсыздар?</a:t>
            </a:r>
          </a:p>
          <a:p>
            <a:endParaRPr lang="ru-RU"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r>
              <a:rPr lang="ru-RU" i="1" dirty="0" smtClean="0">
                <a:latin typeface="Times New Roman" panose="02020603050405020304" pitchFamily="18" charset="0"/>
                <a:cs typeface="Times New Roman" panose="02020603050405020304" pitchFamily="18" charset="0"/>
              </a:rPr>
              <a:t>.</a:t>
            </a:r>
            <a:endParaRPr lang="kk-KZ" sz="1400" b="1" i="1" u="sng" dirty="0" smtClean="0">
              <a:latin typeface="Times New Roman" pitchFamily="18" charset="0"/>
              <a:cs typeface="Times New Roman" pitchFamily="18" charset="0"/>
            </a:endParaRPr>
          </a:p>
        </p:txBody>
      </p:sp>
      <p:pic>
        <p:nvPicPr>
          <p:cNvPr id="3" name="Picture 2" descr="C:\Users\Roza\Desktop\8-сынып ҚМЖ, слайд\фото 8-сынып\etirgjk-014.png"/>
          <p:cNvPicPr>
            <a:picLocks noChangeAspect="1" noChangeArrowheads="1"/>
          </p:cNvPicPr>
          <p:nvPr/>
        </p:nvPicPr>
        <p:blipFill>
          <a:blip r:embed="rId2" cstate="print"/>
          <a:srcRect/>
          <a:stretch>
            <a:fillRect/>
          </a:stretch>
        </p:blipFill>
        <p:spPr bwMode="auto">
          <a:xfrm>
            <a:off x="899592" y="1772816"/>
            <a:ext cx="7560840" cy="4536504"/>
          </a:xfrm>
          <a:prstGeom prst="rect">
            <a:avLst/>
          </a:prstGeom>
          <a:noFill/>
        </p:spPr>
      </p:pic>
    </p:spTree>
    <p:extLst>
      <p:ext uri="{BB962C8B-B14F-4D97-AF65-F5344CB8AC3E}">
        <p14:creationId xmlns:p14="http://schemas.microsoft.com/office/powerpoint/2010/main" xmlns="" val="415187867"/>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67232" y="332656"/>
            <a:ext cx="8325248" cy="2585323"/>
          </a:xfrm>
          <a:prstGeom prst="rect">
            <a:avLst/>
          </a:prstGeom>
        </p:spPr>
        <p:txBody>
          <a:bodyPr wrap="square">
            <a:spAutoFit/>
          </a:bodyPr>
          <a:lstStyle/>
          <a:p>
            <a:pPr algn="ctr"/>
            <a:r>
              <a:rPr lang="kk-KZ" sz="2400" b="1" i="1" dirty="0" smtClean="0">
                <a:latin typeface="Times New Roman" panose="02020603050405020304" pitchFamily="18" charset="0"/>
                <a:cs typeface="Times New Roman" panose="02020603050405020304" pitchFamily="18" charset="0"/>
              </a:rPr>
              <a:t>Миға шабуыл</a:t>
            </a:r>
          </a:p>
          <a:p>
            <a:pPr algn="ctr"/>
            <a:r>
              <a:rPr lang="kk-KZ" sz="2400" i="1" dirty="0" smtClean="0">
                <a:latin typeface="Times New Roman" panose="02020603050405020304" pitchFamily="18" charset="0"/>
                <a:cs typeface="Times New Roman" panose="02020603050405020304" pitchFamily="18" charset="0"/>
              </a:rPr>
              <a:t>Иә, балалар дұрыс айтасыздар. Бұл Қазақстанның пайдалы қазба байлықтары.</a:t>
            </a:r>
          </a:p>
          <a:p>
            <a:endParaRPr lang="ru-RU"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r>
              <a:rPr lang="ru-RU" i="1" dirty="0" smtClean="0">
                <a:latin typeface="Times New Roman" panose="02020603050405020304" pitchFamily="18" charset="0"/>
                <a:cs typeface="Times New Roman" panose="02020603050405020304" pitchFamily="18" charset="0"/>
              </a:rPr>
              <a:t>.</a:t>
            </a:r>
            <a:endParaRPr lang="kk-KZ" sz="1400" b="1" i="1" u="sng" dirty="0" smtClean="0">
              <a:latin typeface="Times New Roman" pitchFamily="18" charset="0"/>
              <a:cs typeface="Times New Roman" pitchFamily="18" charset="0"/>
            </a:endParaRPr>
          </a:p>
        </p:txBody>
      </p:sp>
      <p:pic>
        <p:nvPicPr>
          <p:cNvPr id="2050" name="Picture 2" descr="C:\Users\Roza\Desktop\8-сынып ҚМЖ, слайд\фото 8-сынып\kazakstannynpaidalykazbalary_2.png"/>
          <p:cNvPicPr>
            <a:picLocks noChangeAspect="1" noChangeArrowheads="1"/>
          </p:cNvPicPr>
          <p:nvPr/>
        </p:nvPicPr>
        <p:blipFill>
          <a:blip r:embed="rId2" cstate="print"/>
          <a:srcRect/>
          <a:stretch>
            <a:fillRect/>
          </a:stretch>
        </p:blipFill>
        <p:spPr bwMode="auto">
          <a:xfrm>
            <a:off x="323528" y="1700808"/>
            <a:ext cx="8424936" cy="4752528"/>
          </a:xfrm>
          <a:prstGeom prst="rect">
            <a:avLst/>
          </a:prstGeom>
          <a:noFill/>
        </p:spPr>
      </p:pic>
    </p:spTree>
    <p:extLst>
      <p:ext uri="{BB962C8B-B14F-4D97-AF65-F5344CB8AC3E}">
        <p14:creationId xmlns:p14="http://schemas.microsoft.com/office/powerpoint/2010/main" xmlns="" val="415187867"/>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67232" y="332656"/>
            <a:ext cx="8325248" cy="6093976"/>
          </a:xfrm>
          <a:prstGeom prst="rect">
            <a:avLst/>
          </a:prstGeom>
        </p:spPr>
        <p:txBody>
          <a:bodyPr wrap="square">
            <a:spAutoFit/>
          </a:bodyPr>
          <a:lstStyle/>
          <a:p>
            <a:pPr algn="ctr"/>
            <a:r>
              <a:rPr lang="kk-KZ" sz="2400" b="1" i="1" dirty="0" smtClean="0">
                <a:latin typeface="Times New Roman" panose="02020603050405020304" pitchFamily="18" charset="0"/>
                <a:cs typeface="Times New Roman" panose="02020603050405020304" pitchFamily="18" charset="0"/>
              </a:rPr>
              <a:t>1-тапсырма. </a:t>
            </a:r>
            <a:r>
              <a:rPr lang="kk-KZ" sz="2400" i="1" dirty="0" smtClean="0">
                <a:latin typeface="Times New Roman" panose="02020603050405020304" pitchFamily="18" charset="0"/>
                <a:cs typeface="Times New Roman" panose="02020603050405020304" pitchFamily="18" charset="0"/>
              </a:rPr>
              <a:t>Берілген суреттерді пайдаланып, “Қазақстанның қазба байлықтары” деген тақырыпта диалог құрастырыңыздар.</a:t>
            </a:r>
          </a:p>
          <a:p>
            <a:pPr algn="ctr"/>
            <a:endParaRPr lang="ru-RU"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kk-KZ" i="1" dirty="0" smtClean="0">
              <a:latin typeface="Times New Roman" panose="02020603050405020304" pitchFamily="18" charset="0"/>
              <a:cs typeface="Times New Roman" panose="02020603050405020304" pitchFamily="18" charset="0"/>
            </a:endParaRPr>
          </a:p>
          <a:p>
            <a:r>
              <a:rPr lang="kk-KZ" sz="2400" i="1" dirty="0" smtClean="0">
                <a:latin typeface="Times New Roman" panose="02020603050405020304" pitchFamily="18" charset="0"/>
                <a:cs typeface="Times New Roman" panose="02020603050405020304" pitchFamily="18" charset="0"/>
              </a:rPr>
              <a:t>Дескрипторы:</a:t>
            </a:r>
            <a:endParaRPr lang="ru-RU" sz="2400" i="1" dirty="0" smtClean="0">
              <a:latin typeface="Times New Roman" panose="02020603050405020304" pitchFamily="18" charset="0"/>
              <a:cs typeface="Times New Roman" panose="02020603050405020304" pitchFamily="18" charset="0"/>
            </a:endParaRPr>
          </a:p>
          <a:p>
            <a:r>
              <a:rPr lang="ru-RU" sz="2400" i="1" dirty="0" smtClean="0">
                <a:latin typeface="Times New Roman" panose="02020603050405020304" pitchFamily="18" charset="0"/>
                <a:cs typeface="Times New Roman" panose="02020603050405020304" pitchFamily="18" charset="0"/>
              </a:rPr>
              <a:t> - </a:t>
            </a:r>
            <a:r>
              <a:rPr lang="ru-RU" sz="2400" i="1" dirty="0" err="1" smtClean="0">
                <a:latin typeface="Times New Roman" panose="02020603050405020304" pitchFamily="18" charset="0"/>
                <a:cs typeface="Times New Roman" panose="02020603050405020304" pitchFamily="18" charset="0"/>
              </a:rPr>
              <a:t>берілген</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суреттер</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бойынша</a:t>
            </a:r>
            <a:r>
              <a:rPr lang="ru-RU" sz="2400" i="1" dirty="0" smtClean="0">
                <a:latin typeface="Times New Roman" panose="02020603050405020304" pitchFamily="18" charset="0"/>
                <a:cs typeface="Times New Roman" panose="02020603050405020304" pitchFamily="18" charset="0"/>
              </a:rPr>
              <a:t> диалог </a:t>
            </a:r>
            <a:r>
              <a:rPr lang="ru-RU" sz="2400" i="1" dirty="0" err="1" smtClean="0">
                <a:latin typeface="Times New Roman" panose="02020603050405020304" pitchFamily="18" charset="0"/>
                <a:cs typeface="Times New Roman" panose="02020603050405020304" pitchFamily="18" charset="0"/>
              </a:rPr>
              <a:t>құрастырады</a:t>
            </a:r>
            <a:r>
              <a:rPr lang="ru-RU" i="1" dirty="0" smtClean="0">
                <a:latin typeface="Times New Roman" panose="02020603050405020304" pitchFamily="18" charset="0"/>
                <a:cs typeface="Times New Roman" panose="02020603050405020304" pitchFamily="18" charset="0"/>
              </a:rPr>
              <a:t>.</a:t>
            </a:r>
            <a:endParaRPr lang="kk-KZ" sz="1400" b="1" i="1" u="sng" dirty="0" smtClean="0">
              <a:latin typeface="Times New Roman" pitchFamily="18" charset="0"/>
              <a:cs typeface="Times New Roman" pitchFamily="18" charset="0"/>
            </a:endParaRPr>
          </a:p>
        </p:txBody>
      </p:sp>
      <p:pic>
        <p:nvPicPr>
          <p:cNvPr id="1026" name="Picture 2" descr="C:\Users\Roza\Desktop\8-сынып ҚМЖ, слайд\фото 8-сынып\08_3.jpg"/>
          <p:cNvPicPr>
            <a:picLocks noChangeAspect="1" noChangeArrowheads="1"/>
          </p:cNvPicPr>
          <p:nvPr/>
        </p:nvPicPr>
        <p:blipFill>
          <a:blip r:embed="rId2" cstate="print"/>
          <a:srcRect/>
          <a:stretch>
            <a:fillRect/>
          </a:stretch>
        </p:blipFill>
        <p:spPr bwMode="auto">
          <a:xfrm>
            <a:off x="395536" y="1628800"/>
            <a:ext cx="4032448" cy="2870373"/>
          </a:xfrm>
          <a:prstGeom prst="rect">
            <a:avLst/>
          </a:prstGeom>
          <a:noFill/>
        </p:spPr>
      </p:pic>
      <p:pic>
        <p:nvPicPr>
          <p:cNvPr id="2" name="Picture 3" descr="C:\Users\Roza\Desktop\8-сынып ҚМЖ, слайд\фото 8-сынып\d1e075db884d9bf4bf273341cdf9b0e5.jpg"/>
          <p:cNvPicPr>
            <a:picLocks noChangeAspect="1" noChangeArrowheads="1"/>
          </p:cNvPicPr>
          <p:nvPr/>
        </p:nvPicPr>
        <p:blipFill>
          <a:blip r:embed="rId3" cstate="print"/>
          <a:srcRect/>
          <a:stretch>
            <a:fillRect/>
          </a:stretch>
        </p:blipFill>
        <p:spPr bwMode="auto">
          <a:xfrm>
            <a:off x="4572000" y="2564904"/>
            <a:ext cx="4104456" cy="2952328"/>
          </a:xfrm>
          <a:prstGeom prst="rect">
            <a:avLst/>
          </a:prstGeom>
          <a:noFill/>
        </p:spPr>
      </p:pic>
    </p:spTree>
    <p:extLst>
      <p:ext uri="{BB962C8B-B14F-4D97-AF65-F5344CB8AC3E}">
        <p14:creationId xmlns:p14="http://schemas.microsoft.com/office/powerpoint/2010/main" xmlns="" val="415187867"/>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67232" y="332656"/>
            <a:ext cx="8325248" cy="4401205"/>
          </a:xfrm>
          <a:prstGeom prst="rect">
            <a:avLst/>
          </a:prstGeom>
        </p:spPr>
        <p:txBody>
          <a:bodyPr wrap="square">
            <a:spAutoFit/>
          </a:bodyPr>
          <a:lstStyle/>
          <a:p>
            <a:endParaRPr lang="kk-KZ" i="1" dirty="0" smtClean="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ru-RU" sz="1400" i="1" dirty="0" smtClean="0">
              <a:latin typeface="Times New Roman" panose="02020603050405020304" pitchFamily="18" charset="0"/>
              <a:cs typeface="Times New Roman" panose="02020603050405020304" pitchFamily="18" charset="0"/>
            </a:endParaRPr>
          </a:p>
          <a:p>
            <a:endParaRPr lang="kk-KZ" sz="1400" b="1" i="1" u="sng" dirty="0" smtClean="0">
              <a:latin typeface="Times New Roman" pitchFamily="18" charset="0"/>
              <a:cs typeface="Times New Roman" pitchFamily="18" charset="0"/>
            </a:endParaRPr>
          </a:p>
        </p:txBody>
      </p:sp>
      <p:pic>
        <p:nvPicPr>
          <p:cNvPr id="3" name="Picture 4" descr="C:\Users\Roza\Desktop\8-сынып ҚМЖ, слайд\фото 8-сынып\slide-10-1024.jpg"/>
          <p:cNvPicPr>
            <a:picLocks noChangeAspect="1" noChangeArrowheads="1"/>
          </p:cNvPicPr>
          <p:nvPr/>
        </p:nvPicPr>
        <p:blipFill>
          <a:blip r:embed="rId2" cstate="print"/>
          <a:srcRect/>
          <a:stretch>
            <a:fillRect/>
          </a:stretch>
        </p:blipFill>
        <p:spPr bwMode="auto">
          <a:xfrm>
            <a:off x="251520" y="476672"/>
            <a:ext cx="4032448" cy="3456384"/>
          </a:xfrm>
          <a:prstGeom prst="rect">
            <a:avLst/>
          </a:prstGeom>
          <a:noFill/>
        </p:spPr>
      </p:pic>
      <p:pic>
        <p:nvPicPr>
          <p:cNvPr id="4" name="Picture 2" descr="C:\Users\Roza\Desktop\8-сынып ҚМЖ, слайд\фото 8-сынып\slide-4.jpg"/>
          <p:cNvPicPr>
            <a:picLocks noChangeAspect="1" noChangeArrowheads="1"/>
          </p:cNvPicPr>
          <p:nvPr/>
        </p:nvPicPr>
        <p:blipFill>
          <a:blip r:embed="rId3" cstate="print"/>
          <a:srcRect/>
          <a:stretch>
            <a:fillRect/>
          </a:stretch>
        </p:blipFill>
        <p:spPr bwMode="auto">
          <a:xfrm>
            <a:off x="4283968" y="1090613"/>
            <a:ext cx="4536504" cy="5218707"/>
          </a:xfrm>
          <a:prstGeom prst="rect">
            <a:avLst/>
          </a:prstGeom>
          <a:noFill/>
        </p:spPr>
      </p:pic>
    </p:spTree>
    <p:extLst>
      <p:ext uri="{BB962C8B-B14F-4D97-AF65-F5344CB8AC3E}">
        <p14:creationId xmlns:p14="http://schemas.microsoft.com/office/powerpoint/2010/main" xmlns="" val="415187867"/>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67232" y="332656"/>
            <a:ext cx="8325248" cy="6370975"/>
          </a:xfrm>
          <a:prstGeom prst="rect">
            <a:avLst/>
          </a:prstGeom>
        </p:spPr>
        <p:txBody>
          <a:bodyPr wrap="square">
            <a:spAutoFit/>
          </a:bodyPr>
          <a:lstStyle/>
          <a:p>
            <a:pPr algn="ctr"/>
            <a:r>
              <a:rPr lang="kk-KZ" sz="2400" b="1" i="1" dirty="0" smtClean="0">
                <a:latin typeface="Times New Roman" panose="02020603050405020304" pitchFamily="18" charset="0"/>
                <a:cs typeface="Times New Roman" panose="02020603050405020304" pitchFamily="18" charset="0"/>
              </a:rPr>
              <a:t>Өзіңді тексер!</a:t>
            </a:r>
            <a:endParaRPr lang="kk-KZ" sz="2400" i="1" dirty="0" smtClean="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r>
              <a:rPr lang="ru-RU" i="1" dirty="0" smtClean="0">
                <a:latin typeface="Times New Roman" panose="02020603050405020304" pitchFamily="18" charset="0"/>
                <a:cs typeface="Times New Roman" panose="02020603050405020304" pitchFamily="18" charset="0"/>
              </a:rPr>
              <a:t>-</a:t>
            </a:r>
            <a:r>
              <a:rPr lang="kk-KZ" sz="2000" i="1" dirty="0" smtClean="0">
                <a:latin typeface="Times New Roman" panose="02020603050405020304" pitchFamily="18" charset="0"/>
                <a:cs typeface="Times New Roman" panose="02020603050405020304" pitchFamily="18" charset="0"/>
              </a:rPr>
              <a:t>Сәлем, Анар, қалың қалай?</a:t>
            </a:r>
          </a:p>
          <a:p>
            <a:pPr>
              <a:buFontTx/>
              <a:buChar char="-"/>
            </a:pPr>
            <a:r>
              <a:rPr lang="kk-KZ" sz="2000" i="1" dirty="0" smtClean="0">
                <a:latin typeface="Times New Roman" panose="02020603050405020304" pitchFamily="18" charset="0"/>
                <a:cs typeface="Times New Roman" panose="02020603050405020304" pitchFamily="18" charset="0"/>
              </a:rPr>
              <a:t>Жақсымын, рахмет, Қайрат.</a:t>
            </a:r>
          </a:p>
          <a:p>
            <a:pPr>
              <a:buFontTx/>
              <a:buChar char="-"/>
            </a:pPr>
            <a:r>
              <a:rPr lang="kk-KZ" sz="2000" i="1" dirty="0" smtClean="0">
                <a:latin typeface="Times New Roman" panose="02020603050405020304" pitchFamily="18" charset="0"/>
                <a:cs typeface="Times New Roman" panose="02020603050405020304" pitchFamily="18" charset="0"/>
              </a:rPr>
              <a:t>Анар мына суреттер нені білдіреді?</a:t>
            </a:r>
          </a:p>
          <a:p>
            <a:pPr>
              <a:buFontTx/>
              <a:buChar char="-"/>
            </a:pPr>
            <a:r>
              <a:rPr lang="kk-KZ" sz="2000" i="1" dirty="0" smtClean="0">
                <a:latin typeface="Times New Roman" panose="02020603050405020304" pitchFamily="18" charset="0"/>
                <a:cs typeface="Times New Roman" panose="02020603050405020304" pitchFamily="18" charset="0"/>
              </a:rPr>
              <a:t>Меніңше бұл суреттерден Қазақстанның қазба байлықтары туралы мәліметті білуге болады. Ол байлықтарды адамдар техниканың көмегімен өндіреді.</a:t>
            </a:r>
          </a:p>
          <a:p>
            <a:pPr>
              <a:buFontTx/>
              <a:buChar char="-"/>
            </a:pPr>
            <a:r>
              <a:rPr lang="kk-KZ" sz="2000" i="1" dirty="0" smtClean="0">
                <a:latin typeface="Times New Roman" panose="02020603050405020304" pitchFamily="18" charset="0"/>
                <a:cs typeface="Times New Roman" panose="02020603050405020304" pitchFamily="18" charset="0"/>
              </a:rPr>
              <a:t>Иә, дұрыс айтасың Анар, қазба - адамға әрқашанда керек байлық. </a:t>
            </a:r>
          </a:p>
          <a:p>
            <a:pPr>
              <a:buFontTx/>
              <a:buChar char="-"/>
            </a:pPr>
            <a:r>
              <a:rPr lang="kk-KZ" sz="2000" i="1" dirty="0" smtClean="0">
                <a:latin typeface="Times New Roman" panose="02020603050405020304" pitchFamily="18" charset="0"/>
                <a:cs typeface="Times New Roman" panose="02020603050405020304" pitchFamily="18" charset="0"/>
              </a:rPr>
              <a:t>Мәселен, Қазақстанда өндірілетін алтыннан, күмістен, мыстан, мұнайдан, қорғасыннан қаншама заттар шығарылады. Ол заттарды сырт мемлекеттерге экспортқа жібереді.</a:t>
            </a:r>
          </a:p>
          <a:p>
            <a:pPr>
              <a:buFontTx/>
              <a:buChar char="-"/>
            </a:pPr>
            <a:r>
              <a:rPr lang="kk-KZ" sz="2000" i="1" dirty="0" smtClean="0">
                <a:latin typeface="Times New Roman" panose="02020603050405020304" pitchFamily="18" charset="0"/>
                <a:cs typeface="Times New Roman" panose="02020603050405020304" pitchFamily="18" charset="0"/>
              </a:rPr>
              <a:t>Иә, осындай қазба байлығы мол мемлекетте тұрып жатқаныма қуанамын.</a:t>
            </a:r>
          </a:p>
          <a:p>
            <a:pPr>
              <a:buFontTx/>
              <a:buChar char="-"/>
            </a:pPr>
            <a:r>
              <a:rPr lang="kk-KZ" sz="2000" i="1" dirty="0" smtClean="0">
                <a:latin typeface="Times New Roman" panose="02020603050405020304" pitchFamily="18" charset="0"/>
                <a:cs typeface="Times New Roman" panose="02020603050405020304" pitchFamily="18" charset="0"/>
              </a:rPr>
              <a:t>Мен де, Анар.</a:t>
            </a:r>
          </a:p>
          <a:p>
            <a:pPr>
              <a:buFontTx/>
              <a:buChar char="-"/>
            </a:pPr>
            <a:r>
              <a:rPr lang="kk-KZ" sz="2000" i="1" dirty="0" smtClean="0">
                <a:latin typeface="Times New Roman" panose="02020603050405020304" pitchFamily="18" charset="0"/>
                <a:cs typeface="Times New Roman" panose="02020603050405020304" pitchFamily="18" charset="0"/>
              </a:rPr>
              <a:t>Досым бүгін екеуміз маңызды тақырыпта сұхбат жүргіздік, рахмет саған.</a:t>
            </a:r>
          </a:p>
          <a:p>
            <a:r>
              <a:rPr lang="kk-KZ" sz="2000" i="1" dirty="0" smtClean="0">
                <a:latin typeface="Times New Roman" panose="02020603050405020304" pitchFamily="18" charset="0"/>
                <a:cs typeface="Times New Roman" panose="02020603050405020304" pitchFamily="18" charset="0"/>
              </a:rPr>
              <a:t>- Оқасы жоқ, досым.</a:t>
            </a:r>
            <a:endParaRPr lang="ru-RU" sz="2000" i="1" dirty="0" smtClean="0">
              <a:latin typeface="Times New Roman" panose="02020603050405020304" pitchFamily="18" charset="0"/>
              <a:cs typeface="Times New Roman" panose="02020603050405020304" pitchFamily="18" charset="0"/>
            </a:endParaRPr>
          </a:p>
          <a:p>
            <a:endParaRPr lang="ru-RU" sz="1400" i="1" dirty="0" smtClean="0">
              <a:latin typeface="Times New Roman" panose="02020603050405020304" pitchFamily="18" charset="0"/>
              <a:cs typeface="Times New Roman" panose="02020603050405020304" pitchFamily="18" charset="0"/>
            </a:endParaRPr>
          </a:p>
          <a:p>
            <a:endParaRPr lang="kk-KZ" sz="1400" b="1" i="1" u="sng"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415187867"/>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496944" cy="4896544"/>
          </a:xfrm>
        </p:spPr>
        <p:txBody>
          <a:bodyPr>
            <a:normAutofit/>
          </a:bodyPr>
          <a:lstStyle/>
          <a:p>
            <a:pPr algn="ctr"/>
            <a:r>
              <a:rPr lang="kk-KZ" sz="2000" dirty="0" smtClean="0">
                <a:latin typeface="Times New Roman" pitchFamily="18" charset="0"/>
                <a:cs typeface="Times New Roman" pitchFamily="18" charset="0"/>
              </a:rPr>
              <a:t> </a:t>
            </a:r>
          </a:p>
          <a:p>
            <a:pPr algn="ctr"/>
            <a:r>
              <a:rPr lang="kk-KZ" dirty="0" smtClean="0">
                <a:latin typeface="Times New Roman" pitchFamily="18" charset="0"/>
                <a:cs typeface="Times New Roman" pitchFamily="18" charset="0"/>
              </a:rPr>
              <a:t> </a:t>
            </a:r>
          </a:p>
          <a:p>
            <a:pPr algn="ctr"/>
            <a:endParaRPr lang="kk-KZ" dirty="0" smtClean="0">
              <a:latin typeface="Times New Roman" pitchFamily="18" charset="0"/>
              <a:cs typeface="Times New Roman" pitchFamily="18" charset="0"/>
            </a:endParaRPr>
          </a:p>
          <a:p>
            <a:pPr algn="ctr"/>
            <a:endParaRPr lang="ru-RU" dirty="0">
              <a:latin typeface="Times New Roman" pitchFamily="18" charset="0"/>
              <a:cs typeface="Times New Roman" pitchFamily="18" charset="0"/>
            </a:endParaRPr>
          </a:p>
        </p:txBody>
      </p:sp>
      <p:sp>
        <p:nvSpPr>
          <p:cNvPr id="5" name="Прямоугольник 4"/>
          <p:cNvSpPr/>
          <p:nvPr/>
        </p:nvSpPr>
        <p:spPr>
          <a:xfrm>
            <a:off x="395536" y="188640"/>
            <a:ext cx="8424936" cy="1292662"/>
          </a:xfrm>
          <a:prstGeom prst="rect">
            <a:avLst/>
          </a:prstGeom>
        </p:spPr>
        <p:txBody>
          <a:bodyPr wrap="square">
            <a:spAutoFit/>
          </a:bodyPr>
          <a:lstStyle/>
          <a:p>
            <a:r>
              <a:rPr lang="kk-KZ" b="1" i="1" dirty="0" smtClean="0">
                <a:latin typeface="Times New Roman" pitchFamily="18" charset="0"/>
                <a:cs typeface="Times New Roman" pitchFamily="18" charset="0"/>
              </a:rPr>
              <a:t>2-тапсырма. Картамен жұмыс. </a:t>
            </a:r>
            <a:r>
              <a:rPr lang="kk-KZ" i="1" dirty="0" smtClean="0">
                <a:latin typeface="Times New Roman" pitchFamily="18" charset="0"/>
                <a:cs typeface="Times New Roman" pitchFamily="18" charset="0"/>
              </a:rPr>
              <a:t>Берілген Қазақстан картасына қарап отырып, тақырыпқа байланысты термин сөздерді  тауып, сөйлемдер  құрастырып, төмендегі кестені толтырыңыздар.</a:t>
            </a:r>
          </a:p>
          <a:p>
            <a:endParaRPr lang="kk-KZ" sz="2400" dirty="0" smtClean="0">
              <a:latin typeface="Times New Roman" pitchFamily="18" charset="0"/>
              <a:cs typeface="Times New Roman" pitchFamily="18" charset="0"/>
            </a:endParaRPr>
          </a:p>
        </p:txBody>
      </p:sp>
      <p:pic>
        <p:nvPicPr>
          <p:cNvPr id="2050" name="Picture 2" descr="C:\Users\Roza\Desktop\8-сынып ҚМЖ, слайд\фото 8-сынып\img6.jpg"/>
          <p:cNvPicPr>
            <a:picLocks noChangeAspect="1" noChangeArrowheads="1"/>
          </p:cNvPicPr>
          <p:nvPr/>
        </p:nvPicPr>
        <p:blipFill>
          <a:blip r:embed="rId2" cstate="print"/>
          <a:srcRect/>
          <a:stretch>
            <a:fillRect/>
          </a:stretch>
        </p:blipFill>
        <p:spPr bwMode="auto">
          <a:xfrm>
            <a:off x="0" y="1052736"/>
            <a:ext cx="9144000" cy="5805264"/>
          </a:xfrm>
          <a:prstGeom prst="rect">
            <a:avLst/>
          </a:prstGeom>
          <a:noFill/>
        </p:spPr>
      </p:pic>
    </p:spTree>
    <p:extLst>
      <p:ext uri="{BB962C8B-B14F-4D97-AF65-F5344CB8AC3E}">
        <p14:creationId xmlns:p14="http://schemas.microsoft.com/office/powerpoint/2010/main" xmlns="" val="983669659"/>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48472" y="4581128"/>
            <a:ext cx="8496944" cy="4896544"/>
          </a:xfrm>
        </p:spPr>
        <p:txBody>
          <a:bodyPr>
            <a:normAutofit/>
          </a:bodyPr>
          <a:lstStyle/>
          <a:p>
            <a:pPr algn="ctr"/>
            <a:r>
              <a:rPr lang="kk-KZ" sz="2000" dirty="0" smtClean="0">
                <a:latin typeface="Times New Roman" pitchFamily="18" charset="0"/>
                <a:cs typeface="Times New Roman" pitchFamily="18" charset="0"/>
              </a:rPr>
              <a:t> </a:t>
            </a:r>
          </a:p>
          <a:p>
            <a:pPr algn="ctr"/>
            <a:r>
              <a:rPr lang="kk-KZ" dirty="0" smtClean="0">
                <a:latin typeface="Times New Roman" pitchFamily="18" charset="0"/>
                <a:cs typeface="Times New Roman" pitchFamily="18" charset="0"/>
              </a:rPr>
              <a:t> </a:t>
            </a:r>
          </a:p>
          <a:p>
            <a:pPr algn="ctr"/>
            <a:endParaRPr lang="kk-KZ" dirty="0" smtClean="0">
              <a:latin typeface="Times New Roman" pitchFamily="18" charset="0"/>
              <a:cs typeface="Times New Roman" pitchFamily="18" charset="0"/>
            </a:endParaRPr>
          </a:p>
          <a:p>
            <a:pPr algn="ctr"/>
            <a:endParaRPr lang="ru-RU" dirty="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467544" y="332657"/>
          <a:ext cx="7488832" cy="4176463"/>
        </p:xfrm>
        <a:graphic>
          <a:graphicData uri="http://schemas.openxmlformats.org/drawingml/2006/table">
            <a:tbl>
              <a:tblPr firstRow="1" bandRow="1">
                <a:tableStyleId>{5C22544A-7EE6-4342-B048-85BDC9FD1C3A}</a:tableStyleId>
              </a:tblPr>
              <a:tblGrid>
                <a:gridCol w="3346075"/>
                <a:gridCol w="4142757"/>
              </a:tblGrid>
              <a:tr h="525184">
                <a:tc>
                  <a:txBody>
                    <a:bodyPr/>
                    <a:lstStyle/>
                    <a:p>
                      <a:r>
                        <a:rPr lang="kk-KZ" sz="2400" i="1" dirty="0" smtClean="0">
                          <a:latin typeface="Times New Roman" pitchFamily="18" charset="0"/>
                          <a:cs typeface="Times New Roman" pitchFamily="18" charset="0"/>
                        </a:rPr>
                        <a:t>Термин</a:t>
                      </a:r>
                      <a:r>
                        <a:rPr lang="kk-KZ" sz="2400" i="1" baseline="0" dirty="0" smtClean="0">
                          <a:latin typeface="Times New Roman" pitchFamily="18" charset="0"/>
                          <a:cs typeface="Times New Roman" pitchFamily="18" charset="0"/>
                        </a:rPr>
                        <a:t> сөздер</a:t>
                      </a:r>
                      <a:endParaRPr lang="ru-RU" sz="2400" i="1" dirty="0">
                        <a:latin typeface="Times New Roman" pitchFamily="18" charset="0"/>
                        <a:cs typeface="Times New Roman" pitchFamily="18" charset="0"/>
                      </a:endParaRPr>
                    </a:p>
                  </a:txBody>
                  <a:tcPr/>
                </a:tc>
                <a:tc>
                  <a:txBody>
                    <a:bodyPr/>
                    <a:lstStyle/>
                    <a:p>
                      <a:r>
                        <a:rPr lang="kk-KZ" sz="2400" i="1" dirty="0" smtClean="0">
                          <a:latin typeface="Times New Roman" pitchFamily="18" charset="0"/>
                          <a:cs typeface="Times New Roman" pitchFamily="18" charset="0"/>
                        </a:rPr>
                        <a:t>Сөйлемдер</a:t>
                      </a:r>
                      <a:endParaRPr lang="ru-RU" sz="2400" i="1" dirty="0">
                        <a:latin typeface="Times New Roman" pitchFamily="18" charset="0"/>
                        <a:cs typeface="Times New Roman" pitchFamily="18" charset="0"/>
                      </a:endParaRPr>
                    </a:p>
                  </a:txBody>
                  <a:tcPr/>
                </a:tc>
              </a:tr>
              <a:tr h="1425499">
                <a:tc>
                  <a:txBody>
                    <a:bodyPr/>
                    <a:lstStyle/>
                    <a:p>
                      <a:endParaRPr lang="ru-RU" dirty="0"/>
                    </a:p>
                  </a:txBody>
                  <a:tcPr/>
                </a:tc>
                <a:tc>
                  <a:txBody>
                    <a:bodyPr/>
                    <a:lstStyle/>
                    <a:p>
                      <a:endParaRPr lang="ru-RU" dirty="0"/>
                    </a:p>
                  </a:txBody>
                  <a:tcPr/>
                </a:tc>
              </a:tr>
              <a:tr h="1250438">
                <a:tc>
                  <a:txBody>
                    <a:bodyPr/>
                    <a:lstStyle/>
                    <a:p>
                      <a:endParaRPr lang="ru-RU" dirty="0"/>
                    </a:p>
                  </a:txBody>
                  <a:tcPr/>
                </a:tc>
                <a:tc>
                  <a:txBody>
                    <a:bodyPr/>
                    <a:lstStyle/>
                    <a:p>
                      <a:endParaRPr lang="ru-RU" dirty="0"/>
                    </a:p>
                  </a:txBody>
                  <a:tcPr/>
                </a:tc>
              </a:tr>
              <a:tr h="975342">
                <a:tc>
                  <a:txBody>
                    <a:bodyPr/>
                    <a:lstStyle/>
                    <a:p>
                      <a:endParaRPr lang="ru-RU" dirty="0"/>
                    </a:p>
                  </a:txBody>
                  <a:tcPr/>
                </a:tc>
                <a:tc>
                  <a:txBody>
                    <a:bodyPr/>
                    <a:lstStyle/>
                    <a:p>
                      <a:endParaRPr lang="ru-RU" dirty="0"/>
                    </a:p>
                  </a:txBody>
                  <a:tcPr/>
                </a:tc>
              </a:tr>
            </a:tbl>
          </a:graphicData>
        </a:graphic>
      </p:graphicFrame>
      <p:sp>
        <p:nvSpPr>
          <p:cNvPr id="7" name="Прямоугольник 6"/>
          <p:cNvSpPr/>
          <p:nvPr/>
        </p:nvSpPr>
        <p:spPr>
          <a:xfrm>
            <a:off x="1043608" y="5229200"/>
            <a:ext cx="7560840" cy="1200329"/>
          </a:xfrm>
          <a:prstGeom prst="rect">
            <a:avLst/>
          </a:prstGeom>
        </p:spPr>
        <p:txBody>
          <a:bodyPr wrap="square">
            <a:spAutoFit/>
          </a:bodyPr>
          <a:lstStyle/>
          <a:p>
            <a:r>
              <a:rPr lang="kk-KZ" sz="2400" b="1" i="1" u="sng" dirty="0" smtClean="0">
                <a:latin typeface="Times New Roman" pitchFamily="18" charset="0"/>
                <a:cs typeface="Times New Roman" pitchFamily="18" charset="0"/>
              </a:rPr>
              <a:t>Дескрипторы:</a:t>
            </a:r>
          </a:p>
          <a:p>
            <a:r>
              <a:rPr lang="kk-KZ" sz="2400" i="1" dirty="0" smtClean="0">
                <a:latin typeface="Times New Roman" pitchFamily="18" charset="0"/>
                <a:cs typeface="Times New Roman" pitchFamily="18" charset="0"/>
              </a:rPr>
              <a:t>-Картадан  термин сөздерді табады;</a:t>
            </a:r>
          </a:p>
          <a:p>
            <a:r>
              <a:rPr lang="kk-KZ" sz="2400" i="1" dirty="0" smtClean="0">
                <a:latin typeface="Times New Roman" pitchFamily="18" charset="0"/>
                <a:cs typeface="Times New Roman" pitchFamily="18" charset="0"/>
              </a:rPr>
              <a:t>-термин сөздермен сөйлемдер құрастырады.</a:t>
            </a:r>
            <a:endParaRPr lang="ru-RU" sz="2400" i="1" dirty="0"/>
          </a:p>
        </p:txBody>
      </p:sp>
    </p:spTree>
    <p:extLst>
      <p:ext uri="{BB962C8B-B14F-4D97-AF65-F5344CB8AC3E}">
        <p14:creationId xmlns:p14="http://schemas.microsoft.com/office/powerpoint/2010/main" xmlns="" val="983669659"/>
      </p:ext>
    </p:extLst>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1038</TotalTime>
  <Words>646</Words>
  <Application>Microsoft Office PowerPoint</Application>
  <PresentationFormat>Экран (4:3)</PresentationFormat>
  <Paragraphs>152</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Углы</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Қосымша тапсырма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Roza</cp:lastModifiedBy>
  <cp:revision>57</cp:revision>
  <dcterms:created xsi:type="dcterms:W3CDTF">2020-08-25T03:59:58Z</dcterms:created>
  <dcterms:modified xsi:type="dcterms:W3CDTF">2021-01-18T07:39:07Z</dcterms:modified>
</cp:coreProperties>
</file>