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83" r:id="rId2"/>
    <p:sldId id="266" r:id="rId3"/>
    <p:sldId id="286" r:id="rId4"/>
    <p:sldId id="297" r:id="rId5"/>
    <p:sldId id="299" r:id="rId6"/>
    <p:sldId id="296" r:id="rId7"/>
    <p:sldId id="289" r:id="rId8"/>
    <p:sldId id="285" r:id="rId9"/>
    <p:sldId id="288" r:id="rId10"/>
    <p:sldId id="258" r:id="rId11"/>
    <p:sldId id="298" r:id="rId12"/>
    <p:sldId id="294" r:id="rId13"/>
    <p:sldId id="295" r:id="rId14"/>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6305" autoAdjust="0"/>
  </p:normalViewPr>
  <p:slideViewPr>
    <p:cSldViewPr>
      <p:cViewPr>
        <p:scale>
          <a:sx n="106" d="100"/>
          <a:sy n="106" d="100"/>
        </p:scale>
        <p:origin x="-126"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ABEAC76-CD8A-490D-B392-A8D44BCD3F06}" type="datetimeFigureOut">
              <a:rPr lang="ru-RU" smtClean="0"/>
              <a:t>13.05.2021</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BFE4040-1FE4-49EE-B2B3-B0D2ED63C48A}" type="slidenum">
              <a:rPr lang="ru-RU" smtClean="0"/>
              <a:t>‹#›</a:t>
            </a:fld>
            <a:endParaRPr lang="ru-RU"/>
          </a:p>
        </p:txBody>
      </p:sp>
    </p:spTree>
    <p:extLst>
      <p:ext uri="{BB962C8B-B14F-4D97-AF65-F5344CB8AC3E}">
        <p14:creationId xmlns:p14="http://schemas.microsoft.com/office/powerpoint/2010/main" val="3067303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13.05.2021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13.05.2021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13.05.2021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13.05.2021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13.05.2021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13.05.2021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13.05.2021</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13.05.2021</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13.05.2021</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13.05.2021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13.05.2021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dirty="0"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4C71EC6-210F-42DE-9C53-41977AD35B3D}" type="datetimeFigureOut">
              <a:rPr lang="ru-RU" smtClean="0"/>
              <a:pPr/>
              <a:t>13.05.2021</a:t>
            </a:fld>
            <a:endParaRPr lang="ru-RU"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B19B0651-EE4F-4900-A07F-96A6BFA9D0F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395536" y="848734"/>
            <a:ext cx="8424936" cy="3024336"/>
          </a:xfrm>
        </p:spPr>
        <p:txBody>
          <a:bodyPr>
            <a:normAutofit/>
          </a:bodyPr>
          <a:lstStyle/>
          <a:p>
            <a:pPr marL="0" indent="0" algn="ctr">
              <a:buNone/>
            </a:pPr>
            <a:r>
              <a:rPr lang="kk-KZ" sz="3000" b="1" dirty="0" smtClean="0">
                <a:solidFill>
                  <a:schemeClr val="tx1"/>
                </a:solidFill>
                <a:latin typeface="Times New Roman" pitchFamily="18" charset="0"/>
                <a:cs typeface="Times New Roman" pitchFamily="18" charset="0"/>
              </a:rPr>
              <a:t>8-сынып </a:t>
            </a:r>
            <a:endParaRPr lang="en-US" sz="3000" b="1" dirty="0" smtClean="0">
              <a:solidFill>
                <a:schemeClr val="tx1"/>
              </a:solidFill>
              <a:latin typeface="Times New Roman" pitchFamily="18" charset="0"/>
              <a:cs typeface="Times New Roman" pitchFamily="18" charset="0"/>
            </a:endParaRPr>
          </a:p>
          <a:p>
            <a:pPr marL="0" indent="0" algn="ctr">
              <a:buNone/>
            </a:pPr>
            <a:r>
              <a:rPr lang="kk-KZ" sz="3000" b="1" dirty="0" smtClean="0">
                <a:solidFill>
                  <a:schemeClr val="tx1"/>
                </a:solidFill>
                <a:latin typeface="Times New Roman" pitchFamily="18" charset="0"/>
                <a:cs typeface="Times New Roman" pitchFamily="18" charset="0"/>
              </a:rPr>
              <a:t>І</a:t>
            </a:r>
            <a:r>
              <a:rPr lang="en-US" sz="3000" b="1" dirty="0" smtClean="0">
                <a:solidFill>
                  <a:schemeClr val="tx1"/>
                </a:solidFill>
                <a:latin typeface="Times New Roman" pitchFamily="18" charset="0"/>
                <a:cs typeface="Times New Roman" pitchFamily="18" charset="0"/>
              </a:rPr>
              <a:t>V</a:t>
            </a:r>
            <a:r>
              <a:rPr lang="kk-KZ" sz="3000" b="1" dirty="0" smtClean="0">
                <a:solidFill>
                  <a:schemeClr val="tx1"/>
                </a:solidFill>
                <a:latin typeface="Times New Roman" pitchFamily="18" charset="0"/>
                <a:cs typeface="Times New Roman" pitchFamily="18" charset="0"/>
              </a:rPr>
              <a:t> тоқсан </a:t>
            </a:r>
          </a:p>
          <a:p>
            <a:pPr marL="0" indent="0" algn="ctr">
              <a:buNone/>
            </a:pPr>
            <a:r>
              <a:rPr lang="kk-KZ" sz="3000" b="1" dirty="0" smtClean="0">
                <a:solidFill>
                  <a:schemeClr val="tx1"/>
                </a:solidFill>
                <a:latin typeface="Times New Roman" pitchFamily="18" charset="0"/>
                <a:cs typeface="Times New Roman" pitchFamily="18" charset="0"/>
              </a:rPr>
              <a:t>Қазақ тілі </a:t>
            </a:r>
          </a:p>
          <a:p>
            <a:pPr marL="0" indent="0" algn="ctr">
              <a:buNone/>
            </a:pPr>
            <a:r>
              <a:rPr lang="kk-KZ" sz="3000" b="1" dirty="0" smtClean="0">
                <a:solidFill>
                  <a:schemeClr val="tx1"/>
                </a:solidFill>
                <a:latin typeface="Times New Roman" pitchFamily="18" charset="0"/>
                <a:cs typeface="Times New Roman" pitchFamily="18" charset="0"/>
              </a:rPr>
              <a:t>Сабақтың тақырыбы: </a:t>
            </a:r>
            <a:r>
              <a:rPr lang="kk-KZ" sz="3000" dirty="0">
                <a:solidFill>
                  <a:schemeClr val="tx1"/>
                </a:solidFill>
                <a:latin typeface="Times New Roman" pitchFamily="18" charset="0"/>
                <a:cs typeface="Times New Roman" pitchFamily="18" charset="0"/>
              </a:rPr>
              <a:t>Саяхат,туризм тарихы</a:t>
            </a:r>
            <a:r>
              <a:rPr lang="kk-KZ" sz="3000" dirty="0" smtClean="0">
                <a:solidFill>
                  <a:schemeClr val="tx1"/>
                </a:solidFill>
                <a:latin typeface="Times New Roman" pitchFamily="18" charset="0"/>
                <a:cs typeface="Times New Roman" pitchFamily="18" charset="0"/>
              </a:rPr>
              <a:t>. Сұрау</a:t>
            </a:r>
            <a:r>
              <a:rPr lang="kk-KZ" sz="3000" dirty="0">
                <a:solidFill>
                  <a:schemeClr val="tx1"/>
                </a:solidFill>
                <a:latin typeface="Times New Roman" pitchFamily="18" charset="0"/>
                <a:cs typeface="Times New Roman" pitchFamily="18" charset="0"/>
              </a:rPr>
              <a:t>, леп белгілерінің қатар қойылуы</a:t>
            </a:r>
          </a:p>
          <a:p>
            <a:pPr marL="0" indent="0">
              <a:buNone/>
            </a:pPr>
            <a:endParaRPr lang="ru-RU" sz="2000" b="1" dirty="0">
              <a:latin typeface="Times New Roman" pitchFamily="18" charset="0"/>
              <a:cs typeface="Times New Roman" pitchFamily="18" charset="0"/>
            </a:endParaRPr>
          </a:p>
        </p:txBody>
      </p:sp>
      <p:sp>
        <p:nvSpPr>
          <p:cNvPr id="5" name="Объект 4"/>
          <p:cNvSpPr>
            <a:spLocks noGrp="1"/>
          </p:cNvSpPr>
          <p:nvPr>
            <p:ph sz="half" idx="1"/>
          </p:nvPr>
        </p:nvSpPr>
        <p:spPr/>
        <p:txBody>
          <a:bodyPr>
            <a:normAutofit/>
          </a:bodyPr>
          <a:lstStyle/>
          <a:p>
            <a:pPr marL="0" indent="0">
              <a:buNone/>
            </a:pPr>
            <a:endParaRPr lang="en-US" dirty="0" smtClean="0"/>
          </a:p>
          <a:p>
            <a:pPr marL="0" indent="0" algn="ctr">
              <a:buNone/>
            </a:pPr>
            <a:endParaRPr lang="kk-KZ" dirty="0" smtClean="0"/>
          </a:p>
        </p:txBody>
      </p:sp>
      <p:pic>
        <p:nvPicPr>
          <p:cNvPr id="8" name="Рисунок 7"/>
          <p:cNvPicPr>
            <a:picLocks noChangeAspect="1"/>
          </p:cNvPicPr>
          <p:nvPr/>
        </p:nvPicPr>
        <p:blipFill rotWithShape="1">
          <a:blip r:embed="rId2"/>
          <a:srcRect b="8097"/>
          <a:stretch/>
        </p:blipFill>
        <p:spPr>
          <a:xfrm>
            <a:off x="395536" y="4221088"/>
            <a:ext cx="3350184" cy="2196611"/>
          </a:xfrm>
          <a:prstGeom prst="rect">
            <a:avLst/>
          </a:prstGeom>
        </p:spPr>
      </p:pic>
    </p:spTree>
    <p:extLst>
      <p:ext uri="{BB962C8B-B14F-4D97-AF65-F5344CB8AC3E}">
        <p14:creationId xmlns:p14="http://schemas.microsoft.com/office/powerpoint/2010/main" val="2068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496944" cy="4608512"/>
          </a:xfrm>
        </p:spPr>
        <p:txBody>
          <a:bodyPr/>
          <a:lstStyle/>
          <a:p>
            <a:pPr lvl="0" algn="just" defTabSz="914400" fontAlgn="base">
              <a:spcAft>
                <a:spcPct val="0"/>
              </a:spcAft>
              <a:defRPr/>
            </a:pP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a:solidFill>
                  <a:schemeClr val="tx1"/>
                </a:solidFill>
                <a:latin typeface="Times New Roman" panose="02020603050405020304" pitchFamily="18" charset="0"/>
                <a:cs typeface="Times New Roman" panose="02020603050405020304" pitchFamily="18" charset="0"/>
              </a:rPr>
              <a:t/>
            </a:r>
            <a:br>
              <a:rPr lang="kk-KZ" sz="2400" b="1" dirty="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a:solidFill>
                  <a:schemeClr val="tx1"/>
                </a:solidFill>
                <a:latin typeface="Times New Roman" panose="02020603050405020304" pitchFamily="18" charset="0"/>
                <a:cs typeface="Times New Roman" panose="02020603050405020304" pitchFamily="18" charset="0"/>
              </a:rPr>
              <a:t/>
            </a:r>
            <a:br>
              <a:rPr lang="kk-KZ" sz="2400" b="1" dirty="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en-US" sz="2400" b="1" dirty="0" smtClean="0">
                <a:solidFill>
                  <a:schemeClr val="tx1"/>
                </a:solidFill>
                <a:latin typeface="Times New Roman" panose="02020603050405020304" pitchFamily="18" charset="0"/>
                <a:cs typeface="Times New Roman" panose="02020603050405020304" pitchFamily="18" charset="0"/>
              </a:rPr>
              <a:t/>
            </a:r>
            <a:br>
              <a:rPr lang="en-US" sz="2400" b="1" dirty="0" smtClean="0">
                <a:solidFill>
                  <a:schemeClr val="tx1"/>
                </a:solidFill>
                <a:latin typeface="Times New Roman" panose="02020603050405020304" pitchFamily="18" charset="0"/>
                <a:cs typeface="Times New Roman" panose="02020603050405020304" pitchFamily="18" charset="0"/>
              </a:rPr>
            </a:br>
            <a:r>
              <a:rPr lang="en-US" sz="2400" b="1" dirty="0">
                <a:solidFill>
                  <a:schemeClr val="tx1"/>
                </a:solidFill>
                <a:latin typeface="Times New Roman" panose="02020603050405020304" pitchFamily="18" charset="0"/>
                <a:cs typeface="Times New Roman" panose="02020603050405020304" pitchFamily="18" charset="0"/>
              </a:rPr>
              <a:t/>
            </a:r>
            <a:br>
              <a:rPr lang="en-US" sz="2400" b="1" dirty="0">
                <a:solidFill>
                  <a:schemeClr val="tx1"/>
                </a:solidFill>
                <a:latin typeface="Times New Roman" panose="02020603050405020304" pitchFamily="18" charset="0"/>
                <a:cs typeface="Times New Roman" panose="02020603050405020304" pitchFamily="18" charset="0"/>
              </a:rPr>
            </a:br>
            <a:r>
              <a:rPr lang="en-US" sz="2400" b="1" dirty="0" smtClean="0">
                <a:solidFill>
                  <a:schemeClr val="tx1"/>
                </a:solidFill>
                <a:latin typeface="Times New Roman" panose="02020603050405020304" pitchFamily="18" charset="0"/>
                <a:cs typeface="Times New Roman" panose="02020603050405020304" pitchFamily="18" charset="0"/>
              </a:rPr>
              <a:t/>
            </a:r>
            <a:br>
              <a:rPr lang="en-US" sz="2400" b="1" dirty="0" smtClean="0">
                <a:solidFill>
                  <a:schemeClr val="tx1"/>
                </a:solidFill>
                <a:latin typeface="Times New Roman" panose="02020603050405020304" pitchFamily="18" charset="0"/>
                <a:cs typeface="Times New Roman" panose="02020603050405020304" pitchFamily="18" charset="0"/>
              </a:rPr>
            </a:br>
            <a:r>
              <a:rPr lang="en-US" sz="2400" b="1" dirty="0">
                <a:solidFill>
                  <a:schemeClr val="tx1"/>
                </a:solidFill>
                <a:latin typeface="Times New Roman" panose="02020603050405020304" pitchFamily="18" charset="0"/>
                <a:cs typeface="Times New Roman" panose="02020603050405020304" pitchFamily="18" charset="0"/>
              </a:rPr>
              <a:t/>
            </a:r>
            <a:br>
              <a:rPr lang="en-US" sz="2400" b="1" dirty="0">
                <a:solidFill>
                  <a:schemeClr val="tx1"/>
                </a:solidFill>
                <a:latin typeface="Times New Roman" panose="02020603050405020304" pitchFamily="18" charset="0"/>
                <a:cs typeface="Times New Roman" panose="02020603050405020304" pitchFamily="18" charset="0"/>
              </a:rPr>
            </a:br>
            <a:r>
              <a:rPr lang="en-US" sz="2400" b="1" dirty="0" smtClean="0">
                <a:solidFill>
                  <a:schemeClr val="tx1"/>
                </a:solidFill>
                <a:latin typeface="Times New Roman" panose="02020603050405020304" pitchFamily="18" charset="0"/>
                <a:cs typeface="Times New Roman" panose="02020603050405020304" pitchFamily="18" charset="0"/>
              </a:rPr>
              <a:t/>
            </a:r>
            <a:br>
              <a:rPr lang="en-US" sz="2400" b="1" dirty="0" smtClean="0">
                <a:solidFill>
                  <a:schemeClr val="tx1"/>
                </a:solidFill>
                <a:latin typeface="Times New Roman" panose="02020603050405020304" pitchFamily="18" charset="0"/>
                <a:cs typeface="Times New Roman" panose="02020603050405020304" pitchFamily="18" charset="0"/>
              </a:rPr>
            </a:br>
            <a:r>
              <a:rPr lang="en-US" sz="2400" b="1" dirty="0">
                <a:solidFill>
                  <a:schemeClr val="tx1"/>
                </a:solidFill>
                <a:latin typeface="Times New Roman" panose="02020603050405020304" pitchFamily="18" charset="0"/>
                <a:cs typeface="Times New Roman" panose="02020603050405020304" pitchFamily="18" charset="0"/>
              </a:rPr>
              <a:t/>
            </a:r>
            <a:br>
              <a:rPr lang="en-US" sz="2400" b="1" dirty="0">
                <a:solidFill>
                  <a:schemeClr val="tx1"/>
                </a:solidFill>
                <a:latin typeface="Times New Roman" panose="02020603050405020304" pitchFamily="18" charset="0"/>
                <a:cs typeface="Times New Roman" panose="02020603050405020304" pitchFamily="18" charset="0"/>
              </a:rPr>
            </a:br>
            <a:r>
              <a:rPr lang="en-US" sz="1600" b="1" dirty="0" smtClean="0">
                <a:solidFill>
                  <a:schemeClr val="tx1"/>
                </a:solidFill>
                <a:latin typeface="Times New Roman" panose="02020603050405020304" pitchFamily="18" charset="0"/>
                <a:cs typeface="Times New Roman" panose="02020603050405020304" pitchFamily="18" charset="0"/>
              </a:rPr>
              <a:t/>
            </a:r>
            <a:br>
              <a:rPr lang="en-US" sz="1600" b="1" dirty="0" smtClean="0">
                <a:solidFill>
                  <a:schemeClr val="tx1"/>
                </a:solidFill>
                <a:latin typeface="Times New Roman" panose="02020603050405020304" pitchFamily="18" charset="0"/>
                <a:cs typeface="Times New Roman" panose="02020603050405020304" pitchFamily="18" charset="0"/>
              </a:rPr>
            </a:br>
            <a:r>
              <a:rPr lang="kk-KZ" sz="1600" b="1" dirty="0" smtClean="0">
                <a:solidFill>
                  <a:schemeClr val="tx1"/>
                </a:solidFill>
                <a:latin typeface="Times New Roman" panose="02020603050405020304" pitchFamily="18" charset="0"/>
                <a:cs typeface="Times New Roman" panose="02020603050405020304" pitchFamily="18" charset="0"/>
              </a:rPr>
              <a:t/>
            </a:r>
            <a:br>
              <a:rPr lang="kk-KZ" sz="1600" b="1" dirty="0" smtClean="0">
                <a:solidFill>
                  <a:schemeClr val="tx1"/>
                </a:solidFill>
                <a:latin typeface="Times New Roman" panose="02020603050405020304" pitchFamily="18" charset="0"/>
                <a:cs typeface="Times New Roman" panose="02020603050405020304" pitchFamily="18" charset="0"/>
              </a:rPr>
            </a:br>
            <a:r>
              <a:rPr lang="kk-KZ" sz="1600" b="1" dirty="0">
                <a:solidFill>
                  <a:schemeClr val="tx1"/>
                </a:solidFill>
                <a:latin typeface="Times New Roman" panose="02020603050405020304" pitchFamily="18" charset="0"/>
                <a:cs typeface="Times New Roman" panose="02020603050405020304" pitchFamily="18" charset="0"/>
              </a:rPr>
              <a:t/>
            </a:r>
            <a:br>
              <a:rPr lang="kk-KZ" sz="1600" b="1" dirty="0">
                <a:solidFill>
                  <a:schemeClr val="tx1"/>
                </a:solidFill>
                <a:latin typeface="Times New Roman" panose="02020603050405020304" pitchFamily="18" charset="0"/>
                <a:cs typeface="Times New Roman" panose="02020603050405020304" pitchFamily="18" charset="0"/>
              </a:rPr>
            </a:br>
            <a:r>
              <a:rPr lang="kk-KZ" sz="1600" b="1" dirty="0" smtClean="0">
                <a:solidFill>
                  <a:schemeClr val="tx1"/>
                </a:solidFill>
                <a:latin typeface="Times New Roman" panose="02020603050405020304" pitchFamily="18" charset="0"/>
                <a:cs typeface="Times New Roman" panose="02020603050405020304" pitchFamily="18" charset="0"/>
              </a:rPr>
              <a:t/>
            </a:r>
            <a:br>
              <a:rPr lang="kk-KZ" sz="1600" b="1" dirty="0" smtClean="0">
                <a:solidFill>
                  <a:schemeClr val="tx1"/>
                </a:solidFill>
                <a:latin typeface="Times New Roman" panose="02020603050405020304" pitchFamily="18" charset="0"/>
                <a:cs typeface="Times New Roman" panose="02020603050405020304" pitchFamily="18" charset="0"/>
              </a:rPr>
            </a:br>
            <a:r>
              <a:rPr lang="kk-KZ" sz="1600" b="1" dirty="0">
                <a:solidFill>
                  <a:schemeClr val="tx1"/>
                </a:solidFill>
                <a:latin typeface="Times New Roman" panose="02020603050405020304" pitchFamily="18" charset="0"/>
                <a:cs typeface="Times New Roman" panose="02020603050405020304" pitchFamily="18" charset="0"/>
              </a:rPr>
              <a:t/>
            </a:r>
            <a:br>
              <a:rPr lang="kk-KZ" sz="1600" b="1" dirty="0">
                <a:solidFill>
                  <a:schemeClr val="tx1"/>
                </a:solidFill>
                <a:latin typeface="Times New Roman" panose="02020603050405020304" pitchFamily="18" charset="0"/>
                <a:cs typeface="Times New Roman" panose="02020603050405020304" pitchFamily="18" charset="0"/>
              </a:rPr>
            </a:br>
            <a:r>
              <a:rPr lang="kk-KZ" sz="1600" b="1" dirty="0" smtClean="0">
                <a:solidFill>
                  <a:schemeClr val="tx1"/>
                </a:solidFill>
                <a:latin typeface="Times New Roman" panose="02020603050405020304" pitchFamily="18" charset="0"/>
                <a:cs typeface="Times New Roman" panose="02020603050405020304" pitchFamily="18" charset="0"/>
              </a:rPr>
              <a:t/>
            </a:r>
            <a:br>
              <a:rPr lang="kk-KZ" sz="1600" b="1" dirty="0" smtClean="0">
                <a:solidFill>
                  <a:schemeClr val="tx1"/>
                </a:solidFill>
                <a:latin typeface="Times New Roman" panose="02020603050405020304" pitchFamily="18" charset="0"/>
                <a:cs typeface="Times New Roman" panose="02020603050405020304" pitchFamily="18" charset="0"/>
              </a:rPr>
            </a:br>
            <a:r>
              <a:rPr lang="kk-KZ" sz="1800" b="1" dirty="0" smtClean="0">
                <a:solidFill>
                  <a:schemeClr val="tx1"/>
                </a:solidFill>
                <a:latin typeface="Times New Roman" panose="02020603050405020304" pitchFamily="18" charset="0"/>
                <a:cs typeface="Times New Roman" panose="02020603050405020304" pitchFamily="18" charset="0"/>
              </a:rPr>
              <a:t>3-тапсырма.</a:t>
            </a:r>
            <a:r>
              <a:rPr lang="kk-KZ" sz="1800" dirty="0">
                <a:solidFill>
                  <a:schemeClr val="tx1"/>
                </a:solidFill>
                <a:latin typeface="Times New Roman" pitchFamily="18" charset="0"/>
                <a:ea typeface="+mn-ea"/>
                <a:cs typeface="Times New Roman" pitchFamily="18" charset="0"/>
              </a:rPr>
              <a:t> </a:t>
            </a:r>
            <a:r>
              <a:rPr lang="kk-KZ" sz="1800" dirty="0" smtClean="0">
                <a:solidFill>
                  <a:srgbClr val="FF0000"/>
                </a:solidFill>
                <a:latin typeface="Times New Roman" pitchFamily="18" charset="0"/>
                <a:ea typeface="+mn-ea"/>
                <a:cs typeface="Times New Roman" pitchFamily="18" charset="0"/>
              </a:rPr>
              <a:t>Қаламгер Темірхан Момбекұлы кең-байтақ жерімізді велосипедпен саяхаттап, көрген-білгенін «Саяхатшы күнделігіне» жазып отырған. Төмендегі үзіндіні оқып, осы үлгіге сүйеніп, өзіңіз де «саяхатшы күнделігін» жазыңыз. Мектепке, үйірмеге, басқа қалаға, ауылға барар жолда көргеніңізді 6-7 сөйлеммен жазуға болады.</a:t>
            </a:r>
            <a:r>
              <a:rPr lang="kk-KZ" sz="1600" dirty="0" smtClean="0">
                <a:solidFill>
                  <a:schemeClr val="tx1"/>
                </a:solidFill>
                <a:latin typeface="Times New Roman" pitchFamily="18" charset="0"/>
                <a:ea typeface="+mn-ea"/>
                <a:cs typeface="Times New Roman" pitchFamily="18" charset="0"/>
              </a:rPr>
              <a:t/>
            </a:r>
            <a:br>
              <a:rPr lang="kk-KZ" sz="1600" dirty="0" smtClean="0">
                <a:solidFill>
                  <a:schemeClr val="tx1"/>
                </a:solidFill>
                <a:latin typeface="Times New Roman" pitchFamily="18" charset="0"/>
                <a:ea typeface="+mn-ea"/>
                <a:cs typeface="Times New Roman" pitchFamily="18" charset="0"/>
              </a:rPr>
            </a:br>
            <a:r>
              <a:rPr lang="kk-KZ" sz="1600" dirty="0">
                <a:solidFill>
                  <a:schemeClr val="tx1"/>
                </a:solidFill>
                <a:latin typeface="Times New Roman" pitchFamily="18" charset="0"/>
                <a:ea typeface="+mn-ea"/>
                <a:cs typeface="Times New Roman" pitchFamily="18" charset="0"/>
              </a:rPr>
              <a:t/>
            </a:r>
            <a:br>
              <a:rPr lang="kk-KZ" sz="1600" dirty="0">
                <a:solidFill>
                  <a:schemeClr val="tx1"/>
                </a:solidFill>
                <a:latin typeface="Times New Roman" pitchFamily="18" charset="0"/>
                <a:ea typeface="+mn-ea"/>
                <a:cs typeface="Times New Roman" pitchFamily="18" charset="0"/>
              </a:rPr>
            </a:br>
            <a:r>
              <a:rPr lang="kk-KZ" sz="1600" dirty="0" smtClean="0">
                <a:solidFill>
                  <a:schemeClr val="tx1"/>
                </a:solidFill>
                <a:latin typeface="Times New Roman" pitchFamily="18" charset="0"/>
                <a:ea typeface="+mn-ea"/>
                <a:cs typeface="Times New Roman" pitchFamily="18" charset="0"/>
              </a:rPr>
              <a:t>	</a:t>
            </a:r>
            <a:r>
              <a:rPr lang="kk-KZ" sz="1800" dirty="0" smtClean="0">
                <a:solidFill>
                  <a:schemeClr val="tx1"/>
                </a:solidFill>
                <a:latin typeface="Times New Roman" pitchFamily="18" charset="0"/>
                <a:ea typeface="+mn-ea"/>
                <a:cs typeface="Times New Roman" pitchFamily="18" charset="0"/>
              </a:rPr>
              <a:t>Ақсу </a:t>
            </a:r>
            <a:r>
              <a:rPr lang="kk-KZ" sz="1800" dirty="0">
                <a:solidFill>
                  <a:schemeClr val="tx1"/>
                </a:solidFill>
                <a:latin typeface="Times New Roman" pitchFamily="18" charset="0"/>
                <a:ea typeface="+mn-ea"/>
                <a:cs typeface="Times New Roman" pitchFamily="18" charset="0"/>
              </a:rPr>
              <a:t>өзені төменде болғандықтан жоғары көтерілу кәдімгідей күш болды. Ақыры, жарты жолда көлігімнен түсіп, тоқтадым. Жел баяу соғып тұр. Өзен бойындағы қамысқа тұмсық батпайды. Тым қалың. Анда-санда бірлі-жарым үй </a:t>
            </a:r>
            <a:r>
              <a:rPr lang="kk-KZ" sz="1800" dirty="0" smtClean="0">
                <a:solidFill>
                  <a:schemeClr val="tx1"/>
                </a:solidFill>
                <a:latin typeface="Times New Roman" pitchFamily="18" charset="0"/>
                <a:ea typeface="+mn-ea"/>
                <a:cs typeface="Times New Roman" pitchFamily="18" charset="0"/>
              </a:rPr>
              <a:t>кездеседі. 280-ші шақырым. Келесі </a:t>
            </a:r>
            <a:r>
              <a:rPr lang="kk-KZ" sz="1800" dirty="0">
                <a:solidFill>
                  <a:schemeClr val="tx1"/>
                </a:solidFill>
                <a:latin typeface="Times New Roman" pitchFamily="18" charset="0"/>
                <a:ea typeface="+mn-ea"/>
                <a:cs typeface="Times New Roman" pitchFamily="18" charset="0"/>
              </a:rPr>
              <a:t>белеске көлігімді жетелеп шықтым.</a:t>
            </a:r>
            <a:br>
              <a:rPr lang="kk-KZ" sz="1800" dirty="0">
                <a:solidFill>
                  <a:schemeClr val="tx1"/>
                </a:solidFill>
                <a:latin typeface="Times New Roman" pitchFamily="18" charset="0"/>
                <a:ea typeface="+mn-ea"/>
                <a:cs typeface="Times New Roman" pitchFamily="18" charset="0"/>
              </a:rPr>
            </a:br>
            <a:r>
              <a:rPr lang="kk-KZ" sz="1800" dirty="0" smtClean="0">
                <a:solidFill>
                  <a:schemeClr val="tx1"/>
                </a:solidFill>
                <a:latin typeface="Times New Roman" pitchFamily="18" charset="0"/>
                <a:ea typeface="+mn-ea"/>
                <a:cs typeface="Times New Roman" pitchFamily="18" charset="0"/>
              </a:rPr>
              <a:t>	Кешке </a:t>
            </a:r>
            <a:r>
              <a:rPr lang="kk-KZ" sz="1800" dirty="0">
                <a:solidFill>
                  <a:schemeClr val="tx1"/>
                </a:solidFill>
                <a:latin typeface="Times New Roman" pitchFamily="18" charset="0"/>
                <a:ea typeface="+mn-ea"/>
                <a:cs typeface="Times New Roman" pitchFamily="18" charset="0"/>
              </a:rPr>
              <a:t>таман Тоқташ өзенінің жағасына тоқтап шомылып едім, суы Ырғайтыдан гөрі салқындау болды ма, жаурадым. Жақын маңдағы он тоғыз үйлі ауыл – «Жауғаш батыр» аталады. Арпа, бидай егілген есік алды – бақшалық, қалған жердің бәрі – шабындық. Түйеден басқа төрт түлік түгел. Ешкім шошқа ұстамайды.</a:t>
            </a:r>
            <a:br>
              <a:rPr lang="kk-KZ" sz="1800" dirty="0">
                <a:solidFill>
                  <a:schemeClr val="tx1"/>
                </a:solidFill>
                <a:latin typeface="Times New Roman" pitchFamily="18" charset="0"/>
                <a:ea typeface="+mn-ea"/>
                <a:cs typeface="Times New Roman" pitchFamily="18" charset="0"/>
              </a:rPr>
            </a:br>
            <a:r>
              <a:rPr lang="kk-KZ" sz="1800" dirty="0">
                <a:solidFill>
                  <a:schemeClr val="tx1"/>
                </a:solidFill>
                <a:latin typeface="Times New Roman" pitchFamily="18" charset="0"/>
                <a:ea typeface="+mn-ea"/>
                <a:cs typeface="Times New Roman" pitchFamily="18" charset="0"/>
              </a:rPr>
              <a:t> </a:t>
            </a:r>
            <a:r>
              <a:rPr lang="kk-KZ" sz="1800" dirty="0" smtClean="0">
                <a:solidFill>
                  <a:schemeClr val="tx1"/>
                </a:solidFill>
                <a:latin typeface="Times New Roman" pitchFamily="18" charset="0"/>
                <a:ea typeface="+mn-ea"/>
                <a:cs typeface="Times New Roman" pitchFamily="18" charset="0"/>
              </a:rPr>
              <a:t>	Қара </a:t>
            </a:r>
            <a:r>
              <a:rPr lang="kk-KZ" sz="1800" dirty="0">
                <a:solidFill>
                  <a:schemeClr val="tx1"/>
                </a:solidFill>
                <a:latin typeface="Times New Roman" pitchFamily="18" charset="0"/>
                <a:ea typeface="+mn-ea"/>
                <a:cs typeface="Times New Roman" pitchFamily="18" charset="0"/>
              </a:rPr>
              <a:t>қыстақ ауылында Бәйдібек баба атында мешіт бар екен. Қазақ тарихында өзіндік орны бар бұл бабамыз – Домалақ енедей ардақтымыздың жары.</a:t>
            </a:r>
            <a:br>
              <a:rPr lang="kk-KZ" sz="1800" dirty="0">
                <a:solidFill>
                  <a:schemeClr val="tx1"/>
                </a:solidFill>
                <a:latin typeface="Times New Roman" pitchFamily="18" charset="0"/>
                <a:ea typeface="+mn-ea"/>
                <a:cs typeface="Times New Roman" pitchFamily="18" charset="0"/>
              </a:rPr>
            </a:br>
            <a:r>
              <a:rPr lang="kk-KZ" sz="1800" dirty="0">
                <a:solidFill>
                  <a:schemeClr val="tx1"/>
                </a:solidFill>
                <a:latin typeface="Times New Roman" pitchFamily="18" charset="0"/>
                <a:ea typeface="+mn-ea"/>
                <a:cs typeface="Times New Roman" pitchFamily="18" charset="0"/>
              </a:rPr>
              <a:t>Ауылдың Таразға шығатын жағындағы «Әзиз» қымызханасына түстім.</a:t>
            </a:r>
            <a:r>
              <a:rPr lang="kk-KZ" sz="1600" dirty="0" smtClean="0">
                <a:solidFill>
                  <a:schemeClr val="tx1"/>
                </a:solidFill>
                <a:latin typeface="Times New Roman" pitchFamily="18" charset="0"/>
                <a:ea typeface="+mn-ea"/>
                <a:cs typeface="Times New Roman" pitchFamily="18" charset="0"/>
              </a:rPr>
              <a:t/>
            </a:r>
            <a:br>
              <a:rPr lang="kk-KZ" sz="1600" dirty="0" smtClean="0">
                <a:solidFill>
                  <a:schemeClr val="tx1"/>
                </a:solidFill>
                <a:latin typeface="Times New Roman" pitchFamily="18" charset="0"/>
                <a:ea typeface="+mn-ea"/>
                <a:cs typeface="Times New Roman" pitchFamily="18" charset="0"/>
              </a:rPr>
            </a:br>
            <a:r>
              <a:rPr lang="kk-KZ" sz="2200" dirty="0" smtClean="0">
                <a:solidFill>
                  <a:schemeClr val="tx1"/>
                </a:solidFill>
                <a:latin typeface="Times New Roman" pitchFamily="18" charset="0"/>
                <a:ea typeface="+mn-ea"/>
                <a:cs typeface="Times New Roman" pitchFamily="18" charset="0"/>
              </a:rPr>
              <a:t/>
            </a:r>
            <a:br>
              <a:rPr lang="kk-KZ" sz="2200" dirty="0" smtClean="0">
                <a:solidFill>
                  <a:schemeClr val="tx1"/>
                </a:solidFill>
                <a:latin typeface="Times New Roman" pitchFamily="18" charset="0"/>
                <a:ea typeface="+mn-ea"/>
                <a:cs typeface="Times New Roman" pitchFamily="18" charset="0"/>
              </a:rPr>
            </a:br>
            <a:r>
              <a:rPr lang="kk-KZ" sz="2200" dirty="0">
                <a:solidFill>
                  <a:schemeClr val="tx1"/>
                </a:solidFill>
                <a:latin typeface="Times New Roman" pitchFamily="18" charset="0"/>
                <a:ea typeface="+mn-ea"/>
                <a:cs typeface="Times New Roman" pitchFamily="18" charset="0"/>
              </a:rPr>
              <a:t/>
            </a:r>
            <a:br>
              <a:rPr lang="kk-KZ" sz="2200" dirty="0">
                <a:solidFill>
                  <a:schemeClr val="tx1"/>
                </a:solidFill>
                <a:latin typeface="Times New Roman" pitchFamily="18" charset="0"/>
                <a:ea typeface="+mn-ea"/>
                <a:cs typeface="Times New Roman" pitchFamily="18" charset="0"/>
              </a:rPr>
            </a:br>
            <a:r>
              <a:rPr lang="kk-KZ" sz="2200" dirty="0" smtClean="0">
                <a:solidFill>
                  <a:schemeClr val="tx1"/>
                </a:solidFill>
                <a:latin typeface="Times New Roman" pitchFamily="18" charset="0"/>
                <a:ea typeface="+mn-ea"/>
                <a:cs typeface="Times New Roman" pitchFamily="18" charset="0"/>
              </a:rPr>
              <a:t> </a:t>
            </a:r>
            <a:br>
              <a:rPr lang="kk-KZ" sz="2200" dirty="0" smtClean="0">
                <a:solidFill>
                  <a:schemeClr val="tx1"/>
                </a:solidFill>
                <a:latin typeface="Times New Roman" pitchFamily="18" charset="0"/>
                <a:ea typeface="+mn-ea"/>
                <a:cs typeface="Times New Roman" pitchFamily="18" charset="0"/>
              </a:rPr>
            </a:br>
            <a:r>
              <a:rPr lang="kk-KZ" altLang="ru-RU" sz="2200" dirty="0" smtClean="0">
                <a:solidFill>
                  <a:prstClr val="black"/>
                </a:solidFill>
                <a:latin typeface="Times New Roman" pitchFamily="18" charset="0"/>
                <a:ea typeface="+mn-ea"/>
                <a:cs typeface="Times New Roman" pitchFamily="18" charset="0"/>
              </a:rPr>
              <a:t/>
            </a:r>
            <a:br>
              <a:rPr lang="kk-KZ" altLang="ru-RU" sz="2200" dirty="0" smtClean="0">
                <a:solidFill>
                  <a:prstClr val="black"/>
                </a:solidFill>
                <a:latin typeface="Times New Roman" pitchFamily="18" charset="0"/>
                <a:ea typeface="+mn-ea"/>
                <a:cs typeface="Times New Roman" pitchFamily="18" charset="0"/>
              </a:rPr>
            </a:b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altLang="ru-RU" sz="2200" dirty="0" smtClean="0">
                <a:solidFill>
                  <a:prstClr val="black"/>
                </a:solidFill>
                <a:latin typeface="Times New Roman" pitchFamily="18" charset="0"/>
                <a:ea typeface="+mn-ea"/>
                <a:cs typeface="Times New Roman" pitchFamily="18" charset="0"/>
              </a:rPr>
              <a:t/>
            </a:r>
            <a:br>
              <a:rPr lang="kk-KZ" altLang="ru-RU" sz="2200" dirty="0" smtClean="0">
                <a:solidFill>
                  <a:prstClr val="black"/>
                </a:solidFill>
                <a:latin typeface="Times New Roman" pitchFamily="18" charset="0"/>
                <a:ea typeface="+mn-ea"/>
                <a:cs typeface="Times New Roman" pitchFamily="18" charset="0"/>
              </a:rPr>
            </a:b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altLang="ru-RU" sz="2200" dirty="0" smtClean="0">
                <a:solidFill>
                  <a:prstClr val="black"/>
                </a:solidFill>
                <a:latin typeface="Times New Roman" pitchFamily="18" charset="0"/>
                <a:ea typeface="+mn-ea"/>
                <a:cs typeface="Times New Roman" pitchFamily="18" charset="0"/>
              </a:rPr>
              <a:t/>
            </a:r>
            <a:br>
              <a:rPr lang="kk-KZ" altLang="ru-RU" sz="2200" dirty="0" smtClean="0">
                <a:solidFill>
                  <a:prstClr val="black"/>
                </a:solidFill>
                <a:latin typeface="Times New Roman" pitchFamily="18" charset="0"/>
                <a:ea typeface="+mn-ea"/>
                <a:cs typeface="Times New Roman" pitchFamily="18" charset="0"/>
              </a:rPr>
            </a:b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altLang="ru-RU" sz="2200" dirty="0" smtClean="0">
                <a:solidFill>
                  <a:prstClr val="black"/>
                </a:solidFill>
                <a:latin typeface="Times New Roman" pitchFamily="18" charset="0"/>
                <a:ea typeface="+mn-ea"/>
                <a:cs typeface="Times New Roman" pitchFamily="18" charset="0"/>
              </a:rPr>
              <a:t/>
            </a:r>
            <a:br>
              <a:rPr lang="kk-KZ" altLang="ru-RU" sz="2200" dirty="0" smtClean="0">
                <a:solidFill>
                  <a:prstClr val="black"/>
                </a:solidFill>
                <a:latin typeface="Times New Roman" pitchFamily="18" charset="0"/>
                <a:ea typeface="+mn-ea"/>
                <a:cs typeface="Times New Roman" pitchFamily="18" charset="0"/>
              </a:rPr>
            </a:b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altLang="ru-RU" sz="2200" dirty="0" smtClean="0">
                <a:solidFill>
                  <a:prstClr val="black"/>
                </a:solidFill>
                <a:latin typeface="Times New Roman" pitchFamily="18" charset="0"/>
                <a:ea typeface="+mn-ea"/>
                <a:cs typeface="Times New Roman" pitchFamily="18" charset="0"/>
              </a:rPr>
              <a:t/>
            </a:r>
            <a:br>
              <a:rPr lang="kk-KZ" altLang="ru-RU" sz="2200" dirty="0" smtClean="0">
                <a:solidFill>
                  <a:prstClr val="black"/>
                </a:solidFill>
                <a:latin typeface="Times New Roman" pitchFamily="18" charset="0"/>
                <a:ea typeface="+mn-ea"/>
                <a:cs typeface="Times New Roman" pitchFamily="18" charset="0"/>
              </a:rPr>
            </a:b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altLang="ru-RU" sz="2200" dirty="0" smtClean="0">
                <a:solidFill>
                  <a:prstClr val="black"/>
                </a:solidFill>
                <a:latin typeface="Times New Roman" pitchFamily="18" charset="0"/>
                <a:ea typeface="+mn-ea"/>
                <a:cs typeface="Times New Roman" pitchFamily="18" charset="0"/>
              </a:rPr>
              <a:t> </a:t>
            </a: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sz="2400" dirty="0" smtClean="0">
                <a:solidFill>
                  <a:schemeClr val="tx1"/>
                </a:solidFill>
                <a:latin typeface="Times New Roman" panose="02020603050405020304" pitchFamily="18" charset="0"/>
                <a:cs typeface="Times New Roman" panose="02020603050405020304" pitchFamily="18" charset="0"/>
              </a:rPr>
              <a:t/>
            </a:r>
            <a:br>
              <a:rPr lang="kk-KZ" sz="2400" dirty="0" smtClean="0">
                <a:solidFill>
                  <a:schemeClr val="tx1"/>
                </a:solidFill>
                <a:latin typeface="Times New Roman" panose="02020603050405020304" pitchFamily="18" charset="0"/>
                <a:cs typeface="Times New Roman" panose="02020603050405020304" pitchFamily="18" charset="0"/>
              </a:rPr>
            </a:b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8" name="Овал 7"/>
          <p:cNvSpPr/>
          <p:nvPr/>
        </p:nvSpPr>
        <p:spPr>
          <a:xfrm>
            <a:off x="2555776" y="5229200"/>
            <a:ext cx="3600400" cy="1219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kk-KZ" altLang="ru-RU" b="1" dirty="0">
                <a:solidFill>
                  <a:prstClr val="black"/>
                </a:solidFill>
                <a:latin typeface="Times New Roman" pitchFamily="18" charset="0"/>
                <a:cs typeface="Times New Roman" pitchFamily="18" charset="0"/>
              </a:rPr>
              <a:t>Дескриптор: </a:t>
            </a:r>
            <a:endParaRPr lang="en-US" altLang="ru-RU" b="1" dirty="0">
              <a:solidFill>
                <a:prstClr val="black"/>
              </a:solidFill>
              <a:latin typeface="Times New Roman" pitchFamily="18" charset="0"/>
              <a:cs typeface="Times New Roman" pitchFamily="18" charset="0"/>
            </a:endParaRPr>
          </a:p>
          <a:p>
            <a:pPr lvl="0" algn="ctr" fontAlgn="base">
              <a:spcBef>
                <a:spcPct val="0"/>
              </a:spcBef>
              <a:spcAft>
                <a:spcPct val="0"/>
              </a:spcAft>
              <a:defRPr/>
            </a:pPr>
            <a:r>
              <a:rPr lang="kk-KZ" altLang="ru-RU" dirty="0" smtClean="0">
                <a:solidFill>
                  <a:prstClr val="black"/>
                </a:solidFill>
                <a:latin typeface="Times New Roman" pitchFamily="18" charset="0"/>
                <a:cs typeface="Times New Roman" pitchFamily="18" charset="0"/>
              </a:rPr>
              <a:t>●Саяхатшы күнделігін оқиды; ● Күнделік жазып үйренеді. </a:t>
            </a:r>
            <a:endParaRPr lang="kk-KZ" altLang="ru-RU" dirty="0">
              <a:solidFill>
                <a:prstClr val="black"/>
              </a:solidFill>
              <a:latin typeface="Times New Roman" pitchFamily="18" charset="0"/>
              <a:cs typeface="Times New Roman" pitchFamily="18" charset="0"/>
            </a:endParaRPr>
          </a:p>
        </p:txBody>
      </p:sp>
      <p:pic>
        <p:nvPicPr>
          <p:cNvPr id="5" name="Рисунок 4" descr="ÐÐ°ÑÑÐ¸Ð½ÐºÐ¸ Ð¿Ð¾ Ð·Ð°Ð¿ÑÐ¾ÑÑ Ð¸Ð½Ð´Ð¸Ð²Ð¸Ð´ÑÐ°Ð»ÑÐ½Ð°Ñ ÑÐ°Ð±Ð¾ÑÐ° ÐºÐ°ÑÑÐ¸Ð½ÐºÐ¸"/>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5085184"/>
            <a:ext cx="1512168" cy="1382727"/>
          </a:xfrm>
          <a:prstGeom prst="rect">
            <a:avLst/>
          </a:prstGeom>
          <a:noFill/>
          <a:ln>
            <a:noFill/>
          </a:ln>
        </p:spPr>
      </p:pic>
    </p:spTree>
    <p:extLst>
      <p:ext uri="{BB962C8B-B14F-4D97-AF65-F5344CB8AC3E}">
        <p14:creationId xmlns:p14="http://schemas.microsoft.com/office/powerpoint/2010/main" val="294003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424936" cy="4536504"/>
          </a:xfrm>
        </p:spPr>
        <p:txBody>
          <a:bodyPr/>
          <a:lstStyle/>
          <a:p>
            <a:pPr lvl="0" defTabSz="914400" fontAlgn="base">
              <a:spcAft>
                <a:spcPct val="0"/>
              </a:spcAft>
              <a:defRPr/>
            </a:pP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a:solidFill>
                  <a:schemeClr val="tx1"/>
                </a:solidFill>
                <a:latin typeface="Times New Roman" panose="02020603050405020304" pitchFamily="18" charset="0"/>
                <a:cs typeface="Times New Roman" panose="02020603050405020304" pitchFamily="18" charset="0"/>
              </a:rPr>
              <a:t/>
            </a:r>
            <a:br>
              <a:rPr lang="kk-KZ" sz="2400" b="1" dirty="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a:solidFill>
                  <a:schemeClr val="tx1"/>
                </a:solidFill>
                <a:latin typeface="Times New Roman" panose="02020603050405020304" pitchFamily="18" charset="0"/>
                <a:cs typeface="Times New Roman" panose="02020603050405020304" pitchFamily="18" charset="0"/>
              </a:rPr>
              <a:t/>
            </a:r>
            <a:br>
              <a:rPr lang="kk-KZ" sz="2400" b="1" dirty="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en-US" sz="2400" b="1" dirty="0" smtClean="0">
                <a:solidFill>
                  <a:schemeClr val="tx1"/>
                </a:solidFill>
                <a:latin typeface="Times New Roman" panose="02020603050405020304" pitchFamily="18" charset="0"/>
                <a:cs typeface="Times New Roman" panose="02020603050405020304" pitchFamily="18" charset="0"/>
              </a:rPr>
              <a:t/>
            </a:r>
            <a:br>
              <a:rPr lang="en-US" sz="2400" b="1" dirty="0" smtClean="0">
                <a:solidFill>
                  <a:schemeClr val="tx1"/>
                </a:solidFill>
                <a:latin typeface="Times New Roman" panose="02020603050405020304" pitchFamily="18" charset="0"/>
                <a:cs typeface="Times New Roman" panose="02020603050405020304" pitchFamily="18" charset="0"/>
              </a:rPr>
            </a:br>
            <a:r>
              <a:rPr lang="en-US" sz="2400" b="1" dirty="0">
                <a:solidFill>
                  <a:schemeClr val="tx1"/>
                </a:solidFill>
                <a:latin typeface="Times New Roman" panose="02020603050405020304" pitchFamily="18" charset="0"/>
                <a:cs typeface="Times New Roman" panose="02020603050405020304" pitchFamily="18" charset="0"/>
              </a:rPr>
              <a:t/>
            </a:r>
            <a:br>
              <a:rPr lang="en-US" sz="2400" b="1" dirty="0">
                <a:solidFill>
                  <a:schemeClr val="tx1"/>
                </a:solidFill>
                <a:latin typeface="Times New Roman" panose="02020603050405020304" pitchFamily="18" charset="0"/>
                <a:cs typeface="Times New Roman" panose="02020603050405020304" pitchFamily="18" charset="0"/>
              </a:rPr>
            </a:br>
            <a:r>
              <a:rPr lang="en-US" sz="2400" b="1" dirty="0" smtClean="0">
                <a:solidFill>
                  <a:schemeClr val="tx1"/>
                </a:solidFill>
                <a:latin typeface="Times New Roman" panose="02020603050405020304" pitchFamily="18" charset="0"/>
                <a:cs typeface="Times New Roman" panose="02020603050405020304" pitchFamily="18" charset="0"/>
              </a:rPr>
              <a:t/>
            </a:r>
            <a:br>
              <a:rPr lang="en-US" sz="2400" b="1" dirty="0" smtClean="0">
                <a:solidFill>
                  <a:schemeClr val="tx1"/>
                </a:solidFill>
                <a:latin typeface="Times New Roman" panose="02020603050405020304" pitchFamily="18" charset="0"/>
                <a:cs typeface="Times New Roman" panose="02020603050405020304" pitchFamily="18" charset="0"/>
              </a:rPr>
            </a:br>
            <a:r>
              <a:rPr lang="en-US" sz="2400" b="1" dirty="0">
                <a:solidFill>
                  <a:schemeClr val="tx1"/>
                </a:solidFill>
                <a:latin typeface="Times New Roman" panose="02020603050405020304" pitchFamily="18" charset="0"/>
                <a:cs typeface="Times New Roman" panose="02020603050405020304" pitchFamily="18" charset="0"/>
              </a:rPr>
              <a:t/>
            </a:r>
            <a:br>
              <a:rPr lang="en-US" sz="2400" b="1" dirty="0">
                <a:solidFill>
                  <a:schemeClr val="tx1"/>
                </a:solidFill>
                <a:latin typeface="Times New Roman" panose="02020603050405020304" pitchFamily="18" charset="0"/>
                <a:cs typeface="Times New Roman" panose="02020603050405020304" pitchFamily="18" charset="0"/>
              </a:rPr>
            </a:br>
            <a:r>
              <a:rPr lang="en-US" sz="2400" b="1" dirty="0" smtClean="0">
                <a:solidFill>
                  <a:schemeClr val="tx1"/>
                </a:solidFill>
                <a:latin typeface="Times New Roman" panose="02020603050405020304" pitchFamily="18" charset="0"/>
                <a:cs typeface="Times New Roman" panose="02020603050405020304" pitchFamily="18" charset="0"/>
              </a:rPr>
              <a:t/>
            </a:r>
            <a:br>
              <a:rPr lang="en-US" sz="2400" b="1" dirty="0" smtClean="0">
                <a:solidFill>
                  <a:schemeClr val="tx1"/>
                </a:solidFill>
                <a:latin typeface="Times New Roman" panose="02020603050405020304" pitchFamily="18" charset="0"/>
                <a:cs typeface="Times New Roman" panose="02020603050405020304" pitchFamily="18" charset="0"/>
              </a:rPr>
            </a:br>
            <a:r>
              <a:rPr lang="en-US" sz="2400" b="1" dirty="0">
                <a:solidFill>
                  <a:schemeClr val="tx1"/>
                </a:solidFill>
                <a:latin typeface="Times New Roman" panose="02020603050405020304" pitchFamily="18" charset="0"/>
                <a:cs typeface="Times New Roman" panose="02020603050405020304" pitchFamily="18" charset="0"/>
              </a:rPr>
              <a:t/>
            </a:r>
            <a:br>
              <a:rPr lang="en-US" sz="2400" b="1" dirty="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a:solidFill>
                  <a:schemeClr val="tx1"/>
                </a:solidFill>
                <a:latin typeface="Times New Roman" panose="02020603050405020304" pitchFamily="18" charset="0"/>
                <a:cs typeface="Times New Roman" panose="02020603050405020304" pitchFamily="18" charset="0"/>
              </a:rPr>
              <a:t/>
            </a:r>
            <a:br>
              <a:rPr lang="kk-KZ" sz="2400" b="1" dirty="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ӨЗІҢДІ </a:t>
            </a:r>
            <a:r>
              <a:rPr lang="kk-KZ" sz="2400" b="1" dirty="0">
                <a:solidFill>
                  <a:schemeClr val="tx1"/>
                </a:solidFill>
                <a:latin typeface="Times New Roman" panose="02020603050405020304" pitchFamily="18" charset="0"/>
                <a:cs typeface="Times New Roman" panose="02020603050405020304" pitchFamily="18" charset="0"/>
              </a:rPr>
              <a:t>ТЕКСЕР. </a:t>
            </a:r>
            <a:r>
              <a:rPr lang="kk-KZ" sz="2400" b="1" dirty="0">
                <a:solidFill>
                  <a:srgbClr val="FF0000"/>
                </a:solidFill>
                <a:latin typeface="Times New Roman" panose="02020603050405020304" pitchFamily="18" charset="0"/>
                <a:cs typeface="Times New Roman" panose="02020603050405020304" pitchFamily="18" charset="0"/>
              </a:rPr>
              <a:t>«Саяхатшы </a:t>
            </a:r>
            <a:r>
              <a:rPr lang="kk-KZ" sz="2400" b="1" dirty="0" smtClean="0">
                <a:solidFill>
                  <a:srgbClr val="FF0000"/>
                </a:solidFill>
                <a:latin typeface="Times New Roman" panose="02020603050405020304" pitchFamily="18" charset="0"/>
                <a:cs typeface="Times New Roman" panose="02020603050405020304" pitchFamily="18" charset="0"/>
              </a:rPr>
              <a:t>күнделігі»</a:t>
            </a:r>
            <a:br>
              <a:rPr lang="kk-KZ" sz="2400" b="1" dirty="0" smtClean="0">
                <a:solidFill>
                  <a:srgbClr val="FF0000"/>
                </a:solidFill>
                <a:latin typeface="Times New Roman" panose="02020603050405020304" pitchFamily="18" charset="0"/>
                <a:cs typeface="Times New Roman" panose="02020603050405020304" pitchFamily="18" charset="0"/>
              </a:rPr>
            </a:br>
            <a:r>
              <a:rPr lang="kk-KZ" sz="1600" dirty="0" smtClean="0">
                <a:solidFill>
                  <a:srgbClr val="FF0000"/>
                </a:solidFill>
                <a:latin typeface="Times New Roman" panose="02020603050405020304" pitchFamily="18" charset="0"/>
                <a:cs typeface="Times New Roman" panose="02020603050405020304" pitchFamily="18" charset="0"/>
              </a:rPr>
              <a:t>Саяхатшы күнделігі дегенде, ойыма көп нәрсе келді. Алайда әлі шетелге көп саяхаттап шықпадым, еліміздің де біршама өңіріне барып үлгермедім. Осыдан 6 жыл бұрын киелі Түркістан өңіріне барып көргенмін, сол естеліктеріммен бөліскім </a:t>
            </a:r>
            <a:r>
              <a:rPr lang="kk-KZ" sz="1600" dirty="0">
                <a:solidFill>
                  <a:srgbClr val="FF0000"/>
                </a:solidFill>
                <a:latin typeface="Times New Roman" panose="02020603050405020304" pitchFamily="18" charset="0"/>
                <a:cs typeface="Times New Roman" panose="02020603050405020304" pitchFamily="18" charset="0"/>
              </a:rPr>
              <a:t>келді.</a:t>
            </a:r>
            <a:r>
              <a:rPr lang="kk-KZ" sz="1600" dirty="0">
                <a:solidFill>
                  <a:schemeClr val="tx1"/>
                </a:solidFill>
                <a:latin typeface="Times New Roman" panose="02020603050405020304" pitchFamily="18" charset="0"/>
                <a:cs typeface="Times New Roman" panose="02020603050405020304" pitchFamily="18" charset="0"/>
              </a:rPr>
              <a:t/>
            </a:r>
            <a:br>
              <a:rPr lang="kk-KZ" sz="1600" dirty="0">
                <a:solidFill>
                  <a:schemeClr val="tx1"/>
                </a:solidFill>
                <a:latin typeface="Times New Roman" panose="02020603050405020304" pitchFamily="18" charset="0"/>
                <a:cs typeface="Times New Roman" panose="02020603050405020304" pitchFamily="18" charset="0"/>
              </a:rPr>
            </a:br>
            <a:r>
              <a:rPr lang="kk-KZ" sz="1600" dirty="0">
                <a:solidFill>
                  <a:schemeClr val="tx1"/>
                </a:solidFill>
                <a:latin typeface="Times New Roman" panose="02020603050405020304" pitchFamily="18" charset="0"/>
                <a:cs typeface="Times New Roman" panose="02020603050405020304" pitchFamily="18" charset="0"/>
              </a:rPr>
              <a:t> </a:t>
            </a:r>
            <a:r>
              <a:rPr lang="kk-KZ" sz="1600" dirty="0" smtClean="0">
                <a:solidFill>
                  <a:schemeClr val="tx1"/>
                </a:solidFill>
                <a:latin typeface="Times New Roman" panose="02020603050405020304" pitchFamily="18" charset="0"/>
                <a:cs typeface="Times New Roman" panose="02020603050405020304" pitchFamily="18" charset="0"/>
              </a:rPr>
              <a:t>	</a:t>
            </a:r>
            <a:br>
              <a:rPr lang="kk-KZ" sz="1600" dirty="0" smtClean="0">
                <a:solidFill>
                  <a:schemeClr val="tx1"/>
                </a:solidFill>
                <a:latin typeface="Times New Roman" panose="02020603050405020304" pitchFamily="18" charset="0"/>
                <a:cs typeface="Times New Roman" panose="02020603050405020304" pitchFamily="18" charset="0"/>
              </a:rPr>
            </a:br>
            <a:r>
              <a:rPr lang="kk-KZ" sz="1600" dirty="0">
                <a:solidFill>
                  <a:schemeClr val="tx1"/>
                </a:solidFill>
                <a:latin typeface="Times New Roman" panose="02020603050405020304" pitchFamily="18" charset="0"/>
                <a:cs typeface="Times New Roman" panose="02020603050405020304" pitchFamily="18" charset="0"/>
              </a:rPr>
              <a:t>	</a:t>
            </a:r>
            <a:r>
              <a:rPr lang="kk-KZ" sz="1600" dirty="0" smtClean="0">
                <a:solidFill>
                  <a:schemeClr val="tx1"/>
                </a:solidFill>
                <a:latin typeface="Times New Roman" panose="02020603050405020304" pitchFamily="18" charset="0"/>
                <a:cs typeface="Times New Roman" panose="02020603050405020304" pitchFamily="18" charset="0"/>
              </a:rPr>
              <a:t>Түркістан – еліміздегі тарихи, киелі қала. Шығысында Отырар</a:t>
            </a:r>
            <a:r>
              <a:rPr lang="kk-KZ" sz="1600" dirty="0">
                <a:solidFill>
                  <a:schemeClr val="tx1"/>
                </a:solidFill>
                <a:latin typeface="Times New Roman" panose="02020603050405020304" pitchFamily="18" charset="0"/>
                <a:cs typeface="Times New Roman" panose="02020603050405020304" pitchFamily="18" charset="0"/>
              </a:rPr>
              <a:t>, батысы Жаңақорған </a:t>
            </a:r>
            <a:r>
              <a:rPr lang="kk-KZ" sz="1600" dirty="0" smtClean="0">
                <a:solidFill>
                  <a:schemeClr val="tx1"/>
                </a:solidFill>
                <a:latin typeface="Times New Roman" panose="02020603050405020304" pitchFamily="18" charset="0"/>
                <a:cs typeface="Times New Roman" panose="02020603050405020304" pitchFamily="18" charset="0"/>
              </a:rPr>
              <a:t>ауданымен, солтүстігінде </a:t>
            </a:r>
            <a:r>
              <a:rPr lang="kk-KZ" sz="1600" dirty="0">
                <a:solidFill>
                  <a:schemeClr val="tx1"/>
                </a:solidFill>
                <a:latin typeface="Times New Roman" panose="02020603050405020304" pitchFamily="18" charset="0"/>
                <a:cs typeface="Times New Roman" panose="02020603050405020304" pitchFamily="18" charset="0"/>
              </a:rPr>
              <a:t>Созақ, Кентау қаласымен шектесіп </a:t>
            </a:r>
            <a:r>
              <a:rPr lang="kk-KZ" sz="1600" dirty="0" smtClean="0">
                <a:solidFill>
                  <a:schemeClr val="tx1"/>
                </a:solidFill>
                <a:latin typeface="Times New Roman" panose="02020603050405020304" pitchFamily="18" charset="0"/>
                <a:cs typeface="Times New Roman" panose="02020603050405020304" pitchFamily="18" charset="0"/>
              </a:rPr>
              <a:t>жатыр. </a:t>
            </a:r>
            <a:r>
              <a:rPr lang="kk-KZ" sz="1600" dirty="0">
                <a:solidFill>
                  <a:schemeClr val="tx1"/>
                </a:solidFill>
                <a:latin typeface="Times New Roman" panose="02020603050405020304" pitchFamily="18" charset="0"/>
                <a:cs typeface="Times New Roman" panose="02020603050405020304" pitchFamily="18" charset="0"/>
              </a:rPr>
              <a:t>Түркістанға сапарлаған адамның ең бірінші баратыны – Қожа Ахмет Яссауи кесенесі. Бұл ғимаратты атақты қолбасшы Әмір Темір </a:t>
            </a:r>
            <a:r>
              <a:rPr lang="kk-KZ" sz="1600" dirty="0" smtClean="0">
                <a:solidFill>
                  <a:schemeClr val="tx1"/>
                </a:solidFill>
                <a:latin typeface="Times New Roman" panose="02020603050405020304" pitchFamily="18" charset="0"/>
                <a:cs typeface="Times New Roman" panose="02020603050405020304" pitchFamily="18" charset="0"/>
              </a:rPr>
              <a:t>салдырған екен. Кесенеге кірмей тұрып, бойыңды бір керемет сезім билейді, тарихымен танысқан сайын елжандылығың артып, бойыңды мақтаныш кернеп, шүкіршілігің арта түскендей болады. Жазда барғандықтан күн қатты ыстық болды. Халқы қонақжай, ақкөңіл болып көрінді. Кіммен танысып, жөн сұрасақ та ана тілінде сөйлескендері қуантты. Сонымен қатар саудаға да бейім екендері байқалды, көшеде ұсақ базарлары көп екен. Біз барған кезде ескі қала болып көрінген, көбіне тарихи нысандарына, ескерткіш, </a:t>
            </a:r>
            <a:r>
              <a:rPr lang="kk-KZ" sz="1600" smtClean="0">
                <a:solidFill>
                  <a:schemeClr val="tx1"/>
                </a:solidFill>
                <a:latin typeface="Times New Roman" panose="02020603050405020304" pitchFamily="18" charset="0"/>
                <a:cs typeface="Times New Roman" panose="02020603050405020304" pitchFamily="18" charset="0"/>
              </a:rPr>
              <a:t>музейлеріне </a:t>
            </a:r>
            <a:r>
              <a:rPr lang="kk-KZ" sz="1600" smtClean="0">
                <a:solidFill>
                  <a:schemeClr val="tx1"/>
                </a:solidFill>
                <a:latin typeface="Times New Roman" panose="02020603050405020304" pitchFamily="18" charset="0"/>
                <a:cs typeface="Times New Roman" panose="02020603050405020304" pitchFamily="18" charset="0"/>
              </a:rPr>
              <a:t>тамсанып </a:t>
            </a:r>
            <a:r>
              <a:rPr lang="kk-KZ" sz="1600" dirty="0" smtClean="0">
                <a:solidFill>
                  <a:schemeClr val="tx1"/>
                </a:solidFill>
                <a:latin typeface="Times New Roman" panose="02020603050405020304" pitchFamily="18" charset="0"/>
                <a:cs typeface="Times New Roman" panose="02020603050405020304" pitchFamily="18" charset="0"/>
              </a:rPr>
              <a:t>қайтқанбыз. Ал қазір Түркістан адам танымастай өзгерген. Теледидардан, әлеуметтік желіден көріп, қызығып отырамын. Алдағы уақытта тағы да барып, өзгерістерін өз көзіммен көргім келеді. </a:t>
            </a:r>
            <a:br>
              <a:rPr lang="kk-KZ" sz="1600" dirty="0" smtClean="0">
                <a:solidFill>
                  <a:schemeClr val="tx1"/>
                </a:solidFill>
                <a:latin typeface="Times New Roman" panose="02020603050405020304" pitchFamily="18" charset="0"/>
                <a:cs typeface="Times New Roman" panose="02020603050405020304" pitchFamily="18" charset="0"/>
              </a:rPr>
            </a:br>
            <a:r>
              <a:rPr lang="kk-KZ" sz="1600" dirty="0" smtClean="0">
                <a:solidFill>
                  <a:schemeClr val="tx1"/>
                </a:solidFill>
                <a:latin typeface="Times New Roman" panose="02020603050405020304" pitchFamily="18" charset="0"/>
                <a:cs typeface="Times New Roman" panose="02020603050405020304" pitchFamily="18" charset="0"/>
              </a:rPr>
              <a:t/>
            </a:r>
            <a:br>
              <a:rPr lang="kk-KZ" sz="1600" dirty="0" smtClean="0">
                <a:solidFill>
                  <a:schemeClr val="tx1"/>
                </a:solidFill>
                <a:latin typeface="Times New Roman" panose="02020603050405020304" pitchFamily="18" charset="0"/>
                <a:cs typeface="Times New Roman" panose="02020603050405020304" pitchFamily="18" charset="0"/>
              </a:rPr>
            </a:br>
            <a:r>
              <a:rPr lang="kk-KZ" sz="1600" dirty="0" smtClean="0">
                <a:solidFill>
                  <a:schemeClr val="tx1"/>
                </a:solidFill>
                <a:latin typeface="Times New Roman" panose="02020603050405020304" pitchFamily="18" charset="0"/>
                <a:cs typeface="Times New Roman" panose="02020603050405020304" pitchFamily="18" charset="0"/>
              </a:rPr>
              <a:t>Наурыз 2021 жыл </a:t>
            </a:r>
            <a:r>
              <a:rPr lang="kk-KZ" sz="2400" b="1" dirty="0" smtClean="0">
                <a:solidFill>
                  <a:srgbClr val="FF0000"/>
                </a:solidFill>
                <a:latin typeface="Times New Roman" panose="02020603050405020304" pitchFamily="18" charset="0"/>
                <a:cs typeface="Times New Roman" panose="02020603050405020304" pitchFamily="18" charset="0"/>
              </a:rPr>
              <a:t/>
            </a:r>
            <a:br>
              <a:rPr lang="kk-KZ" sz="2400" b="1" dirty="0" smtClean="0">
                <a:solidFill>
                  <a:srgbClr val="FF0000"/>
                </a:solidFill>
                <a:latin typeface="Times New Roman" panose="02020603050405020304" pitchFamily="18" charset="0"/>
                <a:cs typeface="Times New Roman" panose="02020603050405020304" pitchFamily="18" charset="0"/>
              </a:rPr>
            </a:br>
            <a:r>
              <a:rPr lang="kk-KZ" sz="2400" b="1" dirty="0" smtClean="0">
                <a:solidFill>
                  <a:srgbClr val="FF0000"/>
                </a:solidFill>
                <a:latin typeface="Times New Roman" panose="02020603050405020304" pitchFamily="18" charset="0"/>
                <a:cs typeface="Times New Roman" panose="02020603050405020304" pitchFamily="18" charset="0"/>
              </a:rPr>
              <a:t>  </a:t>
            </a:r>
            <a:br>
              <a:rPr lang="kk-KZ" sz="2400" b="1" dirty="0" smtClean="0">
                <a:solidFill>
                  <a:srgbClr val="FF0000"/>
                </a:solidFill>
                <a:latin typeface="Times New Roman" panose="02020603050405020304" pitchFamily="18" charset="0"/>
                <a:cs typeface="Times New Roman" panose="02020603050405020304" pitchFamily="18" charset="0"/>
              </a:rPr>
            </a:br>
            <a:r>
              <a:rPr lang="en-US" sz="2400" b="1" dirty="0" smtClean="0">
                <a:solidFill>
                  <a:schemeClr val="tx1"/>
                </a:solidFill>
                <a:latin typeface="Times New Roman" panose="02020603050405020304" pitchFamily="18" charset="0"/>
                <a:cs typeface="Times New Roman" panose="02020603050405020304" pitchFamily="18" charset="0"/>
              </a:rPr>
              <a:t/>
            </a:r>
            <a:br>
              <a:rPr lang="en-US" sz="2400" b="1" dirty="0" smtClean="0">
                <a:solidFill>
                  <a:schemeClr val="tx1"/>
                </a:solidFill>
                <a:latin typeface="Times New Roman" panose="02020603050405020304" pitchFamily="18" charset="0"/>
                <a:cs typeface="Times New Roman" panose="02020603050405020304" pitchFamily="18" charset="0"/>
              </a:rPr>
            </a:br>
            <a:r>
              <a:rPr lang="kk-KZ" altLang="ru-RU" sz="2200" dirty="0" smtClean="0">
                <a:solidFill>
                  <a:prstClr val="black"/>
                </a:solidFill>
                <a:latin typeface="Times New Roman" pitchFamily="18" charset="0"/>
                <a:ea typeface="+mn-ea"/>
                <a:cs typeface="Times New Roman" pitchFamily="18" charset="0"/>
              </a:rPr>
              <a:t/>
            </a:r>
            <a:br>
              <a:rPr lang="kk-KZ" altLang="ru-RU" sz="2200" dirty="0" smtClean="0">
                <a:solidFill>
                  <a:prstClr val="black"/>
                </a:solidFill>
                <a:latin typeface="Times New Roman" pitchFamily="18" charset="0"/>
                <a:ea typeface="+mn-ea"/>
                <a:cs typeface="Times New Roman" pitchFamily="18" charset="0"/>
              </a:rPr>
            </a:b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altLang="ru-RU" sz="2200" dirty="0" smtClean="0">
                <a:solidFill>
                  <a:prstClr val="black"/>
                </a:solidFill>
                <a:latin typeface="Times New Roman" pitchFamily="18" charset="0"/>
                <a:ea typeface="+mn-ea"/>
                <a:cs typeface="Times New Roman" pitchFamily="18" charset="0"/>
              </a:rPr>
              <a:t/>
            </a:r>
            <a:br>
              <a:rPr lang="kk-KZ" altLang="ru-RU" sz="2200" dirty="0" smtClean="0">
                <a:solidFill>
                  <a:prstClr val="black"/>
                </a:solidFill>
                <a:latin typeface="Times New Roman" pitchFamily="18" charset="0"/>
                <a:ea typeface="+mn-ea"/>
                <a:cs typeface="Times New Roman" pitchFamily="18" charset="0"/>
              </a:rPr>
            </a:b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altLang="ru-RU" sz="2200" dirty="0" smtClean="0">
                <a:solidFill>
                  <a:prstClr val="black"/>
                </a:solidFill>
                <a:latin typeface="Times New Roman" pitchFamily="18" charset="0"/>
                <a:ea typeface="+mn-ea"/>
                <a:cs typeface="Times New Roman" pitchFamily="18" charset="0"/>
              </a:rPr>
              <a:t/>
            </a:r>
            <a:br>
              <a:rPr lang="kk-KZ" altLang="ru-RU" sz="2200" dirty="0" smtClean="0">
                <a:solidFill>
                  <a:prstClr val="black"/>
                </a:solidFill>
                <a:latin typeface="Times New Roman" pitchFamily="18" charset="0"/>
                <a:ea typeface="+mn-ea"/>
                <a:cs typeface="Times New Roman" pitchFamily="18" charset="0"/>
              </a:rPr>
            </a:b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altLang="ru-RU" sz="2200" dirty="0" smtClean="0">
                <a:solidFill>
                  <a:prstClr val="black"/>
                </a:solidFill>
                <a:latin typeface="Times New Roman" pitchFamily="18" charset="0"/>
                <a:ea typeface="+mn-ea"/>
                <a:cs typeface="Times New Roman" pitchFamily="18" charset="0"/>
              </a:rPr>
              <a:t/>
            </a:r>
            <a:br>
              <a:rPr lang="kk-KZ" altLang="ru-RU" sz="2200" dirty="0" smtClean="0">
                <a:solidFill>
                  <a:prstClr val="black"/>
                </a:solidFill>
                <a:latin typeface="Times New Roman" pitchFamily="18" charset="0"/>
                <a:ea typeface="+mn-ea"/>
                <a:cs typeface="Times New Roman" pitchFamily="18" charset="0"/>
              </a:rPr>
            </a:b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altLang="ru-RU" sz="2200" dirty="0" smtClean="0">
                <a:solidFill>
                  <a:prstClr val="black"/>
                </a:solidFill>
                <a:latin typeface="Times New Roman" pitchFamily="18" charset="0"/>
                <a:ea typeface="+mn-ea"/>
                <a:cs typeface="Times New Roman" pitchFamily="18" charset="0"/>
              </a:rPr>
              <a:t/>
            </a:r>
            <a:br>
              <a:rPr lang="kk-KZ" altLang="ru-RU" sz="2200" dirty="0" smtClean="0">
                <a:solidFill>
                  <a:prstClr val="black"/>
                </a:solidFill>
                <a:latin typeface="Times New Roman" pitchFamily="18" charset="0"/>
                <a:ea typeface="+mn-ea"/>
                <a:cs typeface="Times New Roman" pitchFamily="18" charset="0"/>
              </a:rPr>
            </a:b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altLang="ru-RU" sz="2200" dirty="0" smtClean="0">
                <a:solidFill>
                  <a:prstClr val="black"/>
                </a:solidFill>
                <a:latin typeface="Times New Roman" pitchFamily="18" charset="0"/>
                <a:ea typeface="+mn-ea"/>
                <a:cs typeface="Times New Roman" pitchFamily="18" charset="0"/>
              </a:rPr>
              <a:t> </a:t>
            </a: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sz="2400" dirty="0" smtClean="0">
                <a:solidFill>
                  <a:schemeClr val="tx1"/>
                </a:solidFill>
                <a:latin typeface="Times New Roman" panose="02020603050405020304" pitchFamily="18" charset="0"/>
                <a:cs typeface="Times New Roman" panose="02020603050405020304" pitchFamily="18" charset="0"/>
              </a:rPr>
              <a:t/>
            </a:r>
            <a:br>
              <a:rPr lang="kk-KZ" sz="2400" dirty="0" smtClean="0">
                <a:solidFill>
                  <a:schemeClr val="tx1"/>
                </a:solidFill>
                <a:latin typeface="Times New Roman" panose="02020603050405020304" pitchFamily="18" charset="0"/>
                <a:cs typeface="Times New Roman" panose="02020603050405020304" pitchFamily="18" charset="0"/>
              </a:rPr>
            </a:br>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819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496944" cy="4608512"/>
          </a:xfrm>
        </p:spPr>
        <p:txBody>
          <a:bodyPr/>
          <a:lstStyle/>
          <a:p>
            <a:pPr lvl="0" defTabSz="914400" fontAlgn="base">
              <a:spcAft>
                <a:spcPct val="0"/>
              </a:spcAft>
              <a:defRPr/>
            </a:pP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a:solidFill>
                  <a:schemeClr val="tx1"/>
                </a:solidFill>
                <a:latin typeface="Times New Roman" panose="02020603050405020304" pitchFamily="18" charset="0"/>
                <a:cs typeface="Times New Roman" panose="02020603050405020304" pitchFamily="18" charset="0"/>
              </a:rPr>
              <a:t/>
            </a:r>
            <a:br>
              <a:rPr lang="kk-KZ" sz="2400" b="1" dirty="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a:solidFill>
                  <a:schemeClr val="tx1"/>
                </a:solidFill>
                <a:latin typeface="Times New Roman" panose="02020603050405020304" pitchFamily="18" charset="0"/>
                <a:cs typeface="Times New Roman" panose="02020603050405020304" pitchFamily="18" charset="0"/>
              </a:rPr>
              <a:t/>
            </a:r>
            <a:br>
              <a:rPr lang="kk-KZ" sz="2400" b="1" dirty="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en-US" sz="2400" b="1" dirty="0" smtClean="0">
                <a:solidFill>
                  <a:schemeClr val="tx1"/>
                </a:solidFill>
                <a:latin typeface="Times New Roman" panose="02020603050405020304" pitchFamily="18" charset="0"/>
                <a:cs typeface="Times New Roman" panose="02020603050405020304" pitchFamily="18" charset="0"/>
              </a:rPr>
              <a:t/>
            </a:r>
            <a:br>
              <a:rPr lang="en-US" sz="2400" b="1" dirty="0" smtClean="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a:solidFill>
                  <a:schemeClr val="tx1"/>
                </a:solidFill>
                <a:latin typeface="Times New Roman" panose="02020603050405020304" pitchFamily="18" charset="0"/>
                <a:cs typeface="Times New Roman" panose="02020603050405020304" pitchFamily="18" charset="0"/>
              </a:rPr>
              <a:t/>
            </a:r>
            <a:br>
              <a:rPr lang="kk-KZ" sz="2400" b="1" dirty="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a:solidFill>
                  <a:schemeClr val="tx1"/>
                </a:solidFill>
                <a:latin typeface="Times New Roman" panose="02020603050405020304" pitchFamily="18" charset="0"/>
                <a:cs typeface="Times New Roman" panose="02020603050405020304" pitchFamily="18" charset="0"/>
              </a:rPr>
              <a:t/>
            </a:r>
            <a:br>
              <a:rPr lang="kk-KZ" sz="2400" b="1" dirty="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a:solidFill>
                  <a:schemeClr val="tx1"/>
                </a:solidFill>
                <a:latin typeface="Times New Roman" panose="02020603050405020304" pitchFamily="18" charset="0"/>
                <a:cs typeface="Times New Roman" panose="02020603050405020304" pitchFamily="18" charset="0"/>
              </a:rPr>
              <a:t/>
            </a:r>
            <a:br>
              <a:rPr lang="kk-KZ" sz="2400" b="1" dirty="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a:solidFill>
                  <a:schemeClr val="tx1"/>
                </a:solidFill>
                <a:latin typeface="Times New Roman" panose="02020603050405020304" pitchFamily="18" charset="0"/>
                <a:cs typeface="Times New Roman" panose="02020603050405020304" pitchFamily="18" charset="0"/>
              </a:rPr>
              <a:t/>
            </a:r>
            <a:br>
              <a:rPr lang="kk-KZ" sz="2400" b="1" dirty="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a:solidFill>
                  <a:schemeClr val="tx1"/>
                </a:solidFill>
                <a:latin typeface="Times New Roman" panose="02020603050405020304" pitchFamily="18" charset="0"/>
                <a:cs typeface="Times New Roman" panose="02020603050405020304" pitchFamily="18" charset="0"/>
              </a:rPr>
              <a:t/>
            </a:r>
            <a:br>
              <a:rPr lang="kk-KZ" sz="2400" b="1" dirty="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dirty="0">
                <a:solidFill>
                  <a:schemeClr val="tx1"/>
                </a:solidFill>
                <a:latin typeface="Times New Roman" panose="02020603050405020304" pitchFamily="18" charset="0"/>
                <a:cs typeface="Times New Roman" panose="02020603050405020304" pitchFamily="18" charset="0"/>
              </a:rPr>
              <a:t/>
            </a:r>
            <a:br>
              <a:rPr lang="kk-KZ" sz="2400" dirty="0">
                <a:solidFill>
                  <a:schemeClr val="tx1"/>
                </a:solidFill>
                <a:latin typeface="Times New Roman" panose="02020603050405020304" pitchFamily="18" charset="0"/>
                <a:cs typeface="Times New Roman" panose="02020603050405020304" pitchFamily="18" charset="0"/>
              </a:rPr>
            </a:br>
            <a:r>
              <a:rPr lang="kk-KZ" sz="2400" dirty="0">
                <a:solidFill>
                  <a:schemeClr val="tx1"/>
                </a:solidFill>
                <a:latin typeface="Times New Roman" panose="02020603050405020304" pitchFamily="18" charset="0"/>
                <a:cs typeface="Times New Roman" panose="02020603050405020304" pitchFamily="18" charset="0"/>
              </a:rPr>
              <a:t/>
            </a:r>
            <a:br>
              <a:rPr lang="kk-KZ" sz="2400" dirty="0">
                <a:solidFill>
                  <a:schemeClr val="tx1"/>
                </a:solidFill>
                <a:latin typeface="Times New Roman" panose="02020603050405020304" pitchFamily="18" charset="0"/>
                <a:cs typeface="Times New Roman" panose="02020603050405020304" pitchFamily="18" charset="0"/>
              </a:rPr>
            </a:br>
            <a:r>
              <a:rPr lang="kk-KZ" sz="2400" dirty="0">
                <a:solidFill>
                  <a:schemeClr val="tx1"/>
                </a:solidFill>
                <a:latin typeface="Times New Roman" panose="02020603050405020304" pitchFamily="18" charset="0"/>
                <a:cs typeface="Times New Roman" panose="02020603050405020304" pitchFamily="18" charset="0"/>
              </a:rPr>
              <a:t/>
            </a:r>
            <a:br>
              <a:rPr lang="kk-KZ" sz="2400" dirty="0">
                <a:solidFill>
                  <a:schemeClr val="tx1"/>
                </a:solidFill>
                <a:latin typeface="Times New Roman" panose="02020603050405020304" pitchFamily="18" charset="0"/>
                <a:cs typeface="Times New Roman" panose="02020603050405020304" pitchFamily="18" charset="0"/>
              </a:rPr>
            </a:br>
            <a:r>
              <a:rPr lang="kk-KZ" sz="2400" b="1" dirty="0">
                <a:solidFill>
                  <a:schemeClr val="tx1"/>
                </a:solidFill>
                <a:latin typeface="Times New Roman" panose="02020603050405020304" pitchFamily="18" charset="0"/>
                <a:cs typeface="Times New Roman" panose="02020603050405020304" pitchFamily="18" charset="0"/>
              </a:rPr>
              <a:t/>
            </a:r>
            <a:br>
              <a:rPr lang="kk-KZ" sz="2400" b="1" dirty="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en-US" altLang="ru-RU" sz="2200" dirty="0" smtClean="0">
                <a:solidFill>
                  <a:prstClr val="black"/>
                </a:solidFill>
                <a:latin typeface="Times New Roman" pitchFamily="18" charset="0"/>
                <a:ea typeface="+mn-ea"/>
                <a:cs typeface="Times New Roman" pitchFamily="18" charset="0"/>
              </a:rPr>
              <a:t/>
            </a:r>
            <a:br>
              <a:rPr lang="en-US" altLang="ru-RU" sz="2200" dirty="0" smtClean="0">
                <a:solidFill>
                  <a:prstClr val="black"/>
                </a:solidFill>
                <a:latin typeface="Times New Roman" pitchFamily="18" charset="0"/>
                <a:ea typeface="+mn-ea"/>
                <a:cs typeface="Times New Roman" pitchFamily="18" charset="0"/>
              </a:rPr>
            </a:b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altLang="ru-RU" sz="2200" dirty="0" smtClean="0">
                <a:solidFill>
                  <a:prstClr val="black"/>
                </a:solidFill>
                <a:latin typeface="Times New Roman" pitchFamily="18" charset="0"/>
                <a:ea typeface="+mn-ea"/>
                <a:cs typeface="Times New Roman" pitchFamily="18" charset="0"/>
              </a:rPr>
              <a:t/>
            </a:r>
            <a:br>
              <a:rPr lang="kk-KZ" altLang="ru-RU" sz="2200" dirty="0" smtClean="0">
                <a:solidFill>
                  <a:prstClr val="black"/>
                </a:solidFill>
                <a:latin typeface="Times New Roman" pitchFamily="18" charset="0"/>
                <a:ea typeface="+mn-ea"/>
                <a:cs typeface="Times New Roman" pitchFamily="18" charset="0"/>
              </a:rPr>
            </a:b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altLang="ru-RU" sz="2200" dirty="0" smtClean="0">
                <a:solidFill>
                  <a:prstClr val="black"/>
                </a:solidFill>
                <a:latin typeface="Times New Roman" pitchFamily="18" charset="0"/>
                <a:ea typeface="+mn-ea"/>
                <a:cs typeface="Times New Roman" pitchFamily="18" charset="0"/>
              </a:rPr>
              <a:t/>
            </a:r>
            <a:br>
              <a:rPr lang="kk-KZ" altLang="ru-RU" sz="2200" dirty="0" smtClean="0">
                <a:solidFill>
                  <a:prstClr val="black"/>
                </a:solidFill>
                <a:latin typeface="Times New Roman" pitchFamily="18" charset="0"/>
                <a:ea typeface="+mn-ea"/>
                <a:cs typeface="Times New Roman" pitchFamily="18" charset="0"/>
              </a:rPr>
            </a:b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altLang="ru-RU" sz="2200" dirty="0" smtClean="0">
                <a:solidFill>
                  <a:prstClr val="black"/>
                </a:solidFill>
                <a:latin typeface="Times New Roman" pitchFamily="18" charset="0"/>
                <a:ea typeface="+mn-ea"/>
                <a:cs typeface="Times New Roman" pitchFamily="18" charset="0"/>
              </a:rPr>
              <a:t/>
            </a:r>
            <a:br>
              <a:rPr lang="kk-KZ" altLang="ru-RU" sz="2200" dirty="0" smtClean="0">
                <a:solidFill>
                  <a:prstClr val="black"/>
                </a:solidFill>
                <a:latin typeface="Times New Roman" pitchFamily="18" charset="0"/>
                <a:ea typeface="+mn-ea"/>
                <a:cs typeface="Times New Roman" pitchFamily="18" charset="0"/>
              </a:rPr>
            </a:b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altLang="ru-RU" sz="2200" dirty="0" smtClean="0">
                <a:solidFill>
                  <a:prstClr val="black"/>
                </a:solidFill>
                <a:latin typeface="Times New Roman" pitchFamily="18" charset="0"/>
                <a:ea typeface="+mn-ea"/>
                <a:cs typeface="Times New Roman" pitchFamily="18" charset="0"/>
              </a:rPr>
              <a:t/>
            </a:r>
            <a:br>
              <a:rPr lang="kk-KZ" altLang="ru-RU" sz="2200" dirty="0" smtClean="0">
                <a:solidFill>
                  <a:prstClr val="black"/>
                </a:solidFill>
                <a:latin typeface="Times New Roman" pitchFamily="18" charset="0"/>
                <a:ea typeface="+mn-ea"/>
                <a:cs typeface="Times New Roman" pitchFamily="18" charset="0"/>
              </a:rPr>
            </a:b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altLang="ru-RU" sz="2200" dirty="0" smtClean="0">
                <a:solidFill>
                  <a:prstClr val="black"/>
                </a:solidFill>
                <a:latin typeface="Times New Roman" pitchFamily="18" charset="0"/>
                <a:ea typeface="+mn-ea"/>
                <a:cs typeface="Times New Roman" pitchFamily="18" charset="0"/>
              </a:rPr>
              <a:t> </a:t>
            </a: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sz="2400" dirty="0" smtClean="0">
                <a:solidFill>
                  <a:schemeClr val="tx1"/>
                </a:solidFill>
                <a:latin typeface="Times New Roman" panose="02020603050405020304" pitchFamily="18" charset="0"/>
                <a:cs typeface="Times New Roman" panose="02020603050405020304" pitchFamily="18" charset="0"/>
              </a:rPr>
              <a:t/>
            </a:r>
            <a:br>
              <a:rPr lang="kk-KZ" sz="2400" dirty="0" smtClean="0">
                <a:solidFill>
                  <a:schemeClr val="tx1"/>
                </a:solidFill>
                <a:latin typeface="Times New Roman" panose="02020603050405020304" pitchFamily="18" charset="0"/>
                <a:cs typeface="Times New Roman" panose="02020603050405020304" pitchFamily="18" charset="0"/>
              </a:rPr>
            </a:b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6146" name="Picture 2" descr="C:\Users\HP\Desktop\кітап.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38629"/>
            <a:ext cx="8524464" cy="57606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47664" y="1813466"/>
            <a:ext cx="2304256" cy="369332"/>
          </a:xfrm>
          <a:prstGeom prst="rect">
            <a:avLst/>
          </a:prstGeom>
          <a:noFill/>
        </p:spPr>
        <p:txBody>
          <a:bodyPr wrap="square" rtlCol="0">
            <a:spAutoFit/>
          </a:bodyPr>
          <a:lstStyle/>
          <a:p>
            <a:r>
              <a:rPr lang="kk-KZ" dirty="0" smtClean="0"/>
              <a:t> </a:t>
            </a:r>
            <a:endParaRPr lang="ru-RU" dirty="0"/>
          </a:p>
        </p:txBody>
      </p:sp>
      <p:sp>
        <p:nvSpPr>
          <p:cNvPr id="4" name="TextBox 3"/>
          <p:cNvSpPr txBox="1"/>
          <p:nvPr/>
        </p:nvSpPr>
        <p:spPr>
          <a:xfrm rot="178463">
            <a:off x="1349119" y="1164721"/>
            <a:ext cx="2793049" cy="4247317"/>
          </a:xfrm>
          <a:prstGeom prst="rect">
            <a:avLst/>
          </a:prstGeom>
          <a:noFill/>
        </p:spPr>
        <p:txBody>
          <a:bodyPr wrap="square" rtlCol="0">
            <a:spAutoFit/>
          </a:bodyPr>
          <a:lstStyle/>
          <a:p>
            <a:pPr algn="ctr"/>
            <a:r>
              <a:rPr lang="kk-KZ" b="1" dirty="0">
                <a:solidFill>
                  <a:srgbClr val="FF0000"/>
                </a:solidFill>
                <a:latin typeface="Times New Roman" panose="02020603050405020304" pitchFamily="18" charset="0"/>
                <a:cs typeface="Times New Roman" panose="02020603050405020304" pitchFamily="18" charset="0"/>
              </a:rPr>
              <a:t>ҚОРЫТЫНДЫ: </a:t>
            </a:r>
            <a:endParaRPr lang="kk-KZ" b="1" dirty="0" smtClean="0">
              <a:solidFill>
                <a:srgbClr val="FF0000"/>
              </a:solidFill>
              <a:latin typeface="Times New Roman" panose="02020603050405020304" pitchFamily="18" charset="0"/>
              <a:cs typeface="Times New Roman" panose="02020603050405020304" pitchFamily="18" charset="0"/>
            </a:endParaRPr>
          </a:p>
          <a:p>
            <a:pPr marL="285750" indent="-285750">
              <a:buFont typeface="Arial" pitchFamily="34" charset="0"/>
              <a:buChar char="•"/>
            </a:pPr>
            <a:r>
              <a:rPr lang="kk-KZ" b="1" dirty="0" smtClean="0">
                <a:solidFill>
                  <a:prstClr val="black"/>
                </a:solidFill>
                <a:latin typeface="Times New Roman" panose="02020603050405020304" pitchFamily="18" charset="0"/>
                <a:cs typeface="Times New Roman" panose="02020603050405020304" pitchFamily="18" charset="0"/>
              </a:rPr>
              <a:t>Саяхат, туризм тарихы туралы білімізді кеңейттік;</a:t>
            </a:r>
          </a:p>
          <a:p>
            <a:pPr marL="285750" indent="-285750">
              <a:buFont typeface="Arial" pitchFamily="34" charset="0"/>
              <a:buChar char="•"/>
            </a:pPr>
            <a:r>
              <a:rPr lang="kk-KZ" b="1" dirty="0">
                <a:solidFill>
                  <a:prstClr val="black"/>
                </a:solidFill>
                <a:latin typeface="Times New Roman" panose="02020603050405020304" pitchFamily="18" charset="0"/>
                <a:cs typeface="Times New Roman" panose="02020603050405020304" pitchFamily="18" charset="0"/>
              </a:rPr>
              <a:t>Сұрау, леп белгілерінің </a:t>
            </a:r>
            <a:r>
              <a:rPr lang="kk-KZ" b="1" dirty="0" smtClean="0">
                <a:solidFill>
                  <a:prstClr val="black"/>
                </a:solidFill>
                <a:latin typeface="Times New Roman" panose="02020603050405020304" pitchFamily="18" charset="0"/>
                <a:cs typeface="Times New Roman" panose="02020603050405020304" pitchFamily="18" charset="0"/>
              </a:rPr>
              <a:t>қай кезде қатар қойылатынын білдік; </a:t>
            </a:r>
          </a:p>
          <a:p>
            <a:pPr marL="285750" indent="-285750">
              <a:buFont typeface="Arial" pitchFamily="34" charset="0"/>
              <a:buChar char="•"/>
            </a:pPr>
            <a:r>
              <a:rPr lang="kk-KZ" b="1" dirty="0" smtClean="0">
                <a:solidFill>
                  <a:prstClr val="black"/>
                </a:solidFill>
                <a:latin typeface="Times New Roman" panose="02020603050405020304" pitchFamily="18" charset="0"/>
                <a:cs typeface="Times New Roman" panose="02020603050405020304" pitchFamily="18" charset="0"/>
              </a:rPr>
              <a:t>Қазақстан мен шетелдердегі туристік орындар туралы біліп, салыстыру жасадық; </a:t>
            </a:r>
          </a:p>
          <a:p>
            <a:pPr marL="285750" indent="-285750">
              <a:buFont typeface="Arial" pitchFamily="34" charset="0"/>
              <a:buChar char="•"/>
            </a:pPr>
            <a:endParaRPr lang="kk-KZ" b="1" dirty="0" smtClean="0">
              <a:solidFill>
                <a:prstClr val="black"/>
              </a:solidFill>
              <a:latin typeface="Times New Roman" panose="02020603050405020304" pitchFamily="18" charset="0"/>
              <a:cs typeface="Times New Roman" panose="02020603050405020304" pitchFamily="18" charset="0"/>
            </a:endParaRPr>
          </a:p>
          <a:p>
            <a:endParaRPr lang="kk-KZ" b="1" dirty="0" smtClean="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788024" y="1331284"/>
            <a:ext cx="2880320" cy="4801314"/>
          </a:xfrm>
          <a:prstGeom prst="rect">
            <a:avLst/>
          </a:prstGeom>
          <a:noFill/>
        </p:spPr>
        <p:txBody>
          <a:bodyPr wrap="square" rtlCol="0">
            <a:spAutoFit/>
          </a:bodyPr>
          <a:lstStyle/>
          <a:p>
            <a:pPr marL="285750" indent="-285750">
              <a:buFont typeface="Arial" pitchFamily="34" charset="0"/>
              <a:buChar char="•"/>
            </a:pPr>
            <a:r>
              <a:rPr lang="kk-KZ" b="1" dirty="0" smtClean="0">
                <a:latin typeface="Times New Roman" panose="02020603050405020304" pitchFamily="18" charset="0"/>
                <a:cs typeface="Times New Roman" panose="02020603050405020304" pitchFamily="18" charset="0"/>
              </a:rPr>
              <a:t>Сұрау</a:t>
            </a:r>
            <a:r>
              <a:rPr lang="kk-KZ" b="1" dirty="0">
                <a:latin typeface="Times New Roman" panose="02020603050405020304" pitchFamily="18" charset="0"/>
                <a:cs typeface="Times New Roman" panose="02020603050405020304" pitchFamily="18" charset="0"/>
              </a:rPr>
              <a:t>, леп белгілері жеке және қатар қойылған сөйлемдерді </a:t>
            </a:r>
            <a:r>
              <a:rPr lang="kk-KZ" b="1" dirty="0" smtClean="0">
                <a:latin typeface="Times New Roman" panose="02020603050405020304" pitchFamily="18" charset="0"/>
                <a:cs typeface="Times New Roman" panose="02020603050405020304" pitchFamily="18" charset="0"/>
              </a:rPr>
              <a:t>сәйкестендірдік; </a:t>
            </a:r>
          </a:p>
          <a:p>
            <a:pPr marL="285750" indent="-285750">
              <a:buFont typeface="Arial" pitchFamily="34" charset="0"/>
              <a:buChar char="•"/>
            </a:pPr>
            <a:r>
              <a:rPr lang="kk-KZ" b="1" dirty="0">
                <a:latin typeface="Times New Roman" panose="02020603050405020304" pitchFamily="18" charset="0"/>
                <a:cs typeface="Times New Roman" panose="02020603050405020304" pitchFamily="18" charset="0"/>
              </a:rPr>
              <a:t>«Саяхатшы күнделігімен» танысып, жазуды </a:t>
            </a:r>
            <a:r>
              <a:rPr lang="kk-KZ" b="1" dirty="0" smtClean="0">
                <a:latin typeface="Times New Roman" panose="02020603050405020304" pitchFamily="18" charset="0"/>
                <a:cs typeface="Times New Roman" panose="02020603050405020304" pitchFamily="18" charset="0"/>
              </a:rPr>
              <a:t>үйрендік; </a:t>
            </a:r>
          </a:p>
          <a:p>
            <a:pPr marL="285750" indent="-285750">
              <a:buFont typeface="Arial" pitchFamily="34" charset="0"/>
              <a:buChar char="•"/>
            </a:pPr>
            <a:r>
              <a:rPr lang="kk-KZ" b="1" dirty="0" smtClean="0">
                <a:latin typeface="Times New Roman" panose="02020603050405020304" pitchFamily="18" charset="0"/>
                <a:cs typeface="Times New Roman" panose="02020603050405020304" pitchFamily="18" charset="0"/>
              </a:rPr>
              <a:t>Саяхат, туризмге қатысты пайдалы ақпараттармен бөлісетін дереккөздермен таныстық. </a:t>
            </a:r>
            <a:r>
              <a:rPr lang="kk-KZ" b="1" dirty="0">
                <a:latin typeface="Times New Roman" panose="02020603050405020304" pitchFamily="18" charset="0"/>
                <a:cs typeface="Times New Roman" panose="02020603050405020304" pitchFamily="18" charset="0"/>
              </a:rPr>
              <a:t/>
            </a:r>
            <a:br>
              <a:rPr lang="kk-KZ" b="1" dirty="0">
                <a:latin typeface="Times New Roman" panose="02020603050405020304" pitchFamily="18" charset="0"/>
                <a:cs typeface="Times New Roman" panose="02020603050405020304" pitchFamily="18" charset="0"/>
              </a:rPr>
            </a:br>
            <a:r>
              <a:rPr lang="kk-KZ" b="1" dirty="0">
                <a:latin typeface="Times New Roman" panose="02020603050405020304" pitchFamily="18" charset="0"/>
                <a:cs typeface="Times New Roman" panose="02020603050405020304" pitchFamily="18" charset="0"/>
              </a:rPr>
              <a:t/>
            </a:r>
            <a:br>
              <a:rPr lang="kk-KZ" b="1" dirty="0">
                <a:latin typeface="Times New Roman" panose="02020603050405020304" pitchFamily="18" charset="0"/>
                <a:cs typeface="Times New Roman" panose="02020603050405020304" pitchFamily="18" charset="0"/>
              </a:rPr>
            </a:br>
            <a:endParaRPr lang="kk-KZ" b="1" dirty="0" smtClean="0">
              <a:latin typeface="Times New Roman" panose="02020603050405020304" pitchFamily="18" charset="0"/>
              <a:cs typeface="Times New Roman" panose="02020603050405020304" pitchFamily="18" charset="0"/>
            </a:endParaRPr>
          </a:p>
          <a:p>
            <a:pPr marL="285750" indent="-285750">
              <a:buFont typeface="Arial" pitchFamily="34" charset="0"/>
              <a:buChar char="•"/>
            </a:pPr>
            <a:endParaRPr lang="ru-RU" dirty="0"/>
          </a:p>
        </p:txBody>
      </p:sp>
    </p:spTree>
    <p:extLst>
      <p:ext uri="{BB962C8B-B14F-4D97-AF65-F5344CB8AC3E}">
        <p14:creationId xmlns:p14="http://schemas.microsoft.com/office/powerpoint/2010/main" val="2936711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496944" cy="4608512"/>
          </a:xfrm>
        </p:spPr>
        <p:txBody>
          <a:bodyPr/>
          <a:lstStyle/>
          <a:p>
            <a:pPr lvl="0" defTabSz="914400" fontAlgn="base">
              <a:spcAft>
                <a:spcPct val="0"/>
              </a:spcAft>
              <a:defRPr/>
            </a:pP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a:solidFill>
                  <a:schemeClr val="tx1"/>
                </a:solidFill>
                <a:latin typeface="Times New Roman" panose="02020603050405020304" pitchFamily="18" charset="0"/>
                <a:cs typeface="Times New Roman" panose="02020603050405020304" pitchFamily="18" charset="0"/>
              </a:rPr>
              <a:t/>
            </a:r>
            <a:br>
              <a:rPr lang="kk-KZ" sz="2400" b="1" dirty="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a:solidFill>
                  <a:schemeClr val="tx1"/>
                </a:solidFill>
                <a:latin typeface="Times New Roman" panose="02020603050405020304" pitchFamily="18" charset="0"/>
                <a:cs typeface="Times New Roman" panose="02020603050405020304" pitchFamily="18" charset="0"/>
              </a:rPr>
              <a:t/>
            </a:r>
            <a:br>
              <a:rPr lang="kk-KZ" sz="2400" b="1" dirty="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en-US" sz="2400" b="1" dirty="0" smtClean="0">
                <a:solidFill>
                  <a:schemeClr val="tx1"/>
                </a:solidFill>
                <a:latin typeface="Times New Roman" panose="02020603050405020304" pitchFamily="18" charset="0"/>
                <a:cs typeface="Times New Roman" panose="02020603050405020304" pitchFamily="18" charset="0"/>
              </a:rPr>
              <a:t/>
            </a:r>
            <a:br>
              <a:rPr lang="en-US" sz="2400" b="1" dirty="0" smtClean="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a:solidFill>
                  <a:schemeClr val="tx1"/>
                </a:solidFill>
                <a:latin typeface="Times New Roman" panose="02020603050405020304" pitchFamily="18" charset="0"/>
                <a:cs typeface="Times New Roman" panose="02020603050405020304" pitchFamily="18" charset="0"/>
              </a:rPr>
              <a:t/>
            </a:r>
            <a:br>
              <a:rPr lang="kk-KZ" sz="2400" b="1" dirty="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a:solidFill>
                  <a:schemeClr val="tx1"/>
                </a:solidFill>
                <a:latin typeface="Times New Roman" panose="02020603050405020304" pitchFamily="18" charset="0"/>
                <a:cs typeface="Times New Roman" panose="02020603050405020304" pitchFamily="18" charset="0"/>
              </a:rPr>
              <a:t/>
            </a:r>
            <a:br>
              <a:rPr lang="kk-KZ" sz="2400" b="1" dirty="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a:solidFill>
                  <a:schemeClr val="tx1"/>
                </a:solidFill>
                <a:latin typeface="Times New Roman" panose="02020603050405020304" pitchFamily="18" charset="0"/>
                <a:cs typeface="Times New Roman" panose="02020603050405020304" pitchFamily="18" charset="0"/>
              </a:rPr>
              <a:t/>
            </a:r>
            <a:br>
              <a:rPr lang="kk-KZ" sz="2400" b="1" dirty="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a:solidFill>
                  <a:schemeClr val="tx1"/>
                </a:solidFill>
                <a:latin typeface="Times New Roman" panose="02020603050405020304" pitchFamily="18" charset="0"/>
                <a:cs typeface="Times New Roman" panose="02020603050405020304" pitchFamily="18" charset="0"/>
              </a:rPr>
              <a:t/>
            </a:r>
            <a:br>
              <a:rPr lang="kk-KZ" sz="2400" b="1" dirty="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a:solidFill>
                  <a:schemeClr val="tx1"/>
                </a:solidFill>
                <a:latin typeface="Times New Roman" panose="02020603050405020304" pitchFamily="18" charset="0"/>
                <a:cs typeface="Times New Roman" panose="02020603050405020304" pitchFamily="18" charset="0"/>
              </a:rPr>
              <a:t/>
            </a:r>
            <a:br>
              <a:rPr lang="kk-KZ" sz="2400" b="1" dirty="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dirty="0">
                <a:solidFill>
                  <a:schemeClr val="tx1"/>
                </a:solidFill>
                <a:latin typeface="Times New Roman" panose="02020603050405020304" pitchFamily="18" charset="0"/>
                <a:cs typeface="Times New Roman" panose="02020603050405020304" pitchFamily="18" charset="0"/>
              </a:rPr>
              <a:t/>
            </a:r>
            <a:br>
              <a:rPr lang="kk-KZ" sz="2400" dirty="0">
                <a:solidFill>
                  <a:schemeClr val="tx1"/>
                </a:solidFill>
                <a:latin typeface="Times New Roman" panose="02020603050405020304" pitchFamily="18" charset="0"/>
                <a:cs typeface="Times New Roman" panose="02020603050405020304" pitchFamily="18" charset="0"/>
              </a:rPr>
            </a:br>
            <a:r>
              <a:rPr lang="kk-KZ" sz="2400" dirty="0">
                <a:solidFill>
                  <a:schemeClr val="tx1"/>
                </a:solidFill>
                <a:latin typeface="Times New Roman" panose="02020603050405020304" pitchFamily="18" charset="0"/>
                <a:cs typeface="Times New Roman" panose="02020603050405020304" pitchFamily="18" charset="0"/>
              </a:rPr>
              <a:t/>
            </a:r>
            <a:br>
              <a:rPr lang="kk-KZ" sz="2400" dirty="0">
                <a:solidFill>
                  <a:schemeClr val="tx1"/>
                </a:solidFill>
                <a:latin typeface="Times New Roman" panose="02020603050405020304" pitchFamily="18" charset="0"/>
                <a:cs typeface="Times New Roman" panose="02020603050405020304" pitchFamily="18" charset="0"/>
              </a:rPr>
            </a:br>
            <a:r>
              <a:rPr lang="kk-KZ" sz="2400" dirty="0">
                <a:solidFill>
                  <a:schemeClr val="tx1"/>
                </a:solidFill>
                <a:latin typeface="Times New Roman" panose="02020603050405020304" pitchFamily="18" charset="0"/>
                <a:cs typeface="Times New Roman" panose="02020603050405020304" pitchFamily="18" charset="0"/>
              </a:rPr>
              <a:t/>
            </a:r>
            <a:br>
              <a:rPr lang="kk-KZ" sz="2400" dirty="0">
                <a:solidFill>
                  <a:schemeClr val="tx1"/>
                </a:solidFill>
                <a:latin typeface="Times New Roman" panose="02020603050405020304" pitchFamily="18" charset="0"/>
                <a:cs typeface="Times New Roman" panose="02020603050405020304" pitchFamily="18" charset="0"/>
              </a:rPr>
            </a:br>
            <a:r>
              <a:rPr lang="kk-KZ" sz="2400" b="1" dirty="0">
                <a:solidFill>
                  <a:schemeClr val="tx1"/>
                </a:solidFill>
                <a:latin typeface="Times New Roman" panose="02020603050405020304" pitchFamily="18" charset="0"/>
                <a:cs typeface="Times New Roman" panose="02020603050405020304" pitchFamily="18" charset="0"/>
              </a:rPr>
              <a:t/>
            </a:r>
            <a:br>
              <a:rPr lang="kk-KZ" sz="2400" b="1" dirty="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kk-KZ" sz="2400" b="1" dirty="0" smtClean="0">
                <a:solidFill>
                  <a:schemeClr val="tx1"/>
                </a:solidFill>
                <a:latin typeface="Times New Roman" panose="02020603050405020304" pitchFamily="18" charset="0"/>
                <a:cs typeface="Times New Roman" panose="02020603050405020304" pitchFamily="18" charset="0"/>
              </a:rPr>
              <a:t/>
            </a:r>
            <a:br>
              <a:rPr lang="kk-KZ" sz="2400" b="1" dirty="0" smtClean="0">
                <a:solidFill>
                  <a:schemeClr val="tx1"/>
                </a:solidFill>
                <a:latin typeface="Times New Roman" panose="02020603050405020304" pitchFamily="18" charset="0"/>
                <a:cs typeface="Times New Roman" panose="02020603050405020304" pitchFamily="18" charset="0"/>
              </a:rPr>
            </a:br>
            <a:r>
              <a:rPr lang="en-US" altLang="ru-RU" sz="2200" dirty="0" smtClean="0">
                <a:solidFill>
                  <a:prstClr val="black"/>
                </a:solidFill>
                <a:latin typeface="Times New Roman" pitchFamily="18" charset="0"/>
                <a:ea typeface="+mn-ea"/>
                <a:cs typeface="Times New Roman" pitchFamily="18" charset="0"/>
              </a:rPr>
              <a:t/>
            </a:r>
            <a:br>
              <a:rPr lang="en-US" altLang="ru-RU" sz="2200" dirty="0" smtClean="0">
                <a:solidFill>
                  <a:prstClr val="black"/>
                </a:solidFill>
                <a:latin typeface="Times New Roman" pitchFamily="18" charset="0"/>
                <a:ea typeface="+mn-ea"/>
                <a:cs typeface="Times New Roman" pitchFamily="18" charset="0"/>
              </a:rPr>
            </a:b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altLang="ru-RU" sz="2200" dirty="0" smtClean="0">
                <a:solidFill>
                  <a:prstClr val="black"/>
                </a:solidFill>
                <a:latin typeface="Times New Roman" pitchFamily="18" charset="0"/>
                <a:ea typeface="+mn-ea"/>
                <a:cs typeface="Times New Roman" pitchFamily="18" charset="0"/>
              </a:rPr>
              <a:t/>
            </a:r>
            <a:br>
              <a:rPr lang="kk-KZ" altLang="ru-RU" sz="2200" dirty="0" smtClean="0">
                <a:solidFill>
                  <a:prstClr val="black"/>
                </a:solidFill>
                <a:latin typeface="Times New Roman" pitchFamily="18" charset="0"/>
                <a:ea typeface="+mn-ea"/>
                <a:cs typeface="Times New Roman" pitchFamily="18" charset="0"/>
              </a:rPr>
            </a:b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altLang="ru-RU" sz="2200" dirty="0" smtClean="0">
                <a:solidFill>
                  <a:prstClr val="black"/>
                </a:solidFill>
                <a:latin typeface="Times New Roman" pitchFamily="18" charset="0"/>
                <a:ea typeface="+mn-ea"/>
                <a:cs typeface="Times New Roman" pitchFamily="18" charset="0"/>
              </a:rPr>
              <a:t/>
            </a:r>
            <a:br>
              <a:rPr lang="kk-KZ" altLang="ru-RU" sz="2200" dirty="0" smtClean="0">
                <a:solidFill>
                  <a:prstClr val="black"/>
                </a:solidFill>
                <a:latin typeface="Times New Roman" pitchFamily="18" charset="0"/>
                <a:ea typeface="+mn-ea"/>
                <a:cs typeface="Times New Roman" pitchFamily="18" charset="0"/>
              </a:rPr>
            </a:b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altLang="ru-RU" sz="2200" dirty="0" smtClean="0">
                <a:solidFill>
                  <a:prstClr val="black"/>
                </a:solidFill>
                <a:latin typeface="Times New Roman" pitchFamily="18" charset="0"/>
                <a:ea typeface="+mn-ea"/>
                <a:cs typeface="Times New Roman" pitchFamily="18" charset="0"/>
              </a:rPr>
              <a:t/>
            </a:r>
            <a:br>
              <a:rPr lang="kk-KZ" altLang="ru-RU" sz="2200" dirty="0" smtClean="0">
                <a:solidFill>
                  <a:prstClr val="black"/>
                </a:solidFill>
                <a:latin typeface="Times New Roman" pitchFamily="18" charset="0"/>
                <a:ea typeface="+mn-ea"/>
                <a:cs typeface="Times New Roman" pitchFamily="18" charset="0"/>
              </a:rPr>
            </a:b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altLang="ru-RU" sz="2200" dirty="0" smtClean="0">
                <a:solidFill>
                  <a:prstClr val="black"/>
                </a:solidFill>
                <a:latin typeface="Times New Roman" pitchFamily="18" charset="0"/>
                <a:ea typeface="+mn-ea"/>
                <a:cs typeface="Times New Roman" pitchFamily="18" charset="0"/>
              </a:rPr>
              <a:t/>
            </a:r>
            <a:br>
              <a:rPr lang="kk-KZ" altLang="ru-RU" sz="2200" dirty="0" smtClean="0">
                <a:solidFill>
                  <a:prstClr val="black"/>
                </a:solidFill>
                <a:latin typeface="Times New Roman" pitchFamily="18" charset="0"/>
                <a:ea typeface="+mn-ea"/>
                <a:cs typeface="Times New Roman" pitchFamily="18" charset="0"/>
              </a:rPr>
            </a:b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altLang="ru-RU" sz="2200" dirty="0" smtClean="0">
                <a:solidFill>
                  <a:prstClr val="black"/>
                </a:solidFill>
                <a:latin typeface="Times New Roman" pitchFamily="18" charset="0"/>
                <a:ea typeface="+mn-ea"/>
                <a:cs typeface="Times New Roman" pitchFamily="18" charset="0"/>
              </a:rPr>
              <a:t> </a:t>
            </a:r>
            <a:r>
              <a:rPr lang="kk-KZ" altLang="ru-RU" sz="2200" dirty="0">
                <a:solidFill>
                  <a:prstClr val="black"/>
                </a:solidFill>
                <a:latin typeface="Times New Roman" pitchFamily="18" charset="0"/>
                <a:ea typeface="+mn-ea"/>
                <a:cs typeface="Times New Roman" pitchFamily="18" charset="0"/>
              </a:rPr>
              <a:t/>
            </a:r>
            <a:br>
              <a:rPr lang="kk-KZ" altLang="ru-RU" sz="2200" dirty="0">
                <a:solidFill>
                  <a:prstClr val="black"/>
                </a:solidFill>
                <a:latin typeface="Times New Roman" pitchFamily="18" charset="0"/>
                <a:ea typeface="+mn-ea"/>
                <a:cs typeface="Times New Roman" pitchFamily="18" charset="0"/>
              </a:rPr>
            </a:br>
            <a:r>
              <a:rPr lang="kk-KZ" sz="2400" dirty="0" smtClean="0">
                <a:solidFill>
                  <a:schemeClr val="tx1"/>
                </a:solidFill>
                <a:latin typeface="Times New Roman" panose="02020603050405020304" pitchFamily="18" charset="0"/>
                <a:cs typeface="Times New Roman" panose="02020603050405020304" pitchFamily="18" charset="0"/>
              </a:rPr>
              <a:t/>
            </a:r>
            <a:br>
              <a:rPr lang="kk-KZ" sz="2400" dirty="0" smtClean="0">
                <a:solidFill>
                  <a:schemeClr val="tx1"/>
                </a:solidFill>
                <a:latin typeface="Times New Roman" panose="02020603050405020304" pitchFamily="18" charset="0"/>
                <a:cs typeface="Times New Roman" panose="02020603050405020304" pitchFamily="18" charset="0"/>
              </a:rPr>
            </a:b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547664" y="1813466"/>
            <a:ext cx="2304256" cy="369332"/>
          </a:xfrm>
          <a:prstGeom prst="rect">
            <a:avLst/>
          </a:prstGeom>
          <a:noFill/>
        </p:spPr>
        <p:txBody>
          <a:bodyPr wrap="square" rtlCol="0">
            <a:spAutoFit/>
          </a:bodyPr>
          <a:lstStyle/>
          <a:p>
            <a:r>
              <a:rPr lang="kk-KZ" dirty="0" smtClean="0"/>
              <a:t> </a:t>
            </a:r>
            <a:endParaRPr lang="ru-RU" dirty="0"/>
          </a:p>
        </p:txBody>
      </p:sp>
      <p:sp>
        <p:nvSpPr>
          <p:cNvPr id="5" name="TextBox 4"/>
          <p:cNvSpPr txBox="1"/>
          <p:nvPr/>
        </p:nvSpPr>
        <p:spPr>
          <a:xfrm>
            <a:off x="1318567" y="1028636"/>
            <a:ext cx="5760640" cy="2308324"/>
          </a:xfrm>
          <a:prstGeom prst="rect">
            <a:avLst/>
          </a:prstGeom>
          <a:noFill/>
        </p:spPr>
        <p:txBody>
          <a:bodyPr wrap="square" rtlCol="0">
            <a:spAutoFit/>
          </a:bodyPr>
          <a:lstStyle/>
          <a:p>
            <a:pPr algn="ctr"/>
            <a:r>
              <a:rPr lang="kk-KZ" sz="2400" b="1" dirty="0" smtClean="0">
                <a:latin typeface="Times New Roman" pitchFamily="18" charset="0"/>
                <a:cs typeface="Times New Roman" pitchFamily="18" charset="0"/>
              </a:rPr>
              <a:t>ҚОСЫМША ТАПСЫРМА: </a:t>
            </a:r>
          </a:p>
          <a:p>
            <a:endParaRPr lang="kk-KZ" sz="2400" b="1" dirty="0" smtClean="0">
              <a:latin typeface="Times New Roman" pitchFamily="18" charset="0"/>
              <a:cs typeface="Times New Roman" pitchFamily="18" charset="0"/>
            </a:endParaRPr>
          </a:p>
          <a:p>
            <a:pPr algn="ctr"/>
            <a:r>
              <a:rPr lang="kk-KZ" sz="2400" dirty="0" smtClean="0">
                <a:latin typeface="Times New Roman" pitchFamily="18" charset="0"/>
                <a:cs typeface="Times New Roman" pitchFamily="18" charset="0"/>
              </a:rPr>
              <a:t>«Экософия немесе киелі табиғат» кітабын оқу;  Өзіңіздің туған өлкеңіз туралы бейнеролик түсіріп, әлеуметтік желіге жүктеу.</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16632"/>
            <a:ext cx="1506537"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Nurdaulet\Desktop\экософия.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1490" y="3336960"/>
            <a:ext cx="2665125" cy="275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726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40960" cy="6192688"/>
          </a:xfrm>
        </p:spPr>
        <p:txBody>
          <a:bodyPr/>
          <a:lstStyle/>
          <a:p>
            <a:r>
              <a:rPr lang="kk-KZ" sz="1800" b="1" dirty="0" smtClean="0">
                <a:solidFill>
                  <a:schemeClr val="tx1"/>
                </a:solidFill>
                <a:latin typeface="Times New Roman" panose="02020603050405020304" pitchFamily="18" charset="0"/>
                <a:cs typeface="Times New Roman" panose="02020603050405020304" pitchFamily="18" charset="0"/>
              </a:rPr>
              <a:t/>
            </a:r>
            <a:br>
              <a:rPr lang="kk-KZ" sz="1800" b="1" dirty="0" smtClean="0">
                <a:solidFill>
                  <a:schemeClr val="tx1"/>
                </a:solidFill>
                <a:latin typeface="Times New Roman" panose="02020603050405020304" pitchFamily="18" charset="0"/>
                <a:cs typeface="Times New Roman" panose="02020603050405020304" pitchFamily="18" charset="0"/>
              </a:rPr>
            </a:br>
            <a:r>
              <a:rPr lang="kk-KZ" sz="1800" b="1" dirty="0">
                <a:solidFill>
                  <a:schemeClr val="tx1"/>
                </a:solidFill>
                <a:latin typeface="Times New Roman" panose="02020603050405020304" pitchFamily="18" charset="0"/>
                <a:cs typeface="Times New Roman" panose="02020603050405020304" pitchFamily="18" charset="0"/>
              </a:rPr>
              <a:t/>
            </a:r>
            <a:br>
              <a:rPr lang="kk-KZ" sz="1800" b="1" dirty="0">
                <a:solidFill>
                  <a:schemeClr val="tx1"/>
                </a:solidFill>
                <a:latin typeface="Times New Roman" panose="02020603050405020304" pitchFamily="18" charset="0"/>
                <a:cs typeface="Times New Roman" panose="02020603050405020304" pitchFamily="18" charset="0"/>
              </a:rPr>
            </a:br>
            <a:r>
              <a:rPr lang="kk-KZ" sz="1800" b="1" dirty="0" smtClean="0">
                <a:solidFill>
                  <a:schemeClr val="tx1"/>
                </a:solidFill>
                <a:latin typeface="Times New Roman" panose="02020603050405020304" pitchFamily="18" charset="0"/>
                <a:cs typeface="Times New Roman" panose="02020603050405020304" pitchFamily="18" charset="0"/>
              </a:rPr>
              <a:t/>
            </a:r>
            <a:br>
              <a:rPr lang="kk-KZ" sz="1800" b="1" dirty="0" smtClean="0">
                <a:solidFill>
                  <a:schemeClr val="tx1"/>
                </a:solidFill>
                <a:latin typeface="Times New Roman" panose="02020603050405020304" pitchFamily="18" charset="0"/>
                <a:cs typeface="Times New Roman" panose="02020603050405020304" pitchFamily="18" charset="0"/>
              </a:rPr>
            </a:br>
            <a:r>
              <a:rPr lang="kk-KZ" sz="1800" b="1" dirty="0">
                <a:solidFill>
                  <a:schemeClr val="tx1"/>
                </a:solidFill>
                <a:latin typeface="Times New Roman" panose="02020603050405020304" pitchFamily="18" charset="0"/>
                <a:cs typeface="Times New Roman" panose="02020603050405020304" pitchFamily="18" charset="0"/>
              </a:rPr>
              <a:t/>
            </a:r>
            <a:br>
              <a:rPr lang="kk-KZ" sz="1800" b="1" dirty="0">
                <a:solidFill>
                  <a:schemeClr val="tx1"/>
                </a:solidFill>
                <a:latin typeface="Times New Roman" panose="02020603050405020304" pitchFamily="18" charset="0"/>
                <a:cs typeface="Times New Roman" panose="02020603050405020304" pitchFamily="18" charset="0"/>
              </a:rPr>
            </a:br>
            <a:r>
              <a:rPr lang="kk-KZ" sz="1800" b="1" dirty="0" smtClean="0">
                <a:solidFill>
                  <a:schemeClr val="tx1"/>
                </a:solidFill>
                <a:latin typeface="Times New Roman" panose="02020603050405020304" pitchFamily="18" charset="0"/>
                <a:cs typeface="Times New Roman" panose="02020603050405020304" pitchFamily="18" charset="0"/>
              </a:rPr>
              <a:t/>
            </a:r>
            <a:br>
              <a:rPr lang="kk-KZ" sz="1800" b="1" dirty="0" smtClean="0">
                <a:solidFill>
                  <a:schemeClr val="tx1"/>
                </a:solidFill>
                <a:latin typeface="Times New Roman" panose="02020603050405020304" pitchFamily="18" charset="0"/>
                <a:cs typeface="Times New Roman" panose="02020603050405020304" pitchFamily="18" charset="0"/>
              </a:rPr>
            </a:br>
            <a:r>
              <a:rPr lang="kk-KZ" sz="2200" b="1" dirty="0" smtClean="0">
                <a:solidFill>
                  <a:schemeClr val="tx1"/>
                </a:solidFill>
                <a:latin typeface="Times New Roman" panose="02020603050405020304" pitchFamily="18" charset="0"/>
                <a:cs typeface="Times New Roman" panose="02020603050405020304" pitchFamily="18" charset="0"/>
              </a:rPr>
              <a:t>Оқу </a:t>
            </a:r>
            <a:r>
              <a:rPr lang="kk-KZ" sz="2200" b="1" dirty="0">
                <a:solidFill>
                  <a:schemeClr val="tx1"/>
                </a:solidFill>
                <a:latin typeface="Times New Roman" panose="02020603050405020304" pitchFamily="18" charset="0"/>
                <a:cs typeface="Times New Roman" panose="02020603050405020304" pitchFamily="18" charset="0"/>
              </a:rPr>
              <a:t>мақсаты</a:t>
            </a:r>
            <a:r>
              <a:rPr lang="kk-KZ" sz="2200" dirty="0">
                <a:solidFill>
                  <a:schemeClr val="tx1"/>
                </a:solidFill>
                <a:latin typeface="Times New Roman" panose="02020603050405020304" pitchFamily="18" charset="0"/>
                <a:cs typeface="Times New Roman" panose="02020603050405020304" pitchFamily="18" charset="0"/>
              </a:rPr>
              <a:t>: 8.2.1.1 тұтас және аралас мәтіндердегі (кесте, диаграмма, сызба, сурет) ақпараттарды салыстыру; </a:t>
            </a:r>
            <a:br>
              <a:rPr lang="kk-KZ" sz="2200" dirty="0">
                <a:solidFill>
                  <a:schemeClr val="tx1"/>
                </a:solidFill>
                <a:latin typeface="Times New Roman" panose="02020603050405020304" pitchFamily="18" charset="0"/>
                <a:cs typeface="Times New Roman" panose="02020603050405020304" pitchFamily="18" charset="0"/>
              </a:rPr>
            </a:br>
            <a:r>
              <a:rPr lang="kk-KZ" sz="2200" dirty="0" smtClean="0">
                <a:solidFill>
                  <a:schemeClr val="tx1"/>
                </a:solidFill>
                <a:latin typeface="Times New Roman" panose="02020603050405020304" pitchFamily="18" charset="0"/>
                <a:cs typeface="Times New Roman" panose="02020603050405020304" pitchFamily="18" charset="0"/>
              </a:rPr>
              <a:t>8.4.5.1 </a:t>
            </a:r>
            <a:r>
              <a:rPr lang="kk-KZ" sz="2200" dirty="0">
                <a:solidFill>
                  <a:schemeClr val="tx1"/>
                </a:solidFill>
                <a:latin typeface="Times New Roman" panose="02020603050405020304" pitchFamily="18" charset="0"/>
                <a:cs typeface="Times New Roman" panose="02020603050405020304" pitchFamily="18" charset="0"/>
              </a:rPr>
              <a:t>сөйлем соңында қабаттасып қойылатын тыныс белгілерін дұрыс қолдану</a:t>
            </a:r>
            <a:r>
              <a:rPr lang="kk-KZ" sz="2200" dirty="0" smtClean="0">
                <a:solidFill>
                  <a:schemeClr val="tx1"/>
                </a:solidFill>
                <a:latin typeface="Times New Roman" panose="02020603050405020304" pitchFamily="18" charset="0"/>
                <a:cs typeface="Times New Roman" panose="02020603050405020304" pitchFamily="18" charset="0"/>
              </a:rPr>
              <a:t>.</a:t>
            </a:r>
            <a:br>
              <a:rPr lang="kk-KZ" sz="2200" dirty="0" smtClean="0">
                <a:solidFill>
                  <a:schemeClr val="tx1"/>
                </a:solidFill>
                <a:latin typeface="Times New Roman" panose="02020603050405020304" pitchFamily="18" charset="0"/>
                <a:cs typeface="Times New Roman" panose="02020603050405020304" pitchFamily="18" charset="0"/>
              </a:rPr>
            </a:br>
            <a:r>
              <a:rPr lang="kk-KZ" sz="2200" dirty="0">
                <a:solidFill>
                  <a:schemeClr val="tx1"/>
                </a:solidFill>
                <a:latin typeface="Times New Roman" panose="02020603050405020304" pitchFamily="18" charset="0"/>
                <a:cs typeface="Times New Roman" panose="02020603050405020304" pitchFamily="18" charset="0"/>
              </a:rPr>
              <a:t/>
            </a:r>
            <a:br>
              <a:rPr lang="kk-KZ" sz="2200" dirty="0">
                <a:solidFill>
                  <a:schemeClr val="tx1"/>
                </a:solidFill>
                <a:latin typeface="Times New Roman" panose="02020603050405020304" pitchFamily="18" charset="0"/>
                <a:cs typeface="Times New Roman" panose="02020603050405020304" pitchFamily="18" charset="0"/>
              </a:rPr>
            </a:br>
            <a:r>
              <a:rPr lang="kk-KZ" sz="2200" b="1" dirty="0" smtClean="0">
                <a:solidFill>
                  <a:schemeClr val="tx1"/>
                </a:solidFill>
                <a:latin typeface="Times New Roman" panose="02020603050405020304" pitchFamily="18" charset="0"/>
                <a:cs typeface="Times New Roman" panose="02020603050405020304" pitchFamily="18" charset="0"/>
              </a:rPr>
              <a:t>Сабақтың </a:t>
            </a:r>
            <a:r>
              <a:rPr lang="kk-KZ" sz="2200" b="1" dirty="0">
                <a:solidFill>
                  <a:schemeClr val="tx1"/>
                </a:solidFill>
                <a:latin typeface="Times New Roman" panose="02020603050405020304" pitchFamily="18" charset="0"/>
                <a:cs typeface="Times New Roman" panose="02020603050405020304" pitchFamily="18" charset="0"/>
              </a:rPr>
              <a:t>мақсаты:</a:t>
            </a:r>
            <a:r>
              <a:rPr lang="kk-KZ" sz="2200" dirty="0">
                <a:solidFill>
                  <a:schemeClr val="tx1"/>
                </a:solidFill>
                <a:latin typeface="Times New Roman" panose="02020603050405020304" pitchFamily="18" charset="0"/>
                <a:cs typeface="Times New Roman" panose="02020603050405020304" pitchFamily="18" charset="0"/>
              </a:rPr>
              <a:t>тұтас және аралас мәтіндердегі (кесте, диаграмма, сызба, сурет) ақпараттарды </a:t>
            </a:r>
            <a:r>
              <a:rPr lang="kk-KZ" sz="2200" dirty="0" smtClean="0">
                <a:solidFill>
                  <a:schemeClr val="tx1"/>
                </a:solidFill>
                <a:latin typeface="Times New Roman" panose="02020603050405020304" pitchFamily="18" charset="0"/>
                <a:cs typeface="Times New Roman" panose="02020603050405020304" pitchFamily="18" charset="0"/>
              </a:rPr>
              <a:t>салыстыра алады;</a:t>
            </a:r>
            <a:r>
              <a:rPr lang="kk-KZ" sz="2200" dirty="0">
                <a:solidFill>
                  <a:schemeClr val="tx1"/>
                </a:solidFill>
                <a:latin typeface="Times New Roman" panose="02020603050405020304" pitchFamily="18" charset="0"/>
                <a:cs typeface="Times New Roman" panose="02020603050405020304" pitchFamily="18" charset="0"/>
              </a:rPr>
              <a:t/>
            </a:r>
            <a:br>
              <a:rPr lang="kk-KZ" sz="2200" dirty="0">
                <a:solidFill>
                  <a:schemeClr val="tx1"/>
                </a:solidFill>
                <a:latin typeface="Times New Roman" panose="02020603050405020304" pitchFamily="18" charset="0"/>
                <a:cs typeface="Times New Roman" panose="02020603050405020304" pitchFamily="18" charset="0"/>
              </a:rPr>
            </a:br>
            <a:r>
              <a:rPr lang="kk-KZ" sz="2200" dirty="0" smtClean="0">
                <a:solidFill>
                  <a:schemeClr val="tx1"/>
                </a:solidFill>
                <a:latin typeface="Times New Roman" panose="02020603050405020304" pitchFamily="18" charset="0"/>
                <a:cs typeface="Times New Roman" panose="02020603050405020304" pitchFamily="18" charset="0"/>
              </a:rPr>
              <a:t>Сөйлем </a:t>
            </a:r>
            <a:r>
              <a:rPr lang="kk-KZ" sz="2200" dirty="0">
                <a:solidFill>
                  <a:schemeClr val="tx1"/>
                </a:solidFill>
                <a:latin typeface="Times New Roman" panose="02020603050405020304" pitchFamily="18" charset="0"/>
                <a:cs typeface="Times New Roman" panose="02020603050405020304" pitchFamily="18" charset="0"/>
              </a:rPr>
              <a:t>соңында қабаттасып қойылатын тыныс белгілерін дұрыс </a:t>
            </a:r>
            <a:r>
              <a:rPr lang="kk-KZ" sz="2200" dirty="0" smtClean="0">
                <a:solidFill>
                  <a:schemeClr val="tx1"/>
                </a:solidFill>
                <a:latin typeface="Times New Roman" panose="02020603050405020304" pitchFamily="18" charset="0"/>
                <a:cs typeface="Times New Roman" panose="02020603050405020304" pitchFamily="18" charset="0"/>
              </a:rPr>
              <a:t>қолдана алады. </a:t>
            </a:r>
            <a:r>
              <a:rPr lang="kk-KZ" sz="2200" dirty="0">
                <a:solidFill>
                  <a:schemeClr val="tx1"/>
                </a:solidFill>
                <a:latin typeface="Times New Roman" panose="02020603050405020304" pitchFamily="18" charset="0"/>
                <a:cs typeface="Times New Roman" panose="02020603050405020304" pitchFamily="18" charset="0"/>
              </a:rPr>
              <a:t> </a:t>
            </a:r>
            <a:br>
              <a:rPr lang="kk-KZ" sz="2200" dirty="0">
                <a:solidFill>
                  <a:schemeClr val="tx1"/>
                </a:solidFill>
                <a:latin typeface="Times New Roman" panose="02020603050405020304" pitchFamily="18" charset="0"/>
                <a:cs typeface="Times New Roman" panose="02020603050405020304" pitchFamily="18" charset="0"/>
              </a:rPr>
            </a:br>
            <a:r>
              <a:rPr lang="kk-KZ" sz="2200" dirty="0" smtClean="0">
                <a:solidFill>
                  <a:schemeClr val="tx1"/>
                </a:solidFill>
                <a:latin typeface="Times New Roman" panose="02020603050405020304" pitchFamily="18" charset="0"/>
                <a:cs typeface="Times New Roman" panose="02020603050405020304" pitchFamily="18" charset="0"/>
              </a:rPr>
              <a:t>            </a:t>
            </a:r>
            <a:br>
              <a:rPr lang="kk-KZ" sz="2200" dirty="0" smtClean="0">
                <a:solidFill>
                  <a:schemeClr val="tx1"/>
                </a:solidFill>
                <a:latin typeface="Times New Roman" panose="02020603050405020304" pitchFamily="18" charset="0"/>
                <a:cs typeface="Times New Roman" panose="02020603050405020304" pitchFamily="18" charset="0"/>
              </a:rPr>
            </a:br>
            <a:r>
              <a:rPr lang="kk-KZ" sz="2200" dirty="0" smtClean="0">
                <a:solidFill>
                  <a:schemeClr val="tx1"/>
                </a:solidFill>
                <a:latin typeface="Times New Roman" panose="02020603050405020304" pitchFamily="18" charset="0"/>
                <a:cs typeface="Times New Roman" panose="02020603050405020304" pitchFamily="18" charset="0"/>
              </a:rPr>
              <a:t/>
            </a:r>
            <a:br>
              <a:rPr lang="kk-KZ" sz="2200" dirty="0" smtClean="0">
                <a:solidFill>
                  <a:schemeClr val="tx1"/>
                </a:solidFill>
                <a:latin typeface="Times New Roman" panose="02020603050405020304" pitchFamily="18" charset="0"/>
                <a:cs typeface="Times New Roman" panose="02020603050405020304" pitchFamily="18" charset="0"/>
              </a:rPr>
            </a:br>
            <a:r>
              <a:rPr lang="kk-KZ" sz="2200" dirty="0">
                <a:solidFill>
                  <a:schemeClr val="tx1"/>
                </a:solidFill>
                <a:latin typeface="Times New Roman" panose="02020603050405020304" pitchFamily="18" charset="0"/>
                <a:cs typeface="Times New Roman" panose="02020603050405020304" pitchFamily="18" charset="0"/>
              </a:rPr>
              <a:t> </a:t>
            </a:r>
            <a:r>
              <a:rPr lang="kk-KZ" sz="2200" dirty="0" smtClean="0">
                <a:solidFill>
                  <a:schemeClr val="tx1"/>
                </a:solidFill>
                <a:latin typeface="Times New Roman" panose="02020603050405020304" pitchFamily="18" charset="0"/>
                <a:cs typeface="Times New Roman" panose="02020603050405020304" pitchFamily="18" charset="0"/>
              </a:rPr>
              <a:t>                                          </a:t>
            </a:r>
            <a:r>
              <a:rPr lang="kk-KZ" sz="2200" b="1" dirty="0" smtClean="0">
                <a:solidFill>
                  <a:schemeClr val="tx1"/>
                </a:solidFill>
                <a:latin typeface="Times New Roman" panose="02020603050405020304" pitchFamily="18" charset="0"/>
                <a:cs typeface="Times New Roman" panose="02020603050405020304" pitchFamily="18" charset="0"/>
              </a:rPr>
              <a:t>Бағалау </a:t>
            </a:r>
            <a:r>
              <a:rPr lang="kk-KZ" sz="2200" b="1" dirty="0">
                <a:solidFill>
                  <a:schemeClr val="tx1"/>
                </a:solidFill>
                <a:latin typeface="Times New Roman" panose="02020603050405020304" pitchFamily="18" charset="0"/>
                <a:cs typeface="Times New Roman" panose="02020603050405020304" pitchFamily="18" charset="0"/>
              </a:rPr>
              <a:t>критерийі</a:t>
            </a:r>
            <a:r>
              <a:rPr lang="kk-KZ" sz="2200" b="1" dirty="0" smtClean="0">
                <a:solidFill>
                  <a:schemeClr val="tx1"/>
                </a:solidFill>
                <a:latin typeface="Times New Roman" panose="02020603050405020304" pitchFamily="18" charset="0"/>
                <a:cs typeface="Times New Roman" panose="02020603050405020304" pitchFamily="18" charset="0"/>
              </a:rPr>
              <a:t>:</a:t>
            </a:r>
            <a:br>
              <a:rPr lang="kk-KZ" sz="2200" b="1" dirty="0" smtClean="0">
                <a:solidFill>
                  <a:schemeClr val="tx1"/>
                </a:solidFill>
                <a:latin typeface="Times New Roman" panose="02020603050405020304" pitchFamily="18" charset="0"/>
                <a:cs typeface="Times New Roman" panose="02020603050405020304" pitchFamily="18" charset="0"/>
              </a:rPr>
            </a:br>
            <a:r>
              <a:rPr lang="kk-KZ" sz="2200" b="1" dirty="0" smtClean="0">
                <a:solidFill>
                  <a:schemeClr val="tx1"/>
                </a:solidFill>
                <a:latin typeface="Times New Roman" panose="02020603050405020304" pitchFamily="18" charset="0"/>
                <a:cs typeface="Times New Roman" panose="02020603050405020304" pitchFamily="18" charset="0"/>
              </a:rPr>
              <a:t>● Суретті </a:t>
            </a:r>
            <a:r>
              <a:rPr lang="kk-KZ" sz="2200" b="1" dirty="0">
                <a:solidFill>
                  <a:schemeClr val="tx1"/>
                </a:solidFill>
                <a:latin typeface="Times New Roman" panose="02020603050405020304" pitchFamily="18" charset="0"/>
                <a:cs typeface="Times New Roman" panose="02020603050405020304" pitchFamily="18" charset="0"/>
              </a:rPr>
              <a:t>салыстырып, ұқсастықтары туралы </a:t>
            </a:r>
            <a:r>
              <a:rPr lang="kk-KZ" sz="2200" b="1" dirty="0" smtClean="0">
                <a:solidFill>
                  <a:schemeClr val="tx1"/>
                </a:solidFill>
                <a:latin typeface="Times New Roman" panose="02020603050405020304" pitchFamily="18" charset="0"/>
                <a:cs typeface="Times New Roman" panose="02020603050405020304" pitchFamily="18" charset="0"/>
              </a:rPr>
              <a:t>жазады;</a:t>
            </a:r>
            <a:r>
              <a:rPr lang="kk-KZ" sz="2200" b="1" dirty="0">
                <a:solidFill>
                  <a:schemeClr val="tx1"/>
                </a:solidFill>
                <a:latin typeface="Times New Roman" panose="02020603050405020304" pitchFamily="18" charset="0"/>
                <a:cs typeface="Times New Roman" panose="02020603050405020304" pitchFamily="18" charset="0"/>
              </a:rPr>
              <a:t/>
            </a:r>
            <a:br>
              <a:rPr lang="kk-KZ" sz="2200" b="1" dirty="0">
                <a:solidFill>
                  <a:schemeClr val="tx1"/>
                </a:solidFill>
                <a:latin typeface="Times New Roman" panose="02020603050405020304" pitchFamily="18" charset="0"/>
                <a:cs typeface="Times New Roman" panose="02020603050405020304" pitchFamily="18" charset="0"/>
              </a:rPr>
            </a:br>
            <a:r>
              <a:rPr lang="kk-KZ" sz="2200" b="1" dirty="0" smtClean="0">
                <a:solidFill>
                  <a:schemeClr val="tx1"/>
                </a:solidFill>
                <a:latin typeface="Times New Roman" panose="02020603050405020304" pitchFamily="18" charset="0"/>
                <a:cs typeface="Times New Roman" panose="02020603050405020304" pitchFamily="18" charset="0"/>
              </a:rPr>
              <a:t>● Тыныс </a:t>
            </a:r>
            <a:r>
              <a:rPr lang="kk-KZ" sz="2200" b="1" dirty="0">
                <a:solidFill>
                  <a:schemeClr val="tx1"/>
                </a:solidFill>
                <a:latin typeface="Times New Roman" panose="02020603050405020304" pitchFamily="18" charset="0"/>
                <a:cs typeface="Times New Roman" panose="02020603050405020304" pitchFamily="18" charset="0"/>
              </a:rPr>
              <a:t>белгілерін дұрыс </a:t>
            </a:r>
            <a:r>
              <a:rPr lang="kk-KZ" sz="2200" b="1" dirty="0" smtClean="0">
                <a:solidFill>
                  <a:schemeClr val="tx1"/>
                </a:solidFill>
                <a:latin typeface="Times New Roman" panose="02020603050405020304" pitchFamily="18" charset="0"/>
                <a:cs typeface="Times New Roman" panose="02020603050405020304" pitchFamily="18" charset="0"/>
              </a:rPr>
              <a:t>қолданып, сәйкестендіреді</a:t>
            </a:r>
            <a:r>
              <a:rPr lang="kk-KZ" sz="2200" b="1" dirty="0">
                <a:solidFill>
                  <a:schemeClr val="tx1"/>
                </a:solidFill>
                <a:latin typeface="Times New Roman" panose="02020603050405020304" pitchFamily="18" charset="0"/>
                <a:cs typeface="Times New Roman" panose="02020603050405020304" pitchFamily="18" charset="0"/>
              </a:rPr>
              <a:t>; </a:t>
            </a:r>
            <a:br>
              <a:rPr lang="kk-KZ" sz="2200" b="1" dirty="0">
                <a:solidFill>
                  <a:schemeClr val="tx1"/>
                </a:solidFill>
                <a:latin typeface="Times New Roman" panose="02020603050405020304" pitchFamily="18" charset="0"/>
                <a:cs typeface="Times New Roman" panose="02020603050405020304" pitchFamily="18" charset="0"/>
              </a:rPr>
            </a:br>
            <a:r>
              <a:rPr lang="kk-KZ" sz="2200" b="1" dirty="0">
                <a:solidFill>
                  <a:schemeClr val="tx1"/>
                </a:solidFill>
                <a:latin typeface="Times New Roman" panose="02020603050405020304" pitchFamily="18" charset="0"/>
                <a:cs typeface="Times New Roman" panose="02020603050405020304" pitchFamily="18" charset="0"/>
              </a:rPr>
              <a:t>● </a:t>
            </a:r>
            <a:r>
              <a:rPr lang="kk-KZ" sz="2200" b="1" dirty="0" smtClean="0">
                <a:solidFill>
                  <a:schemeClr val="tx1"/>
                </a:solidFill>
                <a:latin typeface="Times New Roman" panose="02020603050405020304" pitchFamily="18" charset="0"/>
                <a:cs typeface="Times New Roman" panose="02020603050405020304" pitchFamily="18" charset="0"/>
              </a:rPr>
              <a:t>«Саяхатшы күнделігімен» танысып, жазуды үйренеді.</a:t>
            </a:r>
            <a:br>
              <a:rPr lang="kk-KZ" sz="2200" b="1" dirty="0" smtClean="0">
                <a:solidFill>
                  <a:schemeClr val="tx1"/>
                </a:solidFill>
                <a:latin typeface="Times New Roman" panose="02020603050405020304" pitchFamily="18" charset="0"/>
                <a:cs typeface="Times New Roman" panose="02020603050405020304" pitchFamily="18" charset="0"/>
              </a:rPr>
            </a:br>
            <a:r>
              <a:rPr lang="kk-KZ" sz="2200" b="1" dirty="0" smtClean="0">
                <a:solidFill>
                  <a:schemeClr val="tx1"/>
                </a:solidFill>
                <a:latin typeface="Times New Roman" panose="02020603050405020304" pitchFamily="18" charset="0"/>
                <a:cs typeface="Times New Roman" panose="02020603050405020304" pitchFamily="18" charset="0"/>
              </a:rPr>
              <a:t/>
            </a:r>
            <a:br>
              <a:rPr lang="kk-KZ" sz="2200" b="1" dirty="0" smtClean="0">
                <a:solidFill>
                  <a:schemeClr val="tx1"/>
                </a:solidFill>
                <a:latin typeface="Times New Roman" panose="02020603050405020304" pitchFamily="18" charset="0"/>
                <a:cs typeface="Times New Roman" panose="02020603050405020304" pitchFamily="18" charset="0"/>
              </a:rPr>
            </a:br>
            <a:r>
              <a:rPr lang="kk-KZ" sz="2000" dirty="0" smtClean="0">
                <a:solidFill>
                  <a:schemeClr val="tx1"/>
                </a:solidFill>
                <a:latin typeface="Times New Roman" panose="02020603050405020304" pitchFamily="18" charset="0"/>
                <a:cs typeface="Times New Roman" panose="02020603050405020304" pitchFamily="18" charset="0"/>
              </a:rPr>
              <a:t/>
            </a:r>
            <a:br>
              <a:rPr lang="kk-KZ" sz="2000" dirty="0" smtClean="0">
                <a:solidFill>
                  <a:schemeClr val="tx1"/>
                </a:solidFill>
                <a:latin typeface="Times New Roman" panose="02020603050405020304" pitchFamily="18" charset="0"/>
                <a:cs typeface="Times New Roman" panose="02020603050405020304" pitchFamily="18" charset="0"/>
              </a:rPr>
            </a:br>
            <a:r>
              <a:rPr lang="kk-KZ" sz="2000" dirty="0">
                <a:solidFill>
                  <a:schemeClr val="tx1"/>
                </a:solidFill>
                <a:latin typeface="Times New Roman" panose="02020603050405020304" pitchFamily="18" charset="0"/>
                <a:cs typeface="Times New Roman" panose="02020603050405020304" pitchFamily="18" charset="0"/>
              </a:rPr>
              <a:t/>
            </a:r>
            <a:br>
              <a:rPr lang="kk-KZ" sz="2000" dirty="0">
                <a:solidFill>
                  <a:schemeClr val="tx1"/>
                </a:solidFill>
                <a:latin typeface="Times New Roman" panose="02020603050405020304" pitchFamily="18" charset="0"/>
                <a:cs typeface="Times New Roman" panose="02020603050405020304" pitchFamily="18" charset="0"/>
              </a:rPr>
            </a:br>
            <a:r>
              <a:rPr lang="kk-KZ" sz="2000" dirty="0">
                <a:solidFill>
                  <a:schemeClr val="tx1"/>
                </a:solidFill>
                <a:latin typeface="Times New Roman" panose="02020603050405020304" pitchFamily="18" charset="0"/>
                <a:cs typeface="Times New Roman" panose="02020603050405020304" pitchFamily="18" charset="0"/>
              </a:rPr>
              <a:t/>
            </a:r>
            <a:br>
              <a:rPr lang="kk-KZ" sz="2000" dirty="0">
                <a:solidFill>
                  <a:schemeClr val="tx1"/>
                </a:solidFill>
                <a:latin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9050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Горизонтальный свиток 7"/>
          <p:cNvSpPr/>
          <p:nvPr/>
        </p:nvSpPr>
        <p:spPr>
          <a:xfrm>
            <a:off x="323528" y="108058"/>
            <a:ext cx="8424936" cy="641728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kk-KZ" sz="2400" dirty="0">
              <a:solidFill>
                <a:srgbClr val="3D4651"/>
              </a:solidFill>
              <a:latin typeface="Times New Roman" pitchFamily="18" charset="0"/>
              <a:cs typeface="Times New Roman" pitchFamily="18" charset="0"/>
            </a:endParaRPr>
          </a:p>
          <a:p>
            <a:pPr lvl="0" algn="just" fontAlgn="base">
              <a:spcBef>
                <a:spcPct val="0"/>
              </a:spcBef>
              <a:spcAft>
                <a:spcPct val="0"/>
              </a:spcAft>
            </a:pPr>
            <a:endParaRPr lang="kk-KZ" sz="2400" dirty="0" smtClean="0">
              <a:solidFill>
                <a:srgbClr val="3D4651"/>
              </a:solidFill>
              <a:latin typeface="Times New Roman" pitchFamily="18" charset="0"/>
              <a:cs typeface="Times New Roman" pitchFamily="18" charset="0"/>
            </a:endParaRPr>
          </a:p>
          <a:p>
            <a:pPr lvl="0" algn="just" fontAlgn="base">
              <a:spcBef>
                <a:spcPct val="0"/>
              </a:spcBef>
              <a:spcAft>
                <a:spcPct val="0"/>
              </a:spcAft>
            </a:pPr>
            <a:endParaRPr lang="kk-KZ" sz="2400" dirty="0" smtClean="0">
              <a:solidFill>
                <a:srgbClr val="3D4651"/>
              </a:solidFill>
              <a:latin typeface="Times New Roman" pitchFamily="18" charset="0"/>
              <a:cs typeface="Times New Roman" pitchFamily="18" charset="0"/>
            </a:endParaRPr>
          </a:p>
          <a:p>
            <a:pPr lvl="0" algn="just" fontAlgn="base">
              <a:spcBef>
                <a:spcPct val="0"/>
              </a:spcBef>
              <a:spcAft>
                <a:spcPct val="0"/>
              </a:spcAft>
            </a:pPr>
            <a:endParaRPr lang="kk-KZ" dirty="0">
              <a:solidFill>
                <a:srgbClr val="3D4651"/>
              </a:solidFill>
              <a:latin typeface="Open Sans"/>
              <a:cs typeface="Arial" pitchFamily="34" charset="0"/>
            </a:endParaRPr>
          </a:p>
          <a:p>
            <a:pPr lvl="0" algn="just" fontAlgn="base">
              <a:spcBef>
                <a:spcPct val="0"/>
              </a:spcBef>
              <a:spcAft>
                <a:spcPct val="0"/>
              </a:spcAft>
            </a:pPr>
            <a:endParaRPr lang="kk-KZ" dirty="0" smtClean="0">
              <a:solidFill>
                <a:srgbClr val="3D4651"/>
              </a:solidFill>
              <a:latin typeface="Open Sans"/>
              <a:cs typeface="Arial" pitchFamily="34" charset="0"/>
            </a:endParaRPr>
          </a:p>
          <a:p>
            <a:pPr lvl="0" algn="just" fontAlgn="base">
              <a:spcBef>
                <a:spcPct val="0"/>
              </a:spcBef>
              <a:spcAft>
                <a:spcPct val="0"/>
              </a:spcAft>
            </a:pPr>
            <a:endParaRPr lang="kk-KZ" dirty="0">
              <a:solidFill>
                <a:srgbClr val="3D4651"/>
              </a:solidFill>
              <a:latin typeface="Open Sans"/>
              <a:cs typeface="Arial" pitchFamily="34" charset="0"/>
            </a:endParaRPr>
          </a:p>
          <a:p>
            <a:pPr lvl="0" algn="just" fontAlgn="base">
              <a:spcBef>
                <a:spcPct val="0"/>
              </a:spcBef>
              <a:spcAft>
                <a:spcPct val="0"/>
              </a:spcAft>
            </a:pPr>
            <a:endParaRPr lang="kk-KZ" dirty="0" smtClean="0">
              <a:solidFill>
                <a:srgbClr val="3D4651"/>
              </a:solidFill>
              <a:latin typeface="Open Sans"/>
              <a:cs typeface="Arial" pitchFamily="34" charset="0"/>
            </a:endParaRPr>
          </a:p>
          <a:p>
            <a:pPr lvl="0" algn="just" fontAlgn="base">
              <a:spcBef>
                <a:spcPct val="0"/>
              </a:spcBef>
              <a:spcAft>
                <a:spcPct val="0"/>
              </a:spcAft>
            </a:pPr>
            <a:endParaRPr lang="kk-KZ" dirty="0">
              <a:solidFill>
                <a:srgbClr val="3D4651"/>
              </a:solidFill>
              <a:latin typeface="Open Sans"/>
              <a:cs typeface="Arial"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228058709"/>
              </p:ext>
            </p:extLst>
          </p:nvPr>
        </p:nvGraphicFramePr>
        <p:xfrm>
          <a:off x="1331640" y="1484784"/>
          <a:ext cx="6696743" cy="3575055"/>
        </p:xfrm>
        <a:graphic>
          <a:graphicData uri="http://schemas.openxmlformats.org/drawingml/2006/table">
            <a:tbl>
              <a:tblPr firstRow="1" firstCol="1" bandRow="1"/>
              <a:tblGrid>
                <a:gridCol w="1662466"/>
                <a:gridCol w="2801563"/>
                <a:gridCol w="2232714"/>
              </a:tblGrid>
              <a:tr h="357506">
                <a:tc>
                  <a:txBody>
                    <a:bodyPr/>
                    <a:lstStyle/>
                    <a:p>
                      <a:pPr>
                        <a:lnSpc>
                          <a:spcPct val="115000"/>
                        </a:lnSpc>
                        <a:spcAft>
                          <a:spcPts val="0"/>
                        </a:spcAft>
                      </a:pPr>
                      <a:r>
                        <a:rPr lang="kk-KZ" sz="1600" b="1" dirty="0">
                          <a:effectLst/>
                          <a:latin typeface="Times New Roman" pitchFamily="18" charset="0"/>
                          <a:ea typeface="Calibri"/>
                          <a:cs typeface="Times New Roman" pitchFamily="18" charset="0"/>
                        </a:rPr>
                        <a:t>Тыныс белгісі </a:t>
                      </a:r>
                      <a:endParaRPr lang="ru-RU" sz="16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600" b="1">
                          <a:effectLst/>
                          <a:latin typeface="Times New Roman" pitchFamily="18" charset="0"/>
                          <a:ea typeface="Calibri"/>
                          <a:cs typeface="Times New Roman" pitchFamily="18" charset="0"/>
                        </a:rPr>
                        <a:t>Қойылатын орны</a:t>
                      </a:r>
                      <a:endParaRPr lang="ru-RU" sz="16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600" b="1">
                          <a:effectLst/>
                          <a:latin typeface="Times New Roman" pitchFamily="18" charset="0"/>
                          <a:ea typeface="Calibri"/>
                          <a:cs typeface="Times New Roman" pitchFamily="18" charset="0"/>
                        </a:rPr>
                        <a:t>Мысал</a:t>
                      </a:r>
                      <a:endParaRPr lang="ru-RU" sz="16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2516">
                <a:tc>
                  <a:txBody>
                    <a:bodyPr/>
                    <a:lstStyle/>
                    <a:p>
                      <a:pPr>
                        <a:lnSpc>
                          <a:spcPct val="115000"/>
                        </a:lnSpc>
                        <a:spcAft>
                          <a:spcPts val="0"/>
                        </a:spcAft>
                      </a:pPr>
                      <a:r>
                        <a:rPr lang="kk-KZ" sz="1600" dirty="0">
                          <a:effectLst/>
                          <a:latin typeface="Times New Roman" pitchFamily="18" charset="0"/>
                          <a:ea typeface="Calibri"/>
                          <a:cs typeface="Times New Roman" pitchFamily="18" charset="0"/>
                        </a:rPr>
                        <a:t>Леп белгісі </a:t>
                      </a:r>
                      <a:r>
                        <a:rPr lang="kk-KZ" sz="1600" b="1" dirty="0">
                          <a:solidFill>
                            <a:srgbClr val="FF0000"/>
                          </a:solidFill>
                          <a:effectLst/>
                          <a:latin typeface="Times New Roman" pitchFamily="18" charset="0"/>
                          <a:ea typeface="Calibri"/>
                          <a:cs typeface="Times New Roman" pitchFamily="18" charset="0"/>
                        </a:rPr>
                        <a:t>(!)</a:t>
                      </a:r>
                      <a:endParaRPr lang="ru-RU" sz="1600" dirty="0">
                        <a:solidFill>
                          <a:srgbClr val="FF000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600" dirty="0">
                          <a:effectLst/>
                          <a:latin typeface="Times New Roman" pitchFamily="18" charset="0"/>
                          <a:ea typeface="Calibri"/>
                          <a:cs typeface="Times New Roman" pitchFamily="18" charset="0"/>
                        </a:rPr>
                        <a:t>Көтеріңкі леппен айтылған лепті сөйлем мен бұйрықты сөйлемнен кейін қойылады</a:t>
                      </a:r>
                      <a:endParaRPr lang="ru-RU" sz="16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600" dirty="0">
                          <a:effectLst/>
                          <a:latin typeface="Times New Roman" pitchFamily="18" charset="0"/>
                          <a:ea typeface="Calibri"/>
                          <a:cs typeface="Times New Roman" pitchFamily="18" charset="0"/>
                        </a:rPr>
                        <a:t>Қандай керемет</a:t>
                      </a:r>
                      <a:r>
                        <a:rPr lang="kk-KZ" sz="1600" b="1" dirty="0">
                          <a:effectLst/>
                          <a:latin typeface="Times New Roman" pitchFamily="18" charset="0"/>
                          <a:ea typeface="Calibri"/>
                          <a:cs typeface="Times New Roman" pitchFamily="18" charset="0"/>
                        </a:rPr>
                        <a:t>! </a:t>
                      </a:r>
                      <a:r>
                        <a:rPr lang="kk-KZ" sz="1600" dirty="0">
                          <a:effectLst/>
                          <a:latin typeface="Times New Roman" pitchFamily="18" charset="0"/>
                          <a:ea typeface="Calibri"/>
                          <a:cs typeface="Times New Roman" pitchFamily="18" charset="0"/>
                        </a:rPr>
                        <a:t>Бері кел</a:t>
                      </a:r>
                      <a:r>
                        <a:rPr lang="kk-KZ" sz="1600" b="1" dirty="0">
                          <a:effectLst/>
                          <a:latin typeface="Times New Roman" pitchFamily="18" charset="0"/>
                          <a:ea typeface="Calibri"/>
                          <a:cs typeface="Times New Roman" pitchFamily="18" charset="0"/>
                        </a:rPr>
                        <a:t>!</a:t>
                      </a:r>
                      <a:r>
                        <a:rPr lang="kk-KZ" sz="1600" dirty="0">
                          <a:effectLst/>
                          <a:latin typeface="Times New Roman" pitchFamily="18" charset="0"/>
                          <a:ea typeface="Calibri"/>
                          <a:cs typeface="Times New Roman" pitchFamily="18" charset="0"/>
                        </a:rPr>
                        <a:t> </a:t>
                      </a:r>
                      <a:endParaRPr lang="ru-RU" sz="16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011">
                <a:tc>
                  <a:txBody>
                    <a:bodyPr/>
                    <a:lstStyle/>
                    <a:p>
                      <a:pPr>
                        <a:lnSpc>
                          <a:spcPct val="115000"/>
                        </a:lnSpc>
                        <a:spcAft>
                          <a:spcPts val="0"/>
                        </a:spcAft>
                      </a:pPr>
                      <a:r>
                        <a:rPr lang="kk-KZ" sz="1600" dirty="0">
                          <a:effectLst/>
                          <a:latin typeface="Times New Roman" pitchFamily="18" charset="0"/>
                          <a:ea typeface="Calibri"/>
                          <a:cs typeface="Times New Roman" pitchFamily="18" charset="0"/>
                        </a:rPr>
                        <a:t>Сұрау белгісі </a:t>
                      </a:r>
                      <a:r>
                        <a:rPr lang="kk-KZ" sz="1600" b="1" dirty="0">
                          <a:solidFill>
                            <a:srgbClr val="FF0000"/>
                          </a:solidFill>
                          <a:effectLst/>
                          <a:latin typeface="Times New Roman" pitchFamily="18" charset="0"/>
                          <a:ea typeface="Calibri"/>
                          <a:cs typeface="Times New Roman" pitchFamily="18" charset="0"/>
                        </a:rPr>
                        <a:t>(?)</a:t>
                      </a:r>
                      <a:endParaRPr lang="ru-RU" sz="1600" dirty="0">
                        <a:solidFill>
                          <a:srgbClr val="FF000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600" dirty="0">
                          <a:effectLst/>
                          <a:latin typeface="Times New Roman" pitchFamily="18" charset="0"/>
                          <a:ea typeface="Calibri"/>
                          <a:cs typeface="Times New Roman" pitchFamily="18" charset="0"/>
                        </a:rPr>
                        <a:t>Сұраулы сөйлемнен кейін қойылады</a:t>
                      </a:r>
                      <a:endParaRPr lang="ru-RU" sz="16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600" dirty="0">
                          <a:effectLst/>
                          <a:latin typeface="Times New Roman" pitchFamily="18" charset="0"/>
                          <a:ea typeface="Calibri"/>
                          <a:cs typeface="Times New Roman" pitchFamily="18" charset="0"/>
                        </a:rPr>
                        <a:t>Кітабым қайда</a:t>
                      </a:r>
                      <a:r>
                        <a:rPr lang="kk-KZ" sz="1600" b="1" dirty="0">
                          <a:effectLst/>
                          <a:latin typeface="Times New Roman" pitchFamily="18" charset="0"/>
                          <a:ea typeface="Calibri"/>
                          <a:cs typeface="Times New Roman" pitchFamily="18" charset="0"/>
                        </a:rPr>
                        <a:t>?</a:t>
                      </a:r>
                      <a:r>
                        <a:rPr lang="kk-KZ" sz="1600" dirty="0">
                          <a:effectLst/>
                          <a:latin typeface="Times New Roman" pitchFamily="18" charset="0"/>
                          <a:ea typeface="Calibri"/>
                          <a:cs typeface="Times New Roman" pitchFamily="18" charset="0"/>
                        </a:rPr>
                        <a:t> </a:t>
                      </a:r>
                      <a:endParaRPr lang="ru-RU" sz="16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022">
                <a:tc>
                  <a:txBody>
                    <a:bodyPr/>
                    <a:lstStyle/>
                    <a:p>
                      <a:pPr>
                        <a:lnSpc>
                          <a:spcPct val="115000"/>
                        </a:lnSpc>
                        <a:spcAft>
                          <a:spcPts val="0"/>
                        </a:spcAft>
                      </a:pPr>
                      <a:r>
                        <a:rPr lang="kk-KZ" sz="1600" dirty="0">
                          <a:effectLst/>
                          <a:latin typeface="Times New Roman" pitchFamily="18" charset="0"/>
                          <a:ea typeface="Calibri"/>
                          <a:cs typeface="Times New Roman" pitchFamily="18" charset="0"/>
                        </a:rPr>
                        <a:t>Сұрау, леп белгілерінің қатар қойылуы </a:t>
                      </a:r>
                      <a:r>
                        <a:rPr lang="kk-KZ" sz="1600" b="1" dirty="0">
                          <a:solidFill>
                            <a:srgbClr val="FF0000"/>
                          </a:solidFill>
                          <a:effectLst/>
                          <a:latin typeface="Times New Roman" pitchFamily="18" charset="0"/>
                          <a:ea typeface="Calibri"/>
                          <a:cs typeface="Times New Roman" pitchFamily="18" charset="0"/>
                        </a:rPr>
                        <a:t>(?!)</a:t>
                      </a:r>
                      <a:endParaRPr lang="ru-RU" sz="1600" dirty="0">
                        <a:solidFill>
                          <a:srgbClr val="FF000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600">
                          <a:effectLst/>
                          <a:latin typeface="Times New Roman" pitchFamily="18" charset="0"/>
                          <a:ea typeface="Calibri"/>
                          <a:cs typeface="Times New Roman" pitchFamily="18" charset="0"/>
                        </a:rPr>
                        <a:t>Егер сұраулы сөйлем лептік интонациямен айтылса, сұрау мен леп белгілері қатар қойылады.</a:t>
                      </a:r>
                      <a:endParaRPr lang="ru-RU" sz="16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600" dirty="0">
                          <a:effectLst/>
                          <a:latin typeface="Times New Roman" pitchFamily="18" charset="0"/>
                          <a:ea typeface="Calibri"/>
                          <a:cs typeface="Times New Roman" pitchFamily="18" charset="0"/>
                        </a:rPr>
                        <a:t>Айналайын ақ Жайық, </a:t>
                      </a:r>
                      <a:endParaRPr lang="ru-RU" sz="1600" dirty="0">
                        <a:effectLst/>
                        <a:latin typeface="Times New Roman" pitchFamily="18" charset="0"/>
                        <a:ea typeface="Calibri"/>
                        <a:cs typeface="Times New Roman" pitchFamily="18" charset="0"/>
                      </a:endParaRPr>
                    </a:p>
                    <a:p>
                      <a:pPr>
                        <a:lnSpc>
                          <a:spcPct val="115000"/>
                        </a:lnSpc>
                        <a:spcAft>
                          <a:spcPts val="0"/>
                        </a:spcAft>
                      </a:pPr>
                      <a:r>
                        <a:rPr lang="kk-KZ" sz="1600" dirty="0">
                          <a:effectLst/>
                          <a:latin typeface="Times New Roman" pitchFamily="18" charset="0"/>
                          <a:ea typeface="Calibri"/>
                          <a:cs typeface="Times New Roman" pitchFamily="18" charset="0"/>
                        </a:rPr>
                        <a:t>Ат салмай өтер күн қайда</a:t>
                      </a:r>
                      <a:r>
                        <a:rPr lang="kk-KZ" sz="1600" b="1" dirty="0">
                          <a:effectLst/>
                          <a:latin typeface="Times New Roman" pitchFamily="18" charset="0"/>
                          <a:ea typeface="Calibri"/>
                          <a:cs typeface="Times New Roman" pitchFamily="18" charset="0"/>
                        </a:rPr>
                        <a:t>?! </a:t>
                      </a:r>
                      <a:endParaRPr lang="ru-RU" sz="1600" dirty="0">
                        <a:effectLst/>
                        <a:latin typeface="Times New Roman" pitchFamily="18" charset="0"/>
                        <a:ea typeface="Calibri"/>
                        <a:cs typeface="Times New Roman" pitchFamily="18" charset="0"/>
                      </a:endParaRPr>
                    </a:p>
                    <a:p>
                      <a:pPr>
                        <a:lnSpc>
                          <a:spcPct val="115000"/>
                        </a:lnSpc>
                        <a:spcAft>
                          <a:spcPts val="0"/>
                        </a:spcAft>
                      </a:pPr>
                      <a:r>
                        <a:rPr lang="kk-KZ" sz="1600" dirty="0">
                          <a:effectLst/>
                          <a:latin typeface="Times New Roman" pitchFamily="18" charset="0"/>
                          <a:ea typeface="Calibri"/>
                          <a:cs typeface="Times New Roman" pitchFamily="18" charset="0"/>
                        </a:rPr>
                        <a:t> </a:t>
                      </a:r>
                      <a:endParaRPr lang="ru-RU" sz="16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533525" y="2606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1444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33525" y="2606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Прямоугольник 1"/>
          <p:cNvSpPr/>
          <p:nvPr/>
        </p:nvSpPr>
        <p:spPr>
          <a:xfrm>
            <a:off x="395536" y="764704"/>
            <a:ext cx="8208912" cy="6771084"/>
          </a:xfrm>
          <a:prstGeom prst="rect">
            <a:avLst/>
          </a:prstGeom>
        </p:spPr>
        <p:txBody>
          <a:bodyPr wrap="square">
            <a:spAutoFit/>
          </a:bodyPr>
          <a:lstStyle/>
          <a:p>
            <a:pPr algn="ctr"/>
            <a:r>
              <a:rPr lang="kk-KZ" dirty="0" smtClean="0">
                <a:latin typeface="Times New Roman" pitchFamily="18" charset="0"/>
                <a:cs typeface="Times New Roman" pitchFamily="18" charset="0"/>
              </a:rPr>
              <a:t>	</a:t>
            </a:r>
            <a:r>
              <a:rPr lang="kk-KZ" sz="2000" b="1" dirty="0" smtClean="0">
                <a:solidFill>
                  <a:srgbClr val="FF0000"/>
                </a:solidFill>
                <a:latin typeface="Times New Roman" pitchFamily="18" charset="0"/>
                <a:cs typeface="Times New Roman" pitchFamily="18" charset="0"/>
              </a:rPr>
              <a:t>Туризм тарихы. </a:t>
            </a:r>
          </a:p>
          <a:p>
            <a:pPr algn="just"/>
            <a:r>
              <a:rPr lang="kk-KZ" sz="2000" dirty="0" smtClean="0">
                <a:latin typeface="Times New Roman" pitchFamily="18" charset="0"/>
                <a:cs typeface="Times New Roman" pitchFamily="18" charset="0"/>
              </a:rPr>
              <a:t>Туризм француз тілінен аударғанда жол жүру, серуендеу деген мағынаны білдіреді. Адамның бос уақытында рухани қажеттілік бойынша басқа бір жерге ерікті саяхаттап, серуендеп баруы</a:t>
            </a:r>
            <a:r>
              <a:rPr lang="kk-KZ" sz="2000" dirty="0">
                <a:latin typeface="Times New Roman" pitchFamily="18" charset="0"/>
                <a:cs typeface="Times New Roman" pitchFamily="18" charset="0"/>
              </a:rPr>
              <a:t>. Туризм терең тарихи тамыр алып жатыр. Алғашқы ұйымдастырылатын сапарлар көне заманнан </a:t>
            </a:r>
            <a:r>
              <a:rPr lang="kk-KZ" sz="2000" dirty="0" smtClean="0">
                <a:latin typeface="Times New Roman" pitchFamily="18" charset="0"/>
                <a:cs typeface="Times New Roman" pitchFamily="18" charset="0"/>
              </a:rPr>
              <a:t>басталған. Бұл </a:t>
            </a:r>
            <a:r>
              <a:rPr lang="kk-KZ" sz="2000" dirty="0">
                <a:latin typeface="Times New Roman" pitchFamily="18" charset="0"/>
                <a:cs typeface="Times New Roman" pitchFamily="18" charset="0"/>
              </a:rPr>
              <a:t>сапарлардың мақсаттары </a:t>
            </a:r>
            <a:r>
              <a:rPr lang="kk-KZ" sz="2000" dirty="0" smtClean="0">
                <a:latin typeface="Times New Roman" pitchFamily="18" charset="0"/>
                <a:cs typeface="Times New Roman" pitchFamily="18" charset="0"/>
              </a:rPr>
              <a:t>негізінен </a:t>
            </a:r>
            <a:r>
              <a:rPr lang="kk-KZ" sz="2000" dirty="0">
                <a:latin typeface="Times New Roman" pitchFamily="18" charset="0"/>
                <a:cs typeface="Times New Roman" pitchFamily="18" charset="0"/>
              </a:rPr>
              <a:t>сол кездегі қажеттіліктер мен мүмкіндіктерге  байланысты болды.  Нақтырақ айтсақ,  қажылық, емделу, </a:t>
            </a:r>
            <a:r>
              <a:rPr lang="kk-KZ" sz="2000" dirty="0" smtClean="0">
                <a:latin typeface="Times New Roman" pitchFamily="18" charset="0"/>
                <a:cs typeface="Times New Roman" pitchFamily="18" charset="0"/>
              </a:rPr>
              <a:t>сауда </a:t>
            </a:r>
            <a:r>
              <a:rPr lang="kk-KZ" sz="2000" dirty="0">
                <a:latin typeface="Times New Roman" pitchFamily="18" charset="0"/>
                <a:cs typeface="Times New Roman" pitchFamily="18" charset="0"/>
              </a:rPr>
              <a:t>және білім мақсаттарында болды. </a:t>
            </a:r>
            <a:endParaRPr lang="kk-KZ" sz="2000" dirty="0" smtClean="0">
              <a:latin typeface="Times New Roman" pitchFamily="18" charset="0"/>
              <a:cs typeface="Times New Roman" pitchFamily="18" charset="0"/>
            </a:endParaRPr>
          </a:p>
          <a:p>
            <a:pPr algn="just"/>
            <a:r>
              <a:rPr lang="kk-KZ" sz="2000" dirty="0" smtClean="0">
                <a:latin typeface="Times New Roman" pitchFamily="18" charset="0"/>
                <a:cs typeface="Times New Roman" pitchFamily="18" charset="0"/>
              </a:rPr>
              <a:t>	Туристерді </a:t>
            </a:r>
            <a:r>
              <a:rPr lang="kk-KZ" sz="2000" dirty="0">
                <a:latin typeface="Times New Roman" pitchFamily="18" charset="0"/>
                <a:cs typeface="Times New Roman" pitchFamily="18" charset="0"/>
              </a:rPr>
              <a:t>жағымды пікір ғана емес</a:t>
            </a:r>
            <a:r>
              <a:rPr lang="kk-KZ" sz="2000" dirty="0" smtClean="0">
                <a:latin typeface="Times New Roman" pitchFamily="18" charset="0"/>
                <a:cs typeface="Times New Roman" pitchFamily="18" charset="0"/>
              </a:rPr>
              <a:t>, </a:t>
            </a:r>
            <a:r>
              <a:rPr lang="kk-KZ" sz="2000" dirty="0">
                <a:latin typeface="Times New Roman" pitchFamily="18" charset="0"/>
                <a:cs typeface="Times New Roman" pitchFamily="18" charset="0"/>
              </a:rPr>
              <a:t>тұмса табиғат, тылсым құбылыс, ғажайыптар, тәуекелдер, бұрын-соңды болмаған жаңалықтар, басқа да оларды өз елдерінде бола бермейтін ерекше жағдай мен көңіл күйлер шақырады. Сондықтан туризмді дамыту үшін туристік өңір </a:t>
            </a:r>
            <a:r>
              <a:rPr lang="kk-KZ" sz="2000" dirty="0" smtClean="0">
                <a:latin typeface="Times New Roman" pitchFamily="18" charset="0"/>
                <a:cs typeface="Times New Roman" pitchFamily="18" charset="0"/>
              </a:rPr>
              <a:t>туралы таңғажайып, ерекше түсініктердің </a:t>
            </a:r>
            <a:r>
              <a:rPr lang="kk-KZ" sz="2000" dirty="0">
                <a:latin typeface="Times New Roman" pitchFamily="18" charset="0"/>
                <a:cs typeface="Times New Roman" pitchFamily="18" charset="0"/>
              </a:rPr>
              <a:t>қалыптасуына </a:t>
            </a:r>
            <a:r>
              <a:rPr lang="kk-KZ" sz="2000" dirty="0" smtClean="0">
                <a:latin typeface="Times New Roman" pitchFamily="18" charset="0"/>
                <a:cs typeface="Times New Roman" pitchFamily="18" charset="0"/>
              </a:rPr>
              <a:t>баса мән </a:t>
            </a:r>
            <a:r>
              <a:rPr lang="kk-KZ" sz="2000" dirty="0">
                <a:latin typeface="Times New Roman" pitchFamily="18" charset="0"/>
                <a:cs typeface="Times New Roman" pitchFamily="18" charset="0"/>
              </a:rPr>
              <a:t>беру керек</a:t>
            </a:r>
            <a:r>
              <a:rPr lang="kk-KZ" sz="2000" dirty="0" smtClean="0">
                <a:latin typeface="Times New Roman" pitchFamily="18" charset="0"/>
                <a:cs typeface="Times New Roman" pitchFamily="18" charset="0"/>
              </a:rPr>
              <a:t>.</a:t>
            </a:r>
          </a:p>
          <a:p>
            <a:pPr algn="just"/>
            <a:r>
              <a:rPr lang="kk-KZ" sz="1600" b="1" dirty="0" smtClean="0">
                <a:latin typeface="Times New Roman" pitchFamily="18" charset="0"/>
                <a:cs typeface="Times New Roman" pitchFamily="18" charset="0"/>
              </a:rPr>
              <a:t>Қазақстандағы туристік нысандар: </a:t>
            </a:r>
          </a:p>
          <a:p>
            <a:pPr marL="285750" indent="-285750" algn="just">
              <a:buFontTx/>
              <a:buChar char="-"/>
            </a:pPr>
            <a:r>
              <a:rPr lang="kk-KZ" sz="1600" dirty="0" smtClean="0">
                <a:latin typeface="Times New Roman" pitchFamily="18" charset="0"/>
                <a:cs typeface="Times New Roman" pitchFamily="18" charset="0"/>
              </a:rPr>
              <a:t>Бурабай; Көкшетау; Катонқарағай; Марқакөл; </a:t>
            </a:r>
          </a:p>
          <a:p>
            <a:pPr marL="285750" indent="-285750" algn="just">
              <a:buFontTx/>
              <a:buChar char="-"/>
            </a:pPr>
            <a:r>
              <a:rPr lang="kk-KZ" sz="1600" dirty="0" smtClean="0">
                <a:latin typeface="Times New Roman" pitchFamily="18" charset="0"/>
                <a:cs typeface="Times New Roman" pitchFamily="18" charset="0"/>
              </a:rPr>
              <a:t>Түркістан; Ұлытау; Алматы, Іле Алатауы, Шарын шатқалы, Жетісу</a:t>
            </a:r>
          </a:p>
          <a:p>
            <a:pPr algn="just"/>
            <a:r>
              <a:rPr lang="kk-KZ" sz="1600" dirty="0" smtClean="0">
                <a:latin typeface="Times New Roman" pitchFamily="18" charset="0"/>
                <a:cs typeface="Times New Roman" pitchFamily="18" charset="0"/>
              </a:rPr>
              <a:t>Саяхат, туризмге қатысты ақпараттар беретін дереккөздер: </a:t>
            </a:r>
          </a:p>
          <a:p>
            <a:pPr marL="285750" indent="-285750" algn="just">
              <a:buFontTx/>
              <a:buChar char="-"/>
            </a:pPr>
            <a:r>
              <a:rPr lang="kk-KZ" sz="1600" dirty="0" smtClean="0">
                <a:latin typeface="Times New Roman" pitchFamily="18" charset="0"/>
                <a:cs typeface="Times New Roman" pitchFamily="18" charset="0"/>
              </a:rPr>
              <a:t>Инстаграмм әлеуметтік желісінде </a:t>
            </a:r>
            <a:r>
              <a:rPr lang="en-US" sz="1600" dirty="0" err="1" smtClean="0">
                <a:latin typeface="Times New Roman" pitchFamily="18" charset="0"/>
                <a:cs typeface="Times New Roman" pitchFamily="18" charset="0"/>
              </a:rPr>
              <a:t>V_kadre</a:t>
            </a:r>
            <a:r>
              <a:rPr lang="en-US" sz="1600" dirty="0" smtClean="0">
                <a:latin typeface="Times New Roman" pitchFamily="18" charset="0"/>
                <a:cs typeface="Times New Roman" pitchFamily="18" charset="0"/>
              </a:rPr>
              <a:t> </a:t>
            </a:r>
            <a:r>
              <a:rPr lang="kk-KZ" sz="1600" dirty="0" smtClean="0">
                <a:latin typeface="Times New Roman" pitchFamily="18" charset="0"/>
                <a:cs typeface="Times New Roman" pitchFamily="18" charset="0"/>
              </a:rPr>
              <a:t>парақшасы; </a:t>
            </a:r>
          </a:p>
          <a:p>
            <a:pPr marL="285750" indent="-285750" algn="just">
              <a:buFontTx/>
              <a:buChar char="-"/>
            </a:pPr>
            <a:r>
              <a:rPr lang="en-US" sz="1600" dirty="0" smtClean="0">
                <a:latin typeface="Times New Roman" pitchFamily="18" charset="0"/>
                <a:cs typeface="Times New Roman" pitchFamily="18" charset="0"/>
              </a:rPr>
              <a:t>TURIZM</a:t>
            </a:r>
            <a:r>
              <a:rPr lang="kk-KZ" sz="1600" dirty="0" smtClean="0">
                <a:latin typeface="Times New Roman" pitchFamily="18" charset="0"/>
                <a:cs typeface="Times New Roman" pitchFamily="18" charset="0"/>
              </a:rPr>
              <a:t> ақпараттық сайты. </a:t>
            </a:r>
          </a:p>
          <a:p>
            <a:pPr marL="285750" indent="-285750" algn="just">
              <a:buFontTx/>
              <a:buChar char="-"/>
            </a:pPr>
            <a:endParaRPr lang="kk-KZ" sz="2000" dirty="0" smtClean="0">
              <a:latin typeface="Times New Roman" pitchFamily="18" charset="0"/>
              <a:cs typeface="Times New Roman" pitchFamily="18" charset="0"/>
            </a:endParaRPr>
          </a:p>
          <a:p>
            <a:endParaRPr lang="kk-KZ" sz="2000" dirty="0" smtClean="0"/>
          </a:p>
          <a:p>
            <a:endParaRPr lang="ru-RU" dirty="0"/>
          </a:p>
        </p:txBody>
      </p:sp>
    </p:spTree>
    <p:extLst>
      <p:ext uri="{BB962C8B-B14F-4D97-AF65-F5344CB8AC3E}">
        <p14:creationId xmlns:p14="http://schemas.microsoft.com/office/powerpoint/2010/main" val="865233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33525" y="2606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Прямоугольник 1"/>
          <p:cNvSpPr/>
          <p:nvPr/>
        </p:nvSpPr>
        <p:spPr>
          <a:xfrm>
            <a:off x="395536" y="764704"/>
            <a:ext cx="8208912" cy="1261884"/>
          </a:xfrm>
          <a:prstGeom prst="rect">
            <a:avLst/>
          </a:prstGeom>
        </p:spPr>
        <p:txBody>
          <a:bodyPr wrap="square">
            <a:spAutoFit/>
          </a:bodyPr>
          <a:lstStyle/>
          <a:p>
            <a:pPr algn="just"/>
            <a:r>
              <a:rPr lang="kk-KZ" dirty="0" smtClean="0">
                <a:latin typeface="Times New Roman" pitchFamily="18" charset="0"/>
                <a:cs typeface="Times New Roman" pitchFamily="18" charset="0"/>
              </a:rPr>
              <a:t>	</a:t>
            </a:r>
            <a:endParaRPr lang="kk-KZ" sz="2000" dirty="0" smtClean="0">
              <a:latin typeface="Times New Roman" pitchFamily="18" charset="0"/>
              <a:cs typeface="Times New Roman" pitchFamily="18" charset="0"/>
            </a:endParaRPr>
          </a:p>
          <a:p>
            <a:pPr marL="285750" indent="-285750" algn="just">
              <a:buFontTx/>
              <a:buChar char="-"/>
            </a:pPr>
            <a:endParaRPr lang="kk-KZ" sz="2000" dirty="0" smtClean="0">
              <a:latin typeface="Times New Roman" pitchFamily="18" charset="0"/>
              <a:cs typeface="Times New Roman" pitchFamily="18" charset="0"/>
            </a:endParaRPr>
          </a:p>
          <a:p>
            <a:endParaRPr lang="kk-KZ" sz="2000" dirty="0" smtClean="0"/>
          </a:p>
          <a:p>
            <a:endParaRPr lang="ru-RU" dirty="0"/>
          </a:p>
        </p:txBody>
      </p:sp>
      <p:pic>
        <p:nvPicPr>
          <p:cNvPr id="3074" name="Picture 2" descr="C:\Users\Nurdaulet\Desktop\2 туриз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31797"/>
            <a:ext cx="7560840" cy="5973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555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84976" cy="1152128"/>
          </a:xfrm>
        </p:spPr>
        <p:txBody>
          <a:bodyPr/>
          <a:lstStyle/>
          <a:p>
            <a:pPr algn="l"/>
            <a:r>
              <a:rPr lang="kk-KZ" sz="2800" b="1" dirty="0" smtClean="0">
                <a:solidFill>
                  <a:schemeClr val="tx1"/>
                </a:solidFill>
                <a:latin typeface="Times New Roman" pitchFamily="18" charset="0"/>
                <a:cs typeface="Times New Roman" pitchFamily="18" charset="0"/>
              </a:rPr>
              <a:t>    </a:t>
            </a:r>
            <a:r>
              <a:rPr lang="kk-KZ" sz="2800" b="1" dirty="0" smtClean="0">
                <a:solidFill>
                  <a:srgbClr val="FF0000"/>
                </a:solidFill>
                <a:latin typeface="Times New Roman" pitchFamily="18" charset="0"/>
                <a:cs typeface="Times New Roman" pitchFamily="18" charset="0"/>
              </a:rPr>
              <a:t>1-тапсырма. </a:t>
            </a:r>
            <a:r>
              <a:rPr lang="kk-KZ" sz="2800" dirty="0" smtClean="0">
                <a:solidFill>
                  <a:schemeClr val="tx1"/>
                </a:solidFill>
                <a:latin typeface="Times New Roman" pitchFamily="18" charset="0"/>
                <a:cs typeface="Times New Roman" pitchFamily="18" charset="0"/>
              </a:rPr>
              <a:t>Суреттегі екі аймақты салыстырып, ерекшеліктері туралы жаз.  </a:t>
            </a:r>
            <a:endParaRPr lang="ru-RU" sz="2800" dirty="0">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a:xfrm>
            <a:off x="252213" y="5445224"/>
            <a:ext cx="4392488" cy="860400"/>
          </a:xfrm>
        </p:spPr>
        <p:txBody>
          <a:bodyPr>
            <a:normAutofit/>
          </a:bodyPr>
          <a:lstStyle/>
          <a:p>
            <a:pPr algn="ctr"/>
            <a:r>
              <a:rPr lang="kk-KZ" sz="2400" b="1" dirty="0" smtClean="0">
                <a:solidFill>
                  <a:schemeClr val="tx1"/>
                </a:solidFill>
                <a:latin typeface="Times New Roman" pitchFamily="18" charset="0"/>
                <a:cs typeface="Times New Roman" pitchFamily="18" charset="0"/>
              </a:rPr>
              <a:t>Қазақстандағы туристік аймақ – Бурабай </a:t>
            </a:r>
            <a:endParaRPr lang="ru-RU" sz="2400" b="1" dirty="0">
              <a:solidFill>
                <a:schemeClr val="tx1"/>
              </a:solidFill>
              <a:latin typeface="Times New Roman" pitchFamily="18" charset="0"/>
              <a:cs typeface="Times New Roman" pitchFamily="18" charset="0"/>
            </a:endParaRPr>
          </a:p>
        </p:txBody>
      </p:sp>
      <p:pic>
        <p:nvPicPr>
          <p:cNvPr id="4" name="Picture 2" descr="C:\Users\HP\Desktop\61f2162eac623384d3f5c75f3f3d204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802" y="1628800"/>
            <a:ext cx="4175311" cy="36571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HP\Desktop\switzerland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635986"/>
            <a:ext cx="3960440" cy="3631849"/>
          </a:xfrm>
          <a:prstGeom prst="rect">
            <a:avLst/>
          </a:prstGeom>
          <a:noFill/>
          <a:extLst>
            <a:ext uri="{909E8E84-426E-40DD-AFC4-6F175D3DCCD1}">
              <a14:hiddenFill xmlns:a14="http://schemas.microsoft.com/office/drawing/2010/main">
                <a:solidFill>
                  <a:srgbClr val="FFFFFF"/>
                </a:solidFill>
              </a14:hiddenFill>
            </a:ext>
          </a:extLst>
        </p:spPr>
      </p:pic>
      <p:sp>
        <p:nvSpPr>
          <p:cNvPr id="6" name="Текст 2"/>
          <p:cNvSpPr txBox="1">
            <a:spLocks/>
          </p:cNvSpPr>
          <p:nvPr/>
        </p:nvSpPr>
        <p:spPr>
          <a:xfrm>
            <a:off x="4901698" y="5445224"/>
            <a:ext cx="3923859" cy="860400"/>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tx1">
                  <a:lumMod val="75000"/>
                  <a:lumOff val="25000"/>
                </a:schemeClr>
              </a:buClr>
              <a:buFont typeface="Wingdings 2"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spcAft>
                <a:spcPts val="600"/>
              </a:spcAft>
              <a:buClr>
                <a:schemeClr val="tx1">
                  <a:lumMod val="75000"/>
                  <a:lumOff val="25000"/>
                </a:schemeClr>
              </a:buClr>
              <a:buFont typeface="Wingdings 2"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tx1">
                  <a:lumMod val="75000"/>
                  <a:lumOff val="25000"/>
                </a:schemeClr>
              </a:buClr>
              <a:buFont typeface="Wingdings 2"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tx1">
                  <a:lumMod val="75000"/>
                  <a:lumOff val="25000"/>
                </a:schemeClr>
              </a:buClr>
              <a:buFont typeface="Wingdings 2"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tx1">
                  <a:lumMod val="75000"/>
                  <a:lumOff val="25000"/>
                </a:schemeClr>
              </a:buClr>
              <a:buFont typeface="Wingdings 2"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kk-KZ" sz="2400" b="1" dirty="0" smtClean="0">
                <a:solidFill>
                  <a:schemeClr val="tx1"/>
                </a:solidFill>
                <a:latin typeface="Times New Roman" pitchFamily="18" charset="0"/>
                <a:cs typeface="Times New Roman" pitchFamily="18" charset="0"/>
              </a:rPr>
              <a:t>Швейцариядағы туристік аймақ </a:t>
            </a:r>
            <a:endParaRPr lang="ru-RU"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50032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1"/>
            <a:ext cx="8640960" cy="720080"/>
          </a:xfrm>
        </p:spPr>
        <p:txBody>
          <a:bodyPr/>
          <a:lstStyle/>
          <a:p>
            <a:pPr algn="just"/>
            <a:r>
              <a:rPr lang="ru-RU" sz="2400" b="1" dirty="0" err="1" smtClean="0">
                <a:solidFill>
                  <a:schemeClr val="tx1"/>
                </a:solidFill>
                <a:latin typeface="Times New Roman" pitchFamily="18" charset="0"/>
                <a:cs typeface="Times New Roman" panose="02020603050405020304" pitchFamily="18" charset="0"/>
              </a:rPr>
              <a:t>Өзіңді</a:t>
            </a:r>
            <a:r>
              <a:rPr lang="ru-RU" sz="2400" b="1" dirty="0" smtClean="0">
                <a:solidFill>
                  <a:schemeClr val="tx1"/>
                </a:solidFill>
                <a:latin typeface="Times New Roman" pitchFamily="18" charset="0"/>
                <a:cs typeface="Times New Roman" panose="02020603050405020304" pitchFamily="18" charset="0"/>
              </a:rPr>
              <a:t> </a:t>
            </a:r>
            <a:r>
              <a:rPr lang="ru-RU" sz="2400" b="1" dirty="0" err="1" smtClean="0">
                <a:solidFill>
                  <a:schemeClr val="tx1"/>
                </a:solidFill>
                <a:latin typeface="Times New Roman" pitchFamily="18" charset="0"/>
                <a:cs typeface="Times New Roman" panose="02020603050405020304" pitchFamily="18" charset="0"/>
              </a:rPr>
              <a:t>тексер</a:t>
            </a:r>
            <a:r>
              <a:rPr lang="ru-RU" sz="2400" b="1" dirty="0" smtClean="0">
                <a:solidFill>
                  <a:schemeClr val="tx1"/>
                </a:solidFill>
                <a:latin typeface="Times New Roman" pitchFamily="18" charset="0"/>
                <a:cs typeface="Times New Roman" panose="02020603050405020304" pitchFamily="18" charset="0"/>
              </a:rPr>
              <a:t>. </a:t>
            </a:r>
            <a:r>
              <a:rPr lang="kk-KZ" sz="2400" dirty="0">
                <a:solidFill>
                  <a:prstClr val="black"/>
                </a:solidFill>
                <a:latin typeface="Times New Roman" pitchFamily="18" charset="0"/>
                <a:cs typeface="Times New Roman" pitchFamily="18" charset="0"/>
              </a:rPr>
              <a:t>Суреттегі екі аймақты салыстырып, </a:t>
            </a:r>
            <a:r>
              <a:rPr lang="kk-KZ" sz="2400" dirty="0" smtClean="0">
                <a:solidFill>
                  <a:prstClr val="black"/>
                </a:solidFill>
                <a:latin typeface="Times New Roman" pitchFamily="18" charset="0"/>
                <a:cs typeface="Times New Roman" pitchFamily="18" charset="0"/>
              </a:rPr>
              <a:t>ерекшеліктері </a:t>
            </a:r>
            <a:r>
              <a:rPr lang="kk-KZ" sz="2400" dirty="0">
                <a:solidFill>
                  <a:prstClr val="black"/>
                </a:solidFill>
                <a:latin typeface="Times New Roman" pitchFamily="18" charset="0"/>
                <a:cs typeface="Times New Roman" pitchFamily="18" charset="0"/>
              </a:rPr>
              <a:t>туралы жаз. </a:t>
            </a:r>
            <a:endParaRPr lang="ru-RU" sz="18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939117661"/>
              </p:ext>
            </p:extLst>
          </p:nvPr>
        </p:nvGraphicFramePr>
        <p:xfrm>
          <a:off x="179512" y="1268760"/>
          <a:ext cx="8712968" cy="5297424"/>
        </p:xfrm>
        <a:graphic>
          <a:graphicData uri="http://schemas.openxmlformats.org/drawingml/2006/table">
            <a:tbl>
              <a:tblPr firstRow="1" firstCol="1" bandRow="1"/>
              <a:tblGrid>
                <a:gridCol w="4608512"/>
                <a:gridCol w="4104456"/>
              </a:tblGrid>
              <a:tr h="720080">
                <a:tc>
                  <a:txBody>
                    <a:bodyPr/>
                    <a:lstStyle/>
                    <a:p>
                      <a:pPr marL="0" marR="0" lvl="0" indent="0" algn="ctr"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kk-KZ"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Қазақстандағы туристік </a:t>
                      </a:r>
                    </a:p>
                    <a:p>
                      <a:pPr marL="0" marR="0" lvl="0" indent="0" algn="ctr"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kk-KZ"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аймақ – Бурабай </a:t>
                      </a:r>
                      <a:endParaRPr kumimoji="0" lang="ru-RU"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k-KZ"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Швейцариядағы туристік аймақ </a:t>
                      </a:r>
                      <a:endParaRPr kumimoji="0" lang="ru-RU"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4090021">
                <a:tc>
                  <a:txBody>
                    <a:bodyPr/>
                    <a:lstStyle/>
                    <a:p>
                      <a:pPr>
                        <a:lnSpc>
                          <a:spcPct val="115000"/>
                        </a:lnSpc>
                        <a:spcAft>
                          <a:spcPts val="0"/>
                        </a:spcAft>
                      </a:pP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Бурабай</a:t>
                      </a:r>
                      <a:r>
                        <a:rPr lang="ru-RU" sz="1400" dirty="0" smtClean="0">
                          <a:effectLst/>
                          <a:latin typeface="Times New Roman" pitchFamily="18" charset="0"/>
                          <a:ea typeface="Calibri"/>
                          <a:cs typeface="Times New Roman" pitchFamily="18" charset="0"/>
                        </a:rPr>
                        <a:t> – </a:t>
                      </a:r>
                      <a:r>
                        <a:rPr lang="ru-RU" sz="1400" dirty="0" err="1" smtClean="0">
                          <a:effectLst/>
                          <a:latin typeface="Times New Roman" pitchFamily="18" charset="0"/>
                          <a:ea typeface="Calibri"/>
                          <a:cs typeface="Times New Roman" pitchFamily="18" charset="0"/>
                        </a:rPr>
                        <a:t>еліміздегі</a:t>
                      </a:r>
                      <a:r>
                        <a:rPr lang="ru-RU" sz="1400" baseline="0" dirty="0" smtClean="0">
                          <a:effectLst/>
                          <a:latin typeface="Times New Roman" pitchFamily="18" charset="0"/>
                          <a:ea typeface="Calibri"/>
                          <a:cs typeface="Times New Roman" pitchFamily="18" charset="0"/>
                        </a:rPr>
                        <a:t> </a:t>
                      </a:r>
                      <a:r>
                        <a:rPr lang="ru-RU" sz="1400" baseline="0" dirty="0" err="1" smtClean="0">
                          <a:effectLst/>
                          <a:latin typeface="Times New Roman" pitchFamily="18" charset="0"/>
                          <a:ea typeface="Calibri"/>
                          <a:cs typeface="Times New Roman" pitchFamily="18" charset="0"/>
                        </a:rPr>
                        <a:t>ең</a:t>
                      </a:r>
                      <a:r>
                        <a:rPr lang="ru-RU" sz="1400" baseline="0" dirty="0" smtClean="0">
                          <a:effectLst/>
                          <a:latin typeface="Times New Roman" pitchFamily="18" charset="0"/>
                          <a:ea typeface="Calibri"/>
                          <a:cs typeface="Times New Roman" pitchFamily="18" charset="0"/>
                        </a:rPr>
                        <a:t> </a:t>
                      </a:r>
                      <a:r>
                        <a:rPr lang="ru-RU" sz="1400" baseline="0" dirty="0" err="1" smtClean="0">
                          <a:effectLst/>
                          <a:latin typeface="Times New Roman" pitchFamily="18" charset="0"/>
                          <a:ea typeface="Calibri"/>
                          <a:cs typeface="Times New Roman" pitchFamily="18" charset="0"/>
                        </a:rPr>
                        <a:t>әдемі</a:t>
                      </a:r>
                      <a:r>
                        <a:rPr lang="ru-RU" sz="1400" baseline="0" dirty="0" smtClean="0">
                          <a:effectLst/>
                          <a:latin typeface="Times New Roman" pitchFamily="18" charset="0"/>
                          <a:ea typeface="Calibri"/>
                          <a:cs typeface="Times New Roman" pitchFamily="18" charset="0"/>
                        </a:rPr>
                        <a:t> </a:t>
                      </a:r>
                      <a:r>
                        <a:rPr lang="ru-RU" sz="1400" baseline="0" dirty="0" err="1" smtClean="0">
                          <a:effectLst/>
                          <a:latin typeface="Times New Roman" pitchFamily="18" charset="0"/>
                          <a:ea typeface="Calibri"/>
                          <a:cs typeface="Times New Roman" pitchFamily="18" charset="0"/>
                        </a:rPr>
                        <a:t>өлке</a:t>
                      </a:r>
                      <a:r>
                        <a:rPr lang="ru-RU" sz="1400" baseline="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Бурабайдың</a:t>
                      </a:r>
                      <a:r>
                        <a:rPr lang="ru-RU" sz="1400" dirty="0" smtClean="0">
                          <a:effectLst/>
                          <a:latin typeface="Times New Roman" pitchFamily="18" charset="0"/>
                          <a:ea typeface="Calibri"/>
                          <a:cs typeface="Times New Roman" pitchFamily="18" charset="0"/>
                        </a:rPr>
                        <a:t> тау-</a:t>
                      </a:r>
                      <a:r>
                        <a:rPr lang="ru-RU" sz="1400" dirty="0" err="1" smtClean="0">
                          <a:effectLst/>
                          <a:latin typeface="Times New Roman" pitchFamily="18" charset="0"/>
                          <a:ea typeface="Calibri"/>
                          <a:cs typeface="Times New Roman" pitchFamily="18" charset="0"/>
                        </a:rPr>
                        <a:t>тасы</a:t>
                      </a:r>
                      <a:r>
                        <a:rPr lang="ru-RU" sz="1400" dirty="0" smtClean="0">
                          <a:effectLst/>
                          <a:latin typeface="Times New Roman" pitchFamily="18" charset="0"/>
                          <a:ea typeface="Calibri"/>
                          <a:cs typeface="Times New Roman" pitchFamily="18" charset="0"/>
                        </a:rPr>
                        <a:t> да, </a:t>
                      </a:r>
                      <a:r>
                        <a:rPr lang="ru-RU" sz="1400" dirty="0" err="1" smtClean="0">
                          <a:effectLst/>
                          <a:latin typeface="Times New Roman" pitchFamily="18" charset="0"/>
                          <a:ea typeface="Calibri"/>
                          <a:cs typeface="Times New Roman" pitchFamily="18" charset="0"/>
                        </a:rPr>
                        <a:t>көлі</a:t>
                      </a:r>
                      <a:r>
                        <a:rPr lang="ru-RU" sz="1400" dirty="0" smtClean="0">
                          <a:effectLst/>
                          <a:latin typeface="Times New Roman" pitchFamily="18" charset="0"/>
                          <a:ea typeface="Calibri"/>
                          <a:cs typeface="Times New Roman" pitchFamily="18" charset="0"/>
                        </a:rPr>
                        <a:t> де, </a:t>
                      </a:r>
                      <a:r>
                        <a:rPr lang="ru-RU" sz="1400" dirty="0" err="1" smtClean="0">
                          <a:effectLst/>
                          <a:latin typeface="Times New Roman" pitchFamily="18" charset="0"/>
                          <a:ea typeface="Calibri"/>
                          <a:cs typeface="Times New Roman" pitchFamily="18" charset="0"/>
                        </a:rPr>
                        <a:t>жазық</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даласы</a:t>
                      </a:r>
                      <a:r>
                        <a:rPr lang="ru-RU" sz="1400" dirty="0" smtClean="0">
                          <a:effectLst/>
                          <a:latin typeface="Times New Roman" pitchFamily="18" charset="0"/>
                          <a:ea typeface="Calibri"/>
                          <a:cs typeface="Times New Roman" pitchFamily="18" charset="0"/>
                        </a:rPr>
                        <a:t> да </a:t>
                      </a:r>
                      <a:r>
                        <a:rPr lang="ru-RU" sz="1400" dirty="0" err="1" smtClean="0">
                          <a:effectLst/>
                          <a:latin typeface="Times New Roman" pitchFamily="18" charset="0"/>
                          <a:ea typeface="Calibri"/>
                          <a:cs typeface="Times New Roman" pitchFamily="18" charset="0"/>
                        </a:rPr>
                        <a:t>ертегілер</a:t>
                      </a:r>
                      <a:r>
                        <a:rPr lang="ru-RU" sz="1400" dirty="0" smtClean="0">
                          <a:effectLst/>
                          <a:latin typeface="Times New Roman" pitchFamily="18" charset="0"/>
                          <a:ea typeface="Calibri"/>
                          <a:cs typeface="Times New Roman" pitchFamily="18" charset="0"/>
                        </a:rPr>
                        <a:t> мен </a:t>
                      </a:r>
                      <a:r>
                        <a:rPr lang="ru-RU" sz="1400" dirty="0" err="1" smtClean="0">
                          <a:effectLst/>
                          <a:latin typeface="Times New Roman" pitchFamily="18" charset="0"/>
                          <a:ea typeface="Calibri"/>
                          <a:cs typeface="Times New Roman" pitchFamily="18" charset="0"/>
                        </a:rPr>
                        <a:t>аңыздарға</a:t>
                      </a:r>
                      <a:r>
                        <a:rPr lang="ru-RU" sz="1400" dirty="0" smtClean="0">
                          <a:effectLst/>
                          <a:latin typeface="Times New Roman" pitchFamily="18" charset="0"/>
                          <a:ea typeface="Calibri"/>
                          <a:cs typeface="Times New Roman" pitchFamily="18" charset="0"/>
                        </a:rPr>
                        <a:t> толы. </a:t>
                      </a:r>
                      <a:r>
                        <a:rPr lang="ru-RU" sz="1400" dirty="0" err="1" smtClean="0">
                          <a:effectLst/>
                          <a:latin typeface="Times New Roman" pitchFamily="18" charset="0"/>
                          <a:ea typeface="Calibri"/>
                          <a:cs typeface="Times New Roman" pitchFamily="18" charset="0"/>
                        </a:rPr>
                        <a:t>Бурабайдың</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әрбір</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қия</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тасына</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аңыздар</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негізінде</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және</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бейне</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ерекшелігіне</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қарай</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ат</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қойып</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отырған</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Оқжетпес</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Жұмбақтас</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Жұмбақтасты</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бір</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қырынан</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қарасаң</a:t>
                      </a:r>
                      <a:r>
                        <a:rPr lang="ru-RU" sz="1400" dirty="0" smtClean="0">
                          <a:effectLst/>
                          <a:latin typeface="Times New Roman" pitchFamily="18" charset="0"/>
                          <a:ea typeface="Calibri"/>
                          <a:cs typeface="Times New Roman" pitchFamily="18" charset="0"/>
                        </a:rPr>
                        <a:t> – </a:t>
                      </a:r>
                      <a:r>
                        <a:rPr lang="ru-RU" sz="1400" dirty="0" err="1" smtClean="0">
                          <a:effectLst/>
                          <a:latin typeface="Times New Roman" pitchFamily="18" charset="0"/>
                          <a:ea typeface="Calibri"/>
                          <a:cs typeface="Times New Roman" pitchFamily="18" charset="0"/>
                        </a:rPr>
                        <a:t>бұрымды</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жас</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қызға</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балайсың</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екінші</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қырынан</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қарасаң</a:t>
                      </a:r>
                      <a:r>
                        <a:rPr lang="ru-RU" sz="1400" dirty="0" smtClean="0">
                          <a:effectLst/>
                          <a:latin typeface="Times New Roman" pitchFamily="18" charset="0"/>
                          <a:ea typeface="Calibri"/>
                          <a:cs typeface="Times New Roman" pitchFamily="18" charset="0"/>
                        </a:rPr>
                        <a:t> - </a:t>
                      </a:r>
                      <a:r>
                        <a:rPr lang="ru-RU" sz="1400" dirty="0" err="1" smtClean="0">
                          <a:effectLst/>
                          <a:latin typeface="Times New Roman" pitchFamily="18" charset="0"/>
                          <a:ea typeface="Calibri"/>
                          <a:cs typeface="Times New Roman" pitchFamily="18" charset="0"/>
                        </a:rPr>
                        <a:t>орамал</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тартқан</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келіншекке</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балайсың</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үшінші</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қырынан</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қарасаң</a:t>
                      </a:r>
                      <a:r>
                        <a:rPr lang="ru-RU" sz="1400" dirty="0" smtClean="0">
                          <a:effectLst/>
                          <a:latin typeface="Times New Roman" pitchFamily="18" charset="0"/>
                          <a:ea typeface="Calibri"/>
                          <a:cs typeface="Times New Roman" pitchFamily="18" charset="0"/>
                        </a:rPr>
                        <a:t> – </a:t>
                      </a:r>
                      <a:r>
                        <a:rPr lang="ru-RU" sz="1400" dirty="0" err="1" smtClean="0">
                          <a:effectLst/>
                          <a:latin typeface="Times New Roman" pitchFamily="18" charset="0"/>
                          <a:ea typeface="Calibri"/>
                          <a:cs typeface="Times New Roman" pitchFamily="18" charset="0"/>
                        </a:rPr>
                        <a:t>бетіне</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әжім</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түскен</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әжеге</a:t>
                      </a:r>
                      <a:r>
                        <a:rPr lang="ru-RU" sz="1400" baseline="0" dirty="0" smtClean="0">
                          <a:effectLst/>
                          <a:latin typeface="Times New Roman" pitchFamily="18" charset="0"/>
                          <a:ea typeface="Calibri"/>
                          <a:cs typeface="Times New Roman" pitchFamily="18" charset="0"/>
                        </a:rPr>
                        <a:t> </a:t>
                      </a:r>
                      <a:r>
                        <a:rPr lang="ru-RU" sz="1400" baseline="0" dirty="0" err="1" smtClean="0">
                          <a:effectLst/>
                          <a:latin typeface="Times New Roman" pitchFamily="18" charset="0"/>
                          <a:ea typeface="Calibri"/>
                          <a:cs typeface="Times New Roman" pitchFamily="18" charset="0"/>
                        </a:rPr>
                        <a:t>ұқсатып</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таңқаласың</a:t>
                      </a:r>
                      <a:r>
                        <a:rPr lang="ru-RU" sz="1400" dirty="0" smtClean="0">
                          <a:effectLst/>
                          <a:latin typeface="Times New Roman" pitchFamily="18" charset="0"/>
                          <a:ea typeface="Calibri"/>
                          <a:cs typeface="Times New Roman" pitchFamily="18" charset="0"/>
                        </a:rPr>
                        <a:t>.</a:t>
                      </a:r>
                    </a:p>
                    <a:p>
                      <a:pPr>
                        <a:lnSpc>
                          <a:spcPct val="115000"/>
                        </a:lnSpc>
                        <a:spcAft>
                          <a:spcPts val="0"/>
                        </a:spcAft>
                      </a:pPr>
                      <a:r>
                        <a:rPr lang="ru-RU" sz="1400" dirty="0" err="1" smtClean="0">
                          <a:effectLst/>
                          <a:latin typeface="Times New Roman" pitchFamily="18" charset="0"/>
                          <a:ea typeface="Calibri"/>
                          <a:cs typeface="Times New Roman" pitchFamily="18" charset="0"/>
                        </a:rPr>
                        <a:t>Бурабай</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көлдеріне</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Бурабай</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Шортанды</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Үлкен</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Шабақты</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Кіші</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Шабақты</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Қотыркөл</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жатады</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Қазақстанға</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келетін</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туристердің</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Бурабайға</a:t>
                      </a:r>
                      <a:r>
                        <a:rPr lang="ru-RU" sz="1400" dirty="0" smtClean="0">
                          <a:effectLst/>
                          <a:latin typeface="Times New Roman" pitchFamily="18" charset="0"/>
                          <a:ea typeface="Calibri"/>
                          <a:cs typeface="Times New Roman" pitchFamily="18" charset="0"/>
                        </a:rPr>
                        <a:t> </a:t>
                      </a:r>
                      <a:r>
                        <a:rPr lang="ru-RU" sz="1400" dirty="0" err="1" smtClean="0">
                          <a:effectLst/>
                          <a:latin typeface="Times New Roman" pitchFamily="18" charset="0"/>
                          <a:ea typeface="Calibri"/>
                          <a:cs typeface="Times New Roman" pitchFamily="18" charset="0"/>
                        </a:rPr>
                        <a:t>ағылатыныны</a:t>
                      </a:r>
                      <a:r>
                        <a:rPr lang="ru-RU" sz="1400" dirty="0" smtClean="0">
                          <a:effectLst/>
                          <a:latin typeface="Times New Roman" pitchFamily="18" charset="0"/>
                          <a:ea typeface="Calibri"/>
                          <a:cs typeface="Times New Roman" pitchFamily="18" charset="0"/>
                        </a:rPr>
                        <a:t> да осы,</a:t>
                      </a:r>
                      <a:r>
                        <a:rPr lang="ru-RU" sz="1400" baseline="0" dirty="0" smtClean="0">
                          <a:effectLst/>
                          <a:latin typeface="Times New Roman" pitchFamily="18" charset="0"/>
                          <a:ea typeface="Calibri"/>
                          <a:cs typeface="Times New Roman" pitchFamily="18" charset="0"/>
                        </a:rPr>
                        <a:t> </a:t>
                      </a:r>
                      <a:r>
                        <a:rPr lang="ru-RU" sz="1400" baseline="0" dirty="0" err="1" smtClean="0">
                          <a:effectLst/>
                          <a:latin typeface="Times New Roman" pitchFamily="18" charset="0"/>
                          <a:ea typeface="Calibri"/>
                          <a:cs typeface="Times New Roman" pitchFamily="18" charset="0"/>
                        </a:rPr>
                        <a:t>сұлу</a:t>
                      </a:r>
                      <a:r>
                        <a:rPr lang="ru-RU" sz="1400" baseline="0" dirty="0" smtClean="0">
                          <a:effectLst/>
                          <a:latin typeface="Times New Roman" pitchFamily="18" charset="0"/>
                          <a:ea typeface="Calibri"/>
                          <a:cs typeface="Times New Roman" pitchFamily="18" charset="0"/>
                        </a:rPr>
                        <a:t> </a:t>
                      </a:r>
                      <a:r>
                        <a:rPr lang="ru-RU" sz="1400" baseline="0" dirty="0" err="1" smtClean="0">
                          <a:effectLst/>
                          <a:latin typeface="Times New Roman" pitchFamily="18" charset="0"/>
                          <a:ea typeface="Calibri"/>
                          <a:cs typeface="Times New Roman" pitchFamily="18" charset="0"/>
                        </a:rPr>
                        <a:t>табиғаты</a:t>
                      </a:r>
                      <a:r>
                        <a:rPr lang="ru-RU" sz="1400" baseline="0" dirty="0" smtClean="0">
                          <a:effectLst/>
                          <a:latin typeface="Times New Roman" pitchFamily="18" charset="0"/>
                          <a:ea typeface="Calibri"/>
                          <a:cs typeface="Times New Roman" pitchFamily="18" charset="0"/>
                        </a:rPr>
                        <a:t>, </a:t>
                      </a:r>
                      <a:r>
                        <a:rPr lang="ru-RU" sz="1400" baseline="0" dirty="0" err="1" smtClean="0">
                          <a:effectLst/>
                          <a:latin typeface="Times New Roman" pitchFamily="18" charset="0"/>
                          <a:ea typeface="Calibri"/>
                          <a:cs typeface="Times New Roman" pitchFamily="18" charset="0"/>
                        </a:rPr>
                        <a:t>тарихи</a:t>
                      </a:r>
                      <a:r>
                        <a:rPr lang="ru-RU" sz="1400" baseline="0" dirty="0" smtClean="0">
                          <a:effectLst/>
                          <a:latin typeface="Times New Roman" pitchFamily="18" charset="0"/>
                          <a:ea typeface="Calibri"/>
                          <a:cs typeface="Times New Roman" pitchFamily="18" charset="0"/>
                        </a:rPr>
                        <a:t> </a:t>
                      </a:r>
                      <a:r>
                        <a:rPr lang="ru-RU" sz="1400" baseline="0" dirty="0" err="1" smtClean="0">
                          <a:effectLst/>
                          <a:latin typeface="Times New Roman" pitchFamily="18" charset="0"/>
                          <a:ea typeface="Calibri"/>
                          <a:cs typeface="Times New Roman" pitchFamily="18" charset="0"/>
                        </a:rPr>
                        <a:t>болмысы</a:t>
                      </a:r>
                      <a:r>
                        <a:rPr lang="ru-RU" sz="1400" baseline="0" dirty="0" smtClean="0">
                          <a:effectLst/>
                          <a:latin typeface="Times New Roman" pitchFamily="18" charset="0"/>
                          <a:ea typeface="Calibri"/>
                          <a:cs typeface="Times New Roman" pitchFamily="18" charset="0"/>
                        </a:rPr>
                        <a:t> </a:t>
                      </a:r>
                      <a:r>
                        <a:rPr lang="ru-RU" sz="1400" baseline="0" dirty="0" err="1" smtClean="0">
                          <a:effectLst/>
                          <a:latin typeface="Times New Roman" pitchFamily="18" charset="0"/>
                          <a:ea typeface="Calibri"/>
                          <a:cs typeface="Times New Roman" pitchFamily="18" charset="0"/>
                        </a:rPr>
                        <a:t>деп</a:t>
                      </a:r>
                      <a:r>
                        <a:rPr lang="ru-RU" sz="1400" baseline="0" dirty="0" smtClean="0">
                          <a:effectLst/>
                          <a:latin typeface="Times New Roman" pitchFamily="18" charset="0"/>
                          <a:ea typeface="Calibri"/>
                          <a:cs typeface="Times New Roman" pitchFamily="18" charset="0"/>
                        </a:rPr>
                        <a:t> </a:t>
                      </a:r>
                      <a:r>
                        <a:rPr lang="ru-RU" sz="1400" baseline="0" dirty="0" err="1" smtClean="0">
                          <a:effectLst/>
                          <a:latin typeface="Times New Roman" pitchFamily="18" charset="0"/>
                          <a:ea typeface="Calibri"/>
                          <a:cs typeface="Times New Roman" pitchFamily="18" charset="0"/>
                        </a:rPr>
                        <a:t>ойлаймын</a:t>
                      </a:r>
                      <a:r>
                        <a:rPr lang="ru-RU" sz="1400" baseline="0" dirty="0" smtClean="0">
                          <a:effectLst/>
                          <a:latin typeface="Times New Roman" pitchFamily="18" charset="0"/>
                          <a:ea typeface="Calibri"/>
                          <a:cs typeface="Times New Roman" pitchFamily="18" charset="0"/>
                        </a:rPr>
                        <a:t>. </a:t>
                      </a:r>
                      <a:r>
                        <a:rPr lang="ru-RU" sz="1400" baseline="0" dirty="0" err="1" smtClean="0">
                          <a:effectLst/>
                          <a:latin typeface="Times New Roman" pitchFamily="18" charset="0"/>
                          <a:ea typeface="Calibri"/>
                          <a:cs typeface="Times New Roman" pitchFamily="18" charset="0"/>
                        </a:rPr>
                        <a:t>Бурабайға</a:t>
                      </a:r>
                      <a:r>
                        <a:rPr lang="ru-RU" sz="1400" baseline="0" dirty="0" smtClean="0">
                          <a:effectLst/>
                          <a:latin typeface="Times New Roman" pitchFamily="18" charset="0"/>
                          <a:ea typeface="Calibri"/>
                          <a:cs typeface="Times New Roman" pitchFamily="18" charset="0"/>
                        </a:rPr>
                        <a:t> </a:t>
                      </a:r>
                      <a:r>
                        <a:rPr lang="ru-RU" sz="1400" baseline="0" dirty="0" err="1" smtClean="0">
                          <a:effectLst/>
                          <a:latin typeface="Times New Roman" pitchFamily="18" charset="0"/>
                          <a:ea typeface="Calibri"/>
                          <a:cs typeface="Times New Roman" pitchFamily="18" charset="0"/>
                        </a:rPr>
                        <a:t>барғандар</a:t>
                      </a:r>
                      <a:r>
                        <a:rPr lang="ru-RU" sz="1400" baseline="0" dirty="0" smtClean="0">
                          <a:effectLst/>
                          <a:latin typeface="Times New Roman" pitchFamily="18" charset="0"/>
                          <a:ea typeface="Calibri"/>
                          <a:cs typeface="Times New Roman" pitchFamily="18" charset="0"/>
                        </a:rPr>
                        <a:t>  </a:t>
                      </a:r>
                      <a:r>
                        <a:rPr lang="ru-RU" sz="1400" baseline="0" dirty="0" err="1" smtClean="0">
                          <a:effectLst/>
                          <a:latin typeface="Times New Roman" pitchFamily="18" charset="0"/>
                          <a:ea typeface="Calibri"/>
                          <a:cs typeface="Times New Roman" pitchFamily="18" charset="0"/>
                        </a:rPr>
                        <a:t>ғажап</a:t>
                      </a:r>
                      <a:r>
                        <a:rPr lang="ru-RU" sz="1400" baseline="0" dirty="0" smtClean="0">
                          <a:effectLst/>
                          <a:latin typeface="Times New Roman" pitchFamily="18" charset="0"/>
                          <a:ea typeface="Calibri"/>
                          <a:cs typeface="Times New Roman" pitchFamily="18" charset="0"/>
                        </a:rPr>
                        <a:t> </a:t>
                      </a:r>
                      <a:r>
                        <a:rPr lang="ru-RU" sz="1400" baseline="0" dirty="0" err="1" smtClean="0">
                          <a:effectLst/>
                          <a:latin typeface="Times New Roman" pitchFamily="18" charset="0"/>
                          <a:ea typeface="Calibri"/>
                          <a:cs typeface="Times New Roman" pitchFamily="18" charset="0"/>
                        </a:rPr>
                        <a:t>табиғатқа</a:t>
                      </a:r>
                      <a:r>
                        <a:rPr lang="ru-RU" sz="1400" baseline="0" dirty="0" smtClean="0">
                          <a:effectLst/>
                          <a:latin typeface="Times New Roman" pitchFamily="18" charset="0"/>
                          <a:ea typeface="Calibri"/>
                          <a:cs typeface="Times New Roman" pitchFamily="18" charset="0"/>
                        </a:rPr>
                        <a:t> </a:t>
                      </a:r>
                      <a:r>
                        <a:rPr lang="ru-RU" sz="1400" baseline="0" dirty="0" err="1" smtClean="0">
                          <a:effectLst/>
                          <a:latin typeface="Times New Roman" pitchFamily="18" charset="0"/>
                          <a:ea typeface="Calibri"/>
                          <a:cs typeface="Times New Roman" pitchFamily="18" charset="0"/>
                        </a:rPr>
                        <a:t>тамсанбай</a:t>
                      </a:r>
                      <a:r>
                        <a:rPr lang="ru-RU" sz="1400" baseline="0" dirty="0" smtClean="0">
                          <a:effectLst/>
                          <a:latin typeface="Times New Roman" pitchFamily="18" charset="0"/>
                          <a:ea typeface="Calibri"/>
                          <a:cs typeface="Times New Roman" pitchFamily="18" charset="0"/>
                        </a:rPr>
                        <a:t>, </a:t>
                      </a:r>
                      <a:r>
                        <a:rPr lang="ru-RU" sz="1400" baseline="0" dirty="0" err="1" smtClean="0">
                          <a:effectLst/>
                          <a:latin typeface="Times New Roman" pitchFamily="18" charset="0"/>
                          <a:ea typeface="Calibri"/>
                          <a:cs typeface="Times New Roman" pitchFamily="18" charset="0"/>
                        </a:rPr>
                        <a:t>тарихымен</a:t>
                      </a:r>
                      <a:r>
                        <a:rPr lang="ru-RU" sz="1400" baseline="0" dirty="0" smtClean="0">
                          <a:effectLst/>
                          <a:latin typeface="Times New Roman" pitchFamily="18" charset="0"/>
                          <a:ea typeface="Calibri"/>
                          <a:cs typeface="Times New Roman" pitchFamily="18" charset="0"/>
                        </a:rPr>
                        <a:t> де </a:t>
                      </a:r>
                      <a:r>
                        <a:rPr lang="ru-RU" sz="1400" baseline="0" dirty="0" err="1" smtClean="0">
                          <a:effectLst/>
                          <a:latin typeface="Times New Roman" pitchFamily="18" charset="0"/>
                          <a:ea typeface="Calibri"/>
                          <a:cs typeface="Times New Roman" pitchFamily="18" charset="0"/>
                        </a:rPr>
                        <a:t>танысады</a:t>
                      </a:r>
                      <a:r>
                        <a:rPr lang="ru-RU" sz="1400" baseline="0" dirty="0" smtClean="0">
                          <a:effectLst/>
                          <a:latin typeface="Times New Roman" pitchFamily="18" charset="0"/>
                          <a:ea typeface="Calibri"/>
                          <a:cs typeface="Times New Roman" pitchFamily="18" charset="0"/>
                        </a:rPr>
                        <a:t>. </a:t>
                      </a:r>
                      <a:endParaRPr lang="ru-RU" sz="14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lnSpc>
                          <a:spcPct val="115000"/>
                        </a:lnSpc>
                        <a:spcAft>
                          <a:spcPts val="0"/>
                        </a:spcAft>
                      </a:pPr>
                      <a:r>
                        <a:rPr lang="kk-KZ" sz="1400" b="0" dirty="0" smtClean="0">
                          <a:effectLst/>
                          <a:latin typeface="Times New Roman"/>
                          <a:ea typeface="Times New Roman"/>
                          <a:cs typeface="Times New Roman"/>
                        </a:rPr>
                        <a:t>Швейцария </a:t>
                      </a:r>
                      <a:r>
                        <a:rPr lang="kk-KZ" sz="1400" b="0" baseline="0" dirty="0" smtClean="0">
                          <a:effectLst/>
                          <a:latin typeface="Times New Roman"/>
                          <a:ea typeface="Times New Roman"/>
                          <a:cs typeface="Times New Roman"/>
                        </a:rPr>
                        <a:t> - </a:t>
                      </a:r>
                      <a:r>
                        <a:rPr lang="kk-KZ" sz="1400" b="0" dirty="0" smtClean="0">
                          <a:effectLst/>
                          <a:latin typeface="Times New Roman"/>
                          <a:ea typeface="Times New Roman"/>
                          <a:cs typeface="Times New Roman"/>
                        </a:rPr>
                        <a:t>Орталық Еуропадағы ел. Ол таулы ел, көпшілік бөлігі Альпі таулары аумағында орналасқан. Аспанмен таласқан тауларының әдемілігі  суретшінің салған суретіндей әсер қалдырады. Тау жоталарында шаңғы теуіп, табиғаттың сұлулығына тамсануға барлық жағдай жасалған. Тау бөктерінде орналасқан  Женева көлінің табиғаты мүлде өзгеше. Басқа жерлеріне қарағанда ауа</a:t>
                      </a:r>
                      <a:r>
                        <a:rPr lang="kk-KZ" sz="1400" b="0" baseline="0" dirty="0" smtClean="0">
                          <a:effectLst/>
                          <a:latin typeface="Times New Roman"/>
                          <a:ea typeface="Times New Roman"/>
                          <a:cs typeface="Times New Roman"/>
                        </a:rPr>
                        <a:t> </a:t>
                      </a:r>
                      <a:r>
                        <a:rPr lang="kk-KZ" sz="1400" b="0" dirty="0" smtClean="0">
                          <a:effectLst/>
                          <a:latin typeface="Times New Roman"/>
                          <a:ea typeface="Times New Roman"/>
                          <a:cs typeface="Times New Roman"/>
                        </a:rPr>
                        <a:t>райы жылы болып келгендіктен, көлдің айналасында пальма ағаштары өседі. Мұнда жыл сайын миллиондаған туристер ағылып келіп жатады. Швейцарияның халқы өте кірпияз.  Бұл елдің көшелерін аралап жүріп артық шашылып жатқан қоқыстарды көрмейсіз. Таза ауасын кең тыныстай жұтып, көңіліңіз бір марқайып қалары сөзсіз.  Сондай-ақ бейбітшілікті жақсы көреді, дәстүрге бай ел. Табиғатынан бөлек осы ерекшелігі де туристерді тартады деп ойлаймын.</a:t>
                      </a:r>
                      <a:endParaRPr lang="ru-RU"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
        <p:nvSpPr>
          <p:cNvPr id="3" name="Прямоугольник 2"/>
          <p:cNvSpPr/>
          <p:nvPr/>
        </p:nvSpPr>
        <p:spPr>
          <a:xfrm>
            <a:off x="2296806" y="5661248"/>
            <a:ext cx="4734272" cy="400110"/>
          </a:xfrm>
          <a:prstGeom prst="rect">
            <a:avLst/>
          </a:prstGeom>
        </p:spPr>
        <p:txBody>
          <a:bodyPr wrap="square">
            <a:spAutoFit/>
          </a:bodyPr>
          <a:lstStyle/>
          <a:p>
            <a:r>
              <a:rPr lang="kk-KZ" sz="2000" dirty="0" smtClean="0">
                <a:solidFill>
                  <a:prstClr val="black"/>
                </a:solidFill>
                <a:latin typeface="Times New Roman" panose="02020603050405020304" pitchFamily="18" charset="0"/>
                <a:ea typeface="+mj-ea"/>
                <a:cs typeface="Times New Roman" panose="02020603050405020304" pitchFamily="18" charset="0"/>
              </a:rPr>
              <a:t> </a:t>
            </a:r>
            <a:endParaRPr lang="ru-RU" dirty="0"/>
          </a:p>
        </p:txBody>
      </p:sp>
    </p:spTree>
    <p:extLst>
      <p:ext uri="{BB962C8B-B14F-4D97-AF65-F5344CB8AC3E}">
        <p14:creationId xmlns:p14="http://schemas.microsoft.com/office/powerpoint/2010/main" val="286998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92678" y="188641"/>
            <a:ext cx="8699802" cy="720079"/>
          </a:xfrm>
        </p:spPr>
        <p:txBody>
          <a:bodyPr/>
          <a:lstStyle/>
          <a:p>
            <a:r>
              <a:rPr lang="kk-KZ" sz="2000" b="1" dirty="0" smtClean="0">
                <a:latin typeface="Times New Roman" pitchFamily="18" charset="0"/>
                <a:cs typeface="Times New Roman" pitchFamily="18" charset="0"/>
              </a:rPr>
              <a:t>	2-тапсырма. Сұрау, леп белгілері жеке және қатар қойылған сөйлемдерді сәйкестендіріңіз.  </a:t>
            </a:r>
            <a:endParaRPr lang="ru-RU" sz="2000" dirty="0">
              <a:latin typeface="Times New Roman" pitchFamily="18" charset="0"/>
              <a:cs typeface="Times New Roman" pitchFamily="18" charset="0"/>
            </a:endParaRPr>
          </a:p>
        </p:txBody>
      </p:sp>
      <p:sp>
        <p:nvSpPr>
          <p:cNvPr id="8" name="Блок-схема: альтернативный процесс 7"/>
          <p:cNvSpPr/>
          <p:nvPr/>
        </p:nvSpPr>
        <p:spPr>
          <a:xfrm>
            <a:off x="194725" y="1052737"/>
            <a:ext cx="4464496" cy="11521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dirty="0" smtClean="0">
                <a:solidFill>
                  <a:schemeClr val="tx1"/>
                </a:solidFill>
                <a:latin typeface="Times New Roman" pitchFamily="18" charset="0"/>
                <a:cs typeface="Times New Roman" pitchFamily="18" charset="0"/>
              </a:rPr>
              <a:t>Кербез Көкшенің сұлулығы керемет </a:t>
            </a:r>
            <a:endParaRPr lang="ru-RU" dirty="0">
              <a:solidFill>
                <a:schemeClr val="tx1"/>
              </a:solidFill>
              <a:latin typeface="Times New Roman" pitchFamily="18" charset="0"/>
              <a:cs typeface="Times New Roman" pitchFamily="18" charset="0"/>
            </a:endParaRPr>
          </a:p>
        </p:txBody>
      </p:sp>
      <p:sp>
        <p:nvSpPr>
          <p:cNvPr id="11" name="Блок-схема: альтернативный процесс 10"/>
          <p:cNvSpPr/>
          <p:nvPr/>
        </p:nvSpPr>
        <p:spPr>
          <a:xfrm>
            <a:off x="194725" y="2280486"/>
            <a:ext cx="4475928" cy="11521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dirty="0" smtClean="0">
                <a:solidFill>
                  <a:schemeClr val="tx1"/>
                </a:solidFill>
                <a:latin typeface="Times New Roman" pitchFamily="18" charset="0"/>
                <a:cs typeface="Times New Roman" pitchFamily="18" charset="0"/>
              </a:rPr>
              <a:t>Ойбай-ау, өмір бойы аңсап күткеніміз осы аттаныс емес пе еді</a:t>
            </a:r>
            <a:endParaRPr lang="ru-RU" dirty="0">
              <a:solidFill>
                <a:schemeClr val="tx1"/>
              </a:solidFill>
              <a:latin typeface="Times New Roman" pitchFamily="18" charset="0"/>
              <a:cs typeface="Times New Roman" pitchFamily="18" charset="0"/>
            </a:endParaRPr>
          </a:p>
        </p:txBody>
      </p:sp>
      <p:sp>
        <p:nvSpPr>
          <p:cNvPr id="12" name="Блок-схема: альтернативный процесс 11"/>
          <p:cNvSpPr/>
          <p:nvPr/>
        </p:nvSpPr>
        <p:spPr>
          <a:xfrm>
            <a:off x="194725" y="3501008"/>
            <a:ext cx="4449283" cy="7200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dirty="0" smtClean="0">
                <a:solidFill>
                  <a:schemeClr val="tx1"/>
                </a:solidFill>
                <a:latin typeface="Times New Roman" pitchFamily="18" charset="0"/>
                <a:cs typeface="Times New Roman" pitchFamily="18" charset="0"/>
              </a:rPr>
              <a:t>Бурабай демалыс аймағы ретінде қай жылдан бастап белгілі болды</a:t>
            </a:r>
            <a:endParaRPr lang="ru-RU" dirty="0">
              <a:solidFill>
                <a:schemeClr val="tx1"/>
              </a:solidFill>
              <a:latin typeface="Times New Roman" pitchFamily="18" charset="0"/>
              <a:cs typeface="Times New Roman" pitchFamily="18" charset="0"/>
            </a:endParaRPr>
          </a:p>
        </p:txBody>
      </p:sp>
      <p:sp>
        <p:nvSpPr>
          <p:cNvPr id="13" name="Блок-схема: альтернативный процесс 12"/>
          <p:cNvSpPr/>
          <p:nvPr/>
        </p:nvSpPr>
        <p:spPr>
          <a:xfrm>
            <a:off x="6341488" y="1052737"/>
            <a:ext cx="2376264" cy="11521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itchFamily="18" charset="0"/>
              <a:cs typeface="Times New Roman" pitchFamily="18" charset="0"/>
            </a:endParaRPr>
          </a:p>
        </p:txBody>
      </p:sp>
      <p:sp>
        <p:nvSpPr>
          <p:cNvPr id="14" name="Блок-схема: альтернативный процесс 13"/>
          <p:cNvSpPr/>
          <p:nvPr/>
        </p:nvSpPr>
        <p:spPr>
          <a:xfrm>
            <a:off x="6353676" y="2276872"/>
            <a:ext cx="2376264" cy="11521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p:txBody>
      </p:sp>
      <p:sp>
        <p:nvSpPr>
          <p:cNvPr id="15" name="Блок-схема: альтернативный процесс 14"/>
          <p:cNvSpPr/>
          <p:nvPr/>
        </p:nvSpPr>
        <p:spPr>
          <a:xfrm>
            <a:off x="6353676" y="3501008"/>
            <a:ext cx="2376264" cy="7200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 </a:t>
            </a:r>
            <a:endParaRPr lang="ru-RU" dirty="0"/>
          </a:p>
        </p:txBody>
      </p:sp>
      <p:sp>
        <p:nvSpPr>
          <p:cNvPr id="21" name="Кольцо 20"/>
          <p:cNvSpPr/>
          <p:nvPr/>
        </p:nvSpPr>
        <p:spPr>
          <a:xfrm>
            <a:off x="4795630" y="1412777"/>
            <a:ext cx="392641" cy="432048"/>
          </a:xfrm>
          <a:prstGeom prst="donu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Овал 21"/>
          <p:cNvSpPr/>
          <p:nvPr/>
        </p:nvSpPr>
        <p:spPr>
          <a:xfrm>
            <a:off x="4440883" y="5301208"/>
            <a:ext cx="373151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smtClean="0">
                <a:solidFill>
                  <a:schemeClr val="tx1"/>
                </a:solidFill>
                <a:latin typeface="Times New Roman" pitchFamily="18" charset="0"/>
                <a:cs typeface="Times New Roman" pitchFamily="18" charset="0"/>
              </a:rPr>
              <a:t>Дескриптор: </a:t>
            </a:r>
            <a:endParaRPr lang="ru-RU" b="1" i="1" dirty="0" smtClean="0">
              <a:solidFill>
                <a:schemeClr val="tx1"/>
              </a:solidFill>
              <a:latin typeface="Times New Roman" pitchFamily="18" charset="0"/>
              <a:cs typeface="Times New Roman" pitchFamily="18" charset="0"/>
            </a:endParaRPr>
          </a:p>
          <a:p>
            <a:pPr algn="ctr"/>
            <a:r>
              <a:rPr lang="ru-RU" dirty="0" err="1">
                <a:solidFill>
                  <a:schemeClr val="tx1"/>
                </a:solidFill>
                <a:latin typeface="Times New Roman" pitchFamily="18" charset="0"/>
                <a:cs typeface="Times New Roman" pitchFamily="18" charset="0"/>
              </a:rPr>
              <a:t>Сұрау</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леп</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белгілері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жеке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және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қатар</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қойылған</a:t>
            </a:r>
            <a:r>
              <a:rPr lang="ru-RU" dirty="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сөйлемдерді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сәйкестендіреді</a:t>
            </a:r>
            <a:r>
              <a:rPr lang="ru-RU" dirty="0" smtClean="0">
                <a:solidFill>
                  <a:schemeClr val="tx1"/>
                </a:solidFill>
                <a:latin typeface="Times New Roman" pitchFamily="18" charset="0"/>
                <a:cs typeface="Times New Roman" pitchFamily="18" charset="0"/>
              </a:rPr>
              <a:t>.</a:t>
            </a:r>
          </a:p>
        </p:txBody>
      </p:sp>
      <p:sp>
        <p:nvSpPr>
          <p:cNvPr id="24" name="Кольцо 23"/>
          <p:cNvSpPr/>
          <p:nvPr/>
        </p:nvSpPr>
        <p:spPr>
          <a:xfrm>
            <a:off x="4795629" y="3645024"/>
            <a:ext cx="392641" cy="432048"/>
          </a:xfrm>
          <a:prstGeom prst="donu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Кольцо 24"/>
          <p:cNvSpPr/>
          <p:nvPr/>
        </p:nvSpPr>
        <p:spPr>
          <a:xfrm>
            <a:off x="4795630" y="2636912"/>
            <a:ext cx="392641" cy="432048"/>
          </a:xfrm>
          <a:prstGeom prst="donu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Кольцо 25"/>
          <p:cNvSpPr/>
          <p:nvPr/>
        </p:nvSpPr>
        <p:spPr>
          <a:xfrm>
            <a:off x="5796136" y="1412777"/>
            <a:ext cx="392641" cy="432048"/>
          </a:xfrm>
          <a:prstGeom prst="donu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7" name="Кольцо 26"/>
          <p:cNvSpPr/>
          <p:nvPr/>
        </p:nvSpPr>
        <p:spPr>
          <a:xfrm>
            <a:off x="5796136" y="2636912"/>
            <a:ext cx="392641" cy="432048"/>
          </a:xfrm>
          <a:prstGeom prst="donu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8" name="Кольцо 27"/>
          <p:cNvSpPr/>
          <p:nvPr/>
        </p:nvSpPr>
        <p:spPr>
          <a:xfrm>
            <a:off x="5796136" y="3645024"/>
            <a:ext cx="392641" cy="432048"/>
          </a:xfrm>
          <a:prstGeom prst="donu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1" name="Блок-схема: альтернативный процесс 30"/>
          <p:cNvSpPr/>
          <p:nvPr/>
        </p:nvSpPr>
        <p:spPr>
          <a:xfrm>
            <a:off x="206157" y="4302928"/>
            <a:ext cx="4464496" cy="10702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dirty="0" smtClean="0">
                <a:solidFill>
                  <a:schemeClr val="tx1"/>
                </a:solidFill>
                <a:latin typeface="Times New Roman" pitchFamily="18" charset="0"/>
                <a:cs typeface="Times New Roman" pitchFamily="18" charset="0"/>
              </a:rPr>
              <a:t>Бекініп садақ асынбай, </a:t>
            </a:r>
          </a:p>
          <a:p>
            <a:pPr algn="just"/>
            <a:r>
              <a:rPr lang="kk-KZ" dirty="0" smtClean="0">
                <a:solidFill>
                  <a:schemeClr val="tx1"/>
                </a:solidFill>
                <a:latin typeface="Times New Roman" pitchFamily="18" charset="0"/>
                <a:cs typeface="Times New Roman" pitchFamily="18" charset="0"/>
              </a:rPr>
              <a:t>Ерлердің ісі бітер ме</a:t>
            </a:r>
            <a:endParaRPr lang="ru-RU" dirty="0">
              <a:solidFill>
                <a:schemeClr val="tx1"/>
              </a:solidFill>
              <a:latin typeface="Times New Roman" pitchFamily="18" charset="0"/>
              <a:cs typeface="Times New Roman" pitchFamily="18" charset="0"/>
            </a:endParaRPr>
          </a:p>
        </p:txBody>
      </p:sp>
      <p:sp>
        <p:nvSpPr>
          <p:cNvPr id="32" name="Блок-схема: альтернативный процесс 31"/>
          <p:cNvSpPr/>
          <p:nvPr/>
        </p:nvSpPr>
        <p:spPr>
          <a:xfrm>
            <a:off x="6378626" y="4293096"/>
            <a:ext cx="2376264" cy="7200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 </a:t>
            </a:r>
            <a:endParaRPr lang="ru-RU" dirty="0"/>
          </a:p>
        </p:txBody>
      </p:sp>
      <p:sp>
        <p:nvSpPr>
          <p:cNvPr id="33" name="Кольцо 32"/>
          <p:cNvSpPr/>
          <p:nvPr/>
        </p:nvSpPr>
        <p:spPr>
          <a:xfrm>
            <a:off x="4882693" y="4581128"/>
            <a:ext cx="392641" cy="432048"/>
          </a:xfrm>
          <a:prstGeom prst="donu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4" name="Кольцо 33"/>
          <p:cNvSpPr/>
          <p:nvPr/>
        </p:nvSpPr>
        <p:spPr>
          <a:xfrm>
            <a:off x="5796136" y="4581128"/>
            <a:ext cx="392641" cy="432048"/>
          </a:xfrm>
          <a:prstGeom prst="donu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35" name="Рисунок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1950" y="620688"/>
            <a:ext cx="1042765" cy="1584177"/>
          </a:xfrm>
          <a:prstGeom prst="ellipse">
            <a:avLst/>
          </a:prstGeom>
          <a:ln>
            <a:noFill/>
          </a:ln>
          <a:effectLst>
            <a:softEdge rad="112500"/>
          </a:effectLst>
        </p:spPr>
      </p:pic>
    </p:spTree>
    <p:extLst>
      <p:ext uri="{BB962C8B-B14F-4D97-AF65-F5344CB8AC3E}">
        <p14:creationId xmlns:p14="http://schemas.microsoft.com/office/powerpoint/2010/main" val="396782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92678" y="188641"/>
            <a:ext cx="8699802" cy="720079"/>
          </a:xfrm>
        </p:spPr>
        <p:txBody>
          <a:bodyPr/>
          <a:lstStyle/>
          <a:p>
            <a:r>
              <a:rPr lang="kk-KZ" sz="2000" b="1" dirty="0" smtClean="0">
                <a:latin typeface="Times New Roman" pitchFamily="18" charset="0"/>
                <a:cs typeface="Times New Roman" pitchFamily="18" charset="0"/>
              </a:rPr>
              <a:t>	Өзіңді тексер. </a:t>
            </a:r>
            <a:r>
              <a:rPr lang="kk-KZ" sz="2000" b="1" dirty="0">
                <a:latin typeface="Times New Roman" pitchFamily="18" charset="0"/>
                <a:cs typeface="Times New Roman" pitchFamily="18" charset="0"/>
              </a:rPr>
              <a:t>Сұрау, леп белгілері жеке және қатар қойылған сөйлемдерді сәйкестендіріңіз. </a:t>
            </a:r>
            <a:endParaRPr lang="ru-RU" sz="2000" dirty="0">
              <a:latin typeface="Times New Roman" pitchFamily="18" charset="0"/>
              <a:cs typeface="Times New Roman" pitchFamily="18" charset="0"/>
            </a:endParaRPr>
          </a:p>
        </p:txBody>
      </p:sp>
      <p:sp>
        <p:nvSpPr>
          <p:cNvPr id="8" name="Блок-схема: альтернативный процесс 7"/>
          <p:cNvSpPr/>
          <p:nvPr/>
        </p:nvSpPr>
        <p:spPr>
          <a:xfrm>
            <a:off x="194725" y="1052737"/>
            <a:ext cx="4464496" cy="11521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err="1">
                <a:solidFill>
                  <a:schemeClr val="tx1"/>
                </a:solidFill>
                <a:latin typeface="Times New Roman" pitchFamily="18" charset="0"/>
                <a:cs typeface="Times New Roman" pitchFamily="18" charset="0"/>
              </a:rPr>
              <a:t>Кербез</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Көкшенің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сұлулығы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керемет</a:t>
            </a:r>
            <a:r>
              <a:rPr lang="ru-RU" dirty="0">
                <a:solidFill>
                  <a:schemeClr val="tx1"/>
                </a:solidFill>
                <a:latin typeface="Times New Roman" pitchFamily="18" charset="0"/>
                <a:cs typeface="Times New Roman" pitchFamily="18" charset="0"/>
              </a:rPr>
              <a:t> </a:t>
            </a:r>
          </a:p>
        </p:txBody>
      </p:sp>
      <p:sp>
        <p:nvSpPr>
          <p:cNvPr id="11" name="Блок-схема: альтернативный процесс 10"/>
          <p:cNvSpPr/>
          <p:nvPr/>
        </p:nvSpPr>
        <p:spPr>
          <a:xfrm>
            <a:off x="194725" y="2280486"/>
            <a:ext cx="4475928" cy="11521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err="1">
                <a:solidFill>
                  <a:schemeClr val="tx1"/>
                </a:solidFill>
                <a:latin typeface="Times New Roman" pitchFamily="18" charset="0"/>
                <a:cs typeface="Times New Roman" pitchFamily="18" charset="0"/>
              </a:rPr>
              <a:t>Ойбай</a:t>
            </a:r>
            <a:r>
              <a:rPr lang="ru-RU" dirty="0">
                <a:solidFill>
                  <a:schemeClr val="tx1"/>
                </a:solidFill>
                <a:latin typeface="Times New Roman" pitchFamily="18" charset="0"/>
                <a:cs typeface="Times New Roman" pitchFamily="18" charset="0"/>
              </a:rPr>
              <a:t>-ау, </a:t>
            </a:r>
            <a:r>
              <a:rPr lang="ru-RU" dirty="0" err="1">
                <a:solidFill>
                  <a:schemeClr val="tx1"/>
                </a:solidFill>
                <a:latin typeface="Times New Roman" pitchFamily="18" charset="0"/>
                <a:cs typeface="Times New Roman" pitchFamily="18" charset="0"/>
              </a:rPr>
              <a:t>өмір</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бойы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аңсап</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күткеніміз</a:t>
            </a:r>
            <a:r>
              <a:rPr lang="ru-RU" dirty="0">
                <a:solidFill>
                  <a:schemeClr val="tx1"/>
                </a:solidFill>
                <a:latin typeface="Times New Roman" pitchFamily="18" charset="0"/>
                <a:cs typeface="Times New Roman" pitchFamily="18" charset="0"/>
              </a:rPr>
              <a:t> осы </a:t>
            </a:r>
            <a:r>
              <a:rPr lang="ru-RU" dirty="0" err="1">
                <a:solidFill>
                  <a:schemeClr val="tx1"/>
                </a:solidFill>
                <a:latin typeface="Times New Roman" pitchFamily="18" charset="0"/>
                <a:cs typeface="Times New Roman" pitchFamily="18" charset="0"/>
              </a:rPr>
              <a:t>аттаныс</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емес</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еді</a:t>
            </a:r>
            <a:endParaRPr lang="ru-RU" dirty="0">
              <a:solidFill>
                <a:schemeClr val="tx1"/>
              </a:solidFill>
              <a:latin typeface="Times New Roman" pitchFamily="18" charset="0"/>
              <a:cs typeface="Times New Roman" pitchFamily="18" charset="0"/>
            </a:endParaRPr>
          </a:p>
        </p:txBody>
      </p:sp>
      <p:sp>
        <p:nvSpPr>
          <p:cNvPr id="12" name="Блок-схема: альтернативный процесс 11"/>
          <p:cNvSpPr/>
          <p:nvPr/>
        </p:nvSpPr>
        <p:spPr>
          <a:xfrm>
            <a:off x="194725" y="3501008"/>
            <a:ext cx="4449283" cy="7200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err="1">
                <a:solidFill>
                  <a:schemeClr val="tx1"/>
                </a:solidFill>
                <a:latin typeface="Times New Roman" pitchFamily="18" charset="0"/>
                <a:cs typeface="Times New Roman" pitchFamily="18" charset="0"/>
              </a:rPr>
              <a:t>Бурабай</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демалыс</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аймағы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ретінде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қай</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жылдан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бастап</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белгілі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болды</a:t>
            </a:r>
            <a:endParaRPr lang="ru-RU" dirty="0">
              <a:solidFill>
                <a:schemeClr val="tx1"/>
              </a:solidFill>
              <a:latin typeface="Times New Roman" pitchFamily="18" charset="0"/>
              <a:cs typeface="Times New Roman" pitchFamily="18" charset="0"/>
            </a:endParaRPr>
          </a:p>
        </p:txBody>
      </p:sp>
      <p:sp>
        <p:nvSpPr>
          <p:cNvPr id="13" name="Блок-схема: альтернативный процесс 12"/>
          <p:cNvSpPr/>
          <p:nvPr/>
        </p:nvSpPr>
        <p:spPr>
          <a:xfrm>
            <a:off x="6341488" y="1052737"/>
            <a:ext cx="2376264" cy="11521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p:txBody>
      </p:sp>
      <p:sp>
        <p:nvSpPr>
          <p:cNvPr id="14" name="Блок-схема: альтернативный процесс 13"/>
          <p:cNvSpPr/>
          <p:nvPr/>
        </p:nvSpPr>
        <p:spPr>
          <a:xfrm>
            <a:off x="6353676" y="2276872"/>
            <a:ext cx="2376264" cy="11521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p:txBody>
      </p:sp>
      <p:sp>
        <p:nvSpPr>
          <p:cNvPr id="15" name="Блок-схема: альтернативный процесс 14"/>
          <p:cNvSpPr/>
          <p:nvPr/>
        </p:nvSpPr>
        <p:spPr>
          <a:xfrm>
            <a:off x="6353676" y="3501008"/>
            <a:ext cx="2376264" cy="8019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 </a:t>
            </a:r>
            <a:r>
              <a:rPr lang="kk-KZ" dirty="0" smtClean="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p:txBody>
      </p:sp>
      <p:sp>
        <p:nvSpPr>
          <p:cNvPr id="21" name="Кольцо 20"/>
          <p:cNvSpPr/>
          <p:nvPr/>
        </p:nvSpPr>
        <p:spPr>
          <a:xfrm>
            <a:off x="4795630" y="1412777"/>
            <a:ext cx="392641" cy="432048"/>
          </a:xfrm>
          <a:prstGeom prst="donu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Кольцо 23"/>
          <p:cNvSpPr/>
          <p:nvPr/>
        </p:nvSpPr>
        <p:spPr>
          <a:xfrm>
            <a:off x="4795629" y="3645024"/>
            <a:ext cx="392641" cy="432048"/>
          </a:xfrm>
          <a:prstGeom prst="donu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Кольцо 24"/>
          <p:cNvSpPr/>
          <p:nvPr/>
        </p:nvSpPr>
        <p:spPr>
          <a:xfrm>
            <a:off x="4795630" y="2636912"/>
            <a:ext cx="392641" cy="432048"/>
          </a:xfrm>
          <a:prstGeom prst="donu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Кольцо 25"/>
          <p:cNvSpPr/>
          <p:nvPr/>
        </p:nvSpPr>
        <p:spPr>
          <a:xfrm>
            <a:off x="5796136" y="1412777"/>
            <a:ext cx="392641" cy="432048"/>
          </a:xfrm>
          <a:prstGeom prst="donu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7" name="Кольцо 26"/>
          <p:cNvSpPr/>
          <p:nvPr/>
        </p:nvSpPr>
        <p:spPr>
          <a:xfrm>
            <a:off x="5796136" y="2636912"/>
            <a:ext cx="392641" cy="432048"/>
          </a:xfrm>
          <a:prstGeom prst="donu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8" name="Кольцо 27"/>
          <p:cNvSpPr/>
          <p:nvPr/>
        </p:nvSpPr>
        <p:spPr>
          <a:xfrm>
            <a:off x="5796136" y="3645024"/>
            <a:ext cx="392641" cy="432048"/>
          </a:xfrm>
          <a:prstGeom prst="donu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1" name="Блок-схема: альтернативный процесс 30"/>
          <p:cNvSpPr/>
          <p:nvPr/>
        </p:nvSpPr>
        <p:spPr>
          <a:xfrm>
            <a:off x="206157" y="4302928"/>
            <a:ext cx="4464496" cy="10702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err="1">
                <a:solidFill>
                  <a:schemeClr val="tx1"/>
                </a:solidFill>
                <a:latin typeface="Times New Roman" pitchFamily="18" charset="0"/>
                <a:cs typeface="Times New Roman" pitchFamily="18" charset="0"/>
              </a:rPr>
              <a:t>Бекініп</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садақ</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асынбай</a:t>
            </a:r>
            <a:r>
              <a:rPr lang="ru-RU" dirty="0">
                <a:solidFill>
                  <a:schemeClr val="tx1"/>
                </a:solidFill>
                <a:latin typeface="Times New Roman" pitchFamily="18" charset="0"/>
                <a:cs typeface="Times New Roman" pitchFamily="18" charset="0"/>
              </a:rPr>
              <a:t>, </a:t>
            </a:r>
          </a:p>
          <a:p>
            <a:pPr algn="just"/>
            <a:r>
              <a:rPr lang="ru-RU" dirty="0" err="1">
                <a:solidFill>
                  <a:schemeClr val="tx1"/>
                </a:solidFill>
                <a:latin typeface="Times New Roman" pitchFamily="18" charset="0"/>
                <a:cs typeface="Times New Roman" pitchFamily="18" charset="0"/>
              </a:rPr>
              <a:t>Ерлердің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ісі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бітер</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ме</a:t>
            </a:r>
            <a:endParaRPr lang="ru-RU" dirty="0">
              <a:solidFill>
                <a:schemeClr val="tx1"/>
              </a:solidFill>
              <a:latin typeface="Times New Roman" pitchFamily="18" charset="0"/>
              <a:cs typeface="Times New Roman" pitchFamily="18" charset="0"/>
            </a:endParaRPr>
          </a:p>
        </p:txBody>
      </p:sp>
      <p:sp>
        <p:nvSpPr>
          <p:cNvPr id="32" name="Блок-схема: альтернативный процесс 31"/>
          <p:cNvSpPr/>
          <p:nvPr/>
        </p:nvSpPr>
        <p:spPr>
          <a:xfrm>
            <a:off x="6378626" y="4365104"/>
            <a:ext cx="2376264" cy="86409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 </a:t>
            </a:r>
            <a:r>
              <a:rPr lang="kk-KZ" dirty="0" smtClean="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p:txBody>
      </p:sp>
      <p:sp>
        <p:nvSpPr>
          <p:cNvPr id="33" name="Кольцо 32"/>
          <p:cNvSpPr/>
          <p:nvPr/>
        </p:nvSpPr>
        <p:spPr>
          <a:xfrm>
            <a:off x="4882693" y="4581128"/>
            <a:ext cx="392641" cy="432048"/>
          </a:xfrm>
          <a:prstGeom prst="donu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4" name="Кольцо 33"/>
          <p:cNvSpPr/>
          <p:nvPr/>
        </p:nvSpPr>
        <p:spPr>
          <a:xfrm>
            <a:off x="5796136" y="4581128"/>
            <a:ext cx="392641" cy="442134"/>
          </a:xfrm>
          <a:prstGeom prst="donu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cxnSp>
        <p:nvCxnSpPr>
          <p:cNvPr id="6" name="Прямая со стрелкой 5"/>
          <p:cNvCxnSpPr/>
          <p:nvPr/>
        </p:nvCxnSpPr>
        <p:spPr>
          <a:xfrm>
            <a:off x="4991949" y="1628801"/>
            <a:ext cx="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5016143" y="1662997"/>
            <a:ext cx="1000506" cy="12277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V="1">
            <a:off x="5016143" y="1590990"/>
            <a:ext cx="1000506" cy="12277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V="1">
            <a:off x="5020614" y="3637964"/>
            <a:ext cx="1000506" cy="12277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5020614" y="3785427"/>
            <a:ext cx="971842" cy="10526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6" name="Рисунок 35" descr="ÐÐ°ÑÑÐ¸Ð½ÐºÐ¸ Ð¿Ð¾ Ð·Ð°Ð¿ÑÐ¾ÑÑ Ð¸Ð½Ð´Ð¸Ð²Ð¸Ð´ÑÐ°Ð»ÑÐ½Ð°Ñ ÑÐ°Ð±Ð¾ÑÐ° ÐºÐ°ÑÑÐ¸Ð½ÐºÐ¸"/>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481" y="5056362"/>
            <a:ext cx="1579007" cy="1531393"/>
          </a:xfrm>
          <a:prstGeom prst="rect">
            <a:avLst/>
          </a:prstGeom>
          <a:noFill/>
          <a:ln>
            <a:noFill/>
          </a:ln>
        </p:spPr>
      </p:pic>
    </p:spTree>
    <p:extLst>
      <p:ext uri="{BB962C8B-B14F-4D97-AF65-F5344CB8AC3E}">
        <p14:creationId xmlns:p14="http://schemas.microsoft.com/office/powerpoint/2010/main" val="240404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barn(inVertical)">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inVertical)">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arn(inVertical)">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P spid="12" grpId="0" animBg="1"/>
      <p:bldP spid="13" grpId="0" animBg="1"/>
      <p:bldP spid="15" grpId="0" animBg="1"/>
      <p:bldP spid="31" grpId="0" animBg="1"/>
      <p:bldP spid="32" grpId="0" animBg="1"/>
    </p:bld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TM02455596[[fn=Весна]]</Template>
  <TotalTime>3997</TotalTime>
  <Words>541</Words>
  <Application>Microsoft Office PowerPoint</Application>
  <PresentationFormat>Экран (4:3)</PresentationFormat>
  <Paragraphs>87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Spring</vt:lpstr>
      <vt:lpstr>Презентация PowerPoint</vt:lpstr>
      <vt:lpstr>     Оқу мақсаты: 8.2.1.1 тұтас және аралас мәтіндердегі (кесте, диаграмма, сызба, сурет) ақпараттарды салыстыру;  8.4.5.1 сөйлем соңында қабаттасып қойылатын тыныс белгілерін дұрыс қолдану.  Сабақтың мақсаты:тұтас және аралас мәтіндердегі (кесте, диаграмма, сызба, сурет) ақпараттарды салыстыра алады; Сөйлем соңында қабаттасып қойылатын тыныс белгілерін дұрыс қолдана алады.                                                            Бағалау критерийі: ● Суретті салыстырып, ұқсастықтары туралы жазады; ● Тыныс белгілерін дұрыс қолданып, сәйкестендіреді;  ● «Саяхатшы күнделігімен» танысып, жазуды үйренеді.     </vt:lpstr>
      <vt:lpstr>Презентация PowerPoint</vt:lpstr>
      <vt:lpstr>Презентация PowerPoint</vt:lpstr>
      <vt:lpstr>Презентация PowerPoint</vt:lpstr>
      <vt:lpstr>    1-тапсырма. Суреттегі екі аймақты салыстырып, ерекшеліктері туралы жаз.  </vt:lpstr>
      <vt:lpstr>Өзіңді тексер. Суреттегі екі аймақты салыстырып, ерекшеліктері туралы жаз. </vt:lpstr>
      <vt:lpstr> 2-тапсырма. Сұрау, леп белгілері жеке және қатар қойылған сөйлемдерді сәйкестендіріңіз.  </vt:lpstr>
      <vt:lpstr> Өзіңді тексер. Сұрау, леп белгілері жеке және қатар қойылған сөйлемдерді сәйкестендіріңіз. </vt:lpstr>
      <vt:lpstr>                 3-тапсырма. Қаламгер Темірхан Момбекұлы кең-байтақ жерімізді велосипедпен саяхаттап, көрген-білгенін «Саяхатшы күнделігіне» жазып отырған. Төмендегі үзіндіні оқып, осы үлгіге сүйеніп, өзіңіз де «саяхатшы күнделігін» жазыңыз. Мектепке, үйірмеге, басқа қалаға, ауылға барар жолда көргеніңізді 6-7 сөйлеммен жазуға болады.   Ақсу өзені төменде болғандықтан жоғары көтерілу кәдімгідей күш болды. Ақыры, жарты жолда көлігімнен түсіп, тоқтадым. Жел баяу соғып тұр. Өзен бойындағы қамысқа тұмсық батпайды. Тым қалың. Анда-санда бірлі-жарым үй кездеседі. 280-ші шақырым. Келесі белеске көлігімді жетелеп шықтым.  Кешке таман Тоқташ өзенінің жағасына тоқтап шомылып едім, суы Ырғайтыдан гөрі салқындау болды ма, жаурадым. Жақын маңдағы он тоғыз үйлі ауыл – «Жауғаш батыр» аталады. Арпа, бидай егілген есік алды – бақшалық, қалған жердің бәрі – шабындық. Түйеден басқа төрт түлік түгел. Ешкім шошқа ұстамайды.   Қара қыстақ ауылында Бәйдібек баба атында мешіт бар екен. Қазақ тарихында өзіндік орны бар бұл бабамыз – Домалақ енедей ардақтымыздың жары. Ауылдың Таразға шығатын жағындағы «Әзиз» қымызханасына түстім.                  </vt:lpstr>
      <vt:lpstr>              ӨЗІҢДІ ТЕКСЕР. «Саяхатшы күнделігі» Саяхатшы күнделігі дегенде, ойыма көп нәрсе келді. Алайда әлі шетелге көп саяхаттап шықпадым, еліміздің де біршама өңіріне барып үлгермедім. Осыдан 6 жыл бұрын киелі Түркістан өңіріне барып көргенмін, сол естеліктеріммен бөліскім келді.     Түркістан – еліміздегі тарихи, киелі қала. Шығысында Отырар, батысы Жаңақорған ауданымен, солтүстігінде Созақ, Кентау қаласымен шектесіп жатыр. Түркістанға сапарлаған адамның ең бірінші баратыны – Қожа Ахмет Яссауи кесенесі. Бұл ғимаратты атақты қолбасшы Әмір Темір салдырған екен. Кесенеге кірмей тұрып, бойыңды бір керемет сезім билейді, тарихымен танысқан сайын елжандылығың артып, бойыңды мақтаныш кернеп, шүкіршілігің арта түскендей болады. Жазда барғандықтан күн қатты ыстық болды. Халқы қонақжай, ақкөңіл болып көрінді. Кіммен танысып, жөн сұрасақ та ана тілінде сөйлескендері қуантты. Сонымен қатар саудаға да бейім екендері байқалды, көшеде ұсақ базарлары көп екен. Біз барған кезде ескі қала болып көрінген, көбіне тарихи нысандарына, ескерткіш, музейлеріне тамсанып қайтқанбыз. Ал қазір Түркістан адам танымастай өзгерген. Теледидардан, әлеуметтік желіден көріп, қызығып отырамын. Алдағы уақытта тағы да барып, өзгерістерін өз көзіммен көргім келеді.   Наурыз 2021 жыл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Сабақтың тақырыбы:</dc:title>
  <dc:creator>Әйгерім Қуанышбаева</dc:creator>
  <cp:lastModifiedBy>Nurdaulet</cp:lastModifiedBy>
  <cp:revision>157</cp:revision>
  <cp:lastPrinted>2017-03-29T07:03:59Z</cp:lastPrinted>
  <dcterms:created xsi:type="dcterms:W3CDTF">2016-09-22T03:36:41Z</dcterms:created>
  <dcterms:modified xsi:type="dcterms:W3CDTF">2021-05-12T23:50:26Z</dcterms:modified>
</cp:coreProperties>
</file>