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7" r:id="rId2"/>
    <p:sldId id="259" r:id="rId3"/>
    <p:sldId id="344" r:id="rId4"/>
    <p:sldId id="328" r:id="rId5"/>
    <p:sldId id="311" r:id="rId6"/>
    <p:sldId id="370" r:id="rId7"/>
    <p:sldId id="372" r:id="rId8"/>
    <p:sldId id="371" r:id="rId9"/>
    <p:sldId id="374" r:id="rId10"/>
    <p:sldId id="375" r:id="rId11"/>
    <p:sldId id="376" r:id="rId12"/>
    <p:sldId id="377" r:id="rId13"/>
    <p:sldId id="329" r:id="rId14"/>
    <p:sldId id="348" r:id="rId15"/>
    <p:sldId id="330" r:id="rId16"/>
    <p:sldId id="336" r:id="rId17"/>
  </p:sldIdLst>
  <p:sldSz cx="10693400" cy="7561263"/>
  <p:notesSz cx="6797675" cy="9928225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entury Gothic" panose="020B0502020202020204" pitchFamily="34" charset="0"/>
      <p:regular r:id="rId23"/>
      <p:bold r:id="rId24"/>
      <p:italic r:id="rId25"/>
      <p:boldItalic r:id="rId26"/>
    </p:embeddedFont>
    <p:embeddedFont>
      <p:font typeface="Open Sans" panose="020B0604020202020204" charset="0"/>
      <p:regular r:id="rId27"/>
      <p:bold r:id="rId28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97205" indent="-40005" algn="l" rtl="0" eaLnBrk="0" fontAlgn="base" hangingPunct="0">
      <a:spcBef>
        <a:spcPct val="0"/>
      </a:spcBef>
      <a:spcAft>
        <a:spcPct val="0"/>
      </a:spcAft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95680" indent="-81280" algn="l" rtl="0" eaLnBrk="0" fontAlgn="base" hangingPunct="0">
      <a:spcBef>
        <a:spcPct val="0"/>
      </a:spcBef>
      <a:spcAft>
        <a:spcPct val="0"/>
      </a:spcAft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492250" indent="-120650" algn="l" rtl="0" eaLnBrk="0" fontAlgn="base" hangingPunct="0">
      <a:spcBef>
        <a:spcPct val="0"/>
      </a:spcBef>
      <a:spcAft>
        <a:spcPct val="0"/>
      </a:spcAft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990725" indent="-161925" algn="l" rtl="0" eaLnBrk="0" fontAlgn="base" hangingPunct="0">
      <a:spcBef>
        <a:spcPct val="0"/>
      </a:spcBef>
      <a:spcAft>
        <a:spcPct val="0"/>
      </a:spcAft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99">
          <p15:clr>
            <a:srgbClr val="A4A3A4"/>
          </p15:clr>
        </p15:guide>
        <p15:guide id="2" orient="horz" pos="2636">
          <p15:clr>
            <a:srgbClr val="A4A3A4"/>
          </p15:clr>
        </p15:guide>
        <p15:guide id="3" orient="horz" pos="2146">
          <p15:clr>
            <a:srgbClr val="A4A3A4"/>
          </p15:clr>
        </p15:guide>
        <p15:guide id="4" pos="3911">
          <p15:clr>
            <a:srgbClr val="A4A3A4"/>
          </p15:clr>
        </p15:guide>
        <p15:guide id="5" pos="4571">
          <p15:clr>
            <a:srgbClr val="A4A3A4"/>
          </p15:clr>
        </p15:guide>
        <p15:guide id="6" pos="2880">
          <p15:clr>
            <a:srgbClr val="A4A3A4"/>
          </p15:clr>
        </p15:guide>
        <p15:guide id="7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DEF1"/>
    <a:srgbClr val="00B050"/>
    <a:srgbClr val="9BBB59"/>
    <a:srgbClr val="8064A2"/>
    <a:srgbClr val="4BACC6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58" y="451"/>
      </p:cViewPr>
      <p:guideLst>
        <p:guide orient="horz" pos="2399"/>
        <p:guide orient="horz" pos="2636"/>
        <p:guide orient="horz" pos="2146"/>
        <p:guide pos="3911"/>
        <p:guide pos="4571"/>
        <p:guide pos="2880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3;n"/>
          <p:cNvSpPr txBox="1">
            <a:spLocks noGrp="1"/>
          </p:cNvSpPr>
          <p:nvPr>
            <p:ph type="hdr" idx="2"/>
          </p:nvPr>
        </p:nvSpPr>
        <p:spPr bwMode="auto">
          <a:xfrm>
            <a:off x="0" y="0"/>
            <a:ext cx="29464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/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1" name="Google Shape;4;n"/>
          <p:cNvSpPr txBox="1">
            <a:spLocks noGrp="1"/>
          </p:cNvSpPr>
          <p:nvPr>
            <p:ph type="dt" idx="10"/>
          </p:nvPr>
        </p:nvSpPr>
        <p:spPr bwMode="auto">
          <a:xfrm>
            <a:off x="3849688" y="0"/>
            <a:ext cx="29464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/>
          <a:lstStyle>
            <a:lvl1pPr algn="r"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2" name="Google Shape;5;n"/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1030288" y="1241425"/>
            <a:ext cx="4737100" cy="3349625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Google Shape;6;n"/>
          <p:cNvSpPr txBox="1">
            <a:spLocks noGrp="1"/>
          </p:cNvSpPr>
          <p:nvPr>
            <p:ph type="body" idx="1"/>
          </p:nvPr>
        </p:nvSpPr>
        <p:spPr bwMode="auto">
          <a:xfrm>
            <a:off x="679450" y="4778375"/>
            <a:ext cx="5438775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/>
          <a:lstStyle/>
          <a:p>
            <a:pPr lvl="0"/>
            <a:endParaRPr lang="ru-RU" altLang="ru-RU">
              <a:sym typeface="Arial" panose="020B0604020202020204" pitchFamily="34" charset="0"/>
            </a:endParaRPr>
          </a:p>
        </p:txBody>
      </p:sp>
      <p:sp>
        <p:nvSpPr>
          <p:cNvPr id="2054" name="Google Shape;7;n"/>
          <p:cNvSpPr txBox="1">
            <a:spLocks noGrp="1"/>
          </p:cNvSpPr>
          <p:nvPr>
            <p:ph type="ftr" idx="11"/>
          </p:nvPr>
        </p:nvSpPr>
        <p:spPr bwMode="auto">
          <a:xfrm>
            <a:off x="0" y="9429750"/>
            <a:ext cx="29464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b" anchorCtr="0" compatLnSpc="1"/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5" name="Google Shape;8;n"/>
          <p:cNvSpPr txBox="1">
            <a:spLocks noGrp="1"/>
          </p:cNvSpPr>
          <p:nvPr>
            <p:ph type="sldNum" idx="12"/>
          </p:nvPr>
        </p:nvSpPr>
        <p:spPr bwMode="auto">
          <a:xfrm>
            <a:off x="3849688" y="9429750"/>
            <a:ext cx="29464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b" anchorCtr="0" compatLnSpc="1"/>
          <a:lstStyle>
            <a:lvl1pPr algn="r" eaLnBrk="1" hangingPunct="1">
              <a:buClr>
                <a:srgbClr val="000000"/>
              </a:buClr>
              <a:buSzPts val="12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999C2E08-574C-4CDC-B13D-B643A0E01F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65449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97205" indent="-2476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50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 pitchFamily="34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50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 pitchFamily="34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50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 pitchFamily="34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50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 pitchFamily="34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50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5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5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5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5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120;p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8195" name="Google Shape;121;p4:notes"/>
          <p:cNvSpPr>
            <a:spLocks noGrp="1" noRot="1" noChangeAspect="1" noTextEdit="1"/>
          </p:cNvSpPr>
          <p:nvPr>
            <p:ph type="sldImg" idx="2"/>
          </p:nvPr>
        </p:nvSpPr>
        <p:spPr/>
      </p:sp>
    </p:spTree>
    <p:extLst>
      <p:ext uri="{BB962C8B-B14F-4D97-AF65-F5344CB8AC3E}">
        <p14:creationId xmlns:p14="http://schemas.microsoft.com/office/powerpoint/2010/main" val="2607205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Google Shape;120;p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6627" name="Google Shape;121;p4:notes"/>
          <p:cNvSpPr>
            <a:spLocks noGrp="1" noRot="1" noChangeAspect="1" noTextEdit="1"/>
          </p:cNvSpPr>
          <p:nvPr>
            <p:ph type="sldImg" idx="2"/>
          </p:nvPr>
        </p:nvSpPr>
        <p:spPr/>
      </p:sp>
    </p:spTree>
    <p:extLst>
      <p:ext uri="{BB962C8B-B14F-4D97-AF65-F5344CB8AC3E}">
        <p14:creationId xmlns:p14="http://schemas.microsoft.com/office/powerpoint/2010/main" val="3024386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/>
      </p:sp>
    </p:spTree>
    <p:extLst>
      <p:ext uri="{BB962C8B-B14F-4D97-AF65-F5344CB8AC3E}">
        <p14:creationId xmlns:p14="http://schemas.microsoft.com/office/powerpoint/2010/main" val="2230371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120;p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0243" name="Google Shape;121;p4:notes"/>
          <p:cNvSpPr>
            <a:spLocks noGrp="1" noRot="1" noChangeAspect="1" noTextEdit="1"/>
          </p:cNvSpPr>
          <p:nvPr>
            <p:ph type="sldImg" idx="2"/>
          </p:nvPr>
        </p:nvSpPr>
        <p:spPr/>
      </p:sp>
    </p:spTree>
    <p:extLst>
      <p:ext uri="{BB962C8B-B14F-4D97-AF65-F5344CB8AC3E}">
        <p14:creationId xmlns:p14="http://schemas.microsoft.com/office/powerpoint/2010/main" val="3897542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Google Shape;120;p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8435" name="Google Shape;121;p4:notes"/>
          <p:cNvSpPr>
            <a:spLocks noGrp="1" noRot="1" noChangeAspect="1" noTextEdit="1"/>
          </p:cNvSpPr>
          <p:nvPr>
            <p:ph type="sldImg" idx="2"/>
          </p:nvPr>
        </p:nvSpPr>
        <p:spPr/>
      </p:sp>
    </p:spTree>
    <p:extLst>
      <p:ext uri="{BB962C8B-B14F-4D97-AF65-F5344CB8AC3E}">
        <p14:creationId xmlns:p14="http://schemas.microsoft.com/office/powerpoint/2010/main" val="614811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Google Shape;120;p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0483" name="Google Shape;121;p4:notes"/>
          <p:cNvSpPr>
            <a:spLocks noGrp="1" noRot="1" noChangeAspect="1" noTextEdit="1"/>
          </p:cNvSpPr>
          <p:nvPr>
            <p:ph type="sldImg" idx="2"/>
          </p:nvPr>
        </p:nvSpPr>
        <p:spPr/>
      </p:sp>
    </p:spTree>
    <p:extLst>
      <p:ext uri="{BB962C8B-B14F-4D97-AF65-F5344CB8AC3E}">
        <p14:creationId xmlns:p14="http://schemas.microsoft.com/office/powerpoint/2010/main" val="2089998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Google Shape;120;p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8675" name="Google Shape;121;p4:notes"/>
          <p:cNvSpPr>
            <a:spLocks noGrp="1" noRot="1" noChangeAspect="1" noTextEdit="1"/>
          </p:cNvSpPr>
          <p:nvPr>
            <p:ph type="sldImg" idx="2"/>
          </p:nvPr>
        </p:nvSpPr>
        <p:spPr/>
      </p:sp>
    </p:spTree>
    <p:extLst>
      <p:ext uri="{BB962C8B-B14F-4D97-AF65-F5344CB8AC3E}">
        <p14:creationId xmlns:p14="http://schemas.microsoft.com/office/powerpoint/2010/main" val="1806685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6"/>
            <a:ext cx="9089390" cy="162077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0AA99-73D6-45AC-9457-030028D80E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1D0EC-61F8-4368-A052-6EC6AC1510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98774" y="302805"/>
            <a:ext cx="2606517" cy="645157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9227" y="302805"/>
            <a:ext cx="7641326" cy="645157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5EB1F-B35B-4B19-9752-F8AF29BF8B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B2630-537D-476C-A4DD-8A9EDC3CBD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5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8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AD4C8-6B83-4D56-A759-1801C7DC26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79226" y="1764299"/>
            <a:ext cx="5123921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81370" y="1764299"/>
            <a:ext cx="5123921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CD5C9-CE4D-40EC-BEC6-7008469215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0" indent="0">
              <a:buNone/>
              <a:defRPr sz="2200" b="1"/>
            </a:lvl2pPr>
            <a:lvl3pPr marL="995680" indent="0">
              <a:buNone/>
              <a:defRPr sz="2000" b="1"/>
            </a:lvl3pPr>
            <a:lvl4pPr marL="1493520" indent="0">
              <a:buNone/>
              <a:defRPr sz="1700" b="1"/>
            </a:lvl4pPr>
            <a:lvl5pPr marL="1991360" indent="0">
              <a:buNone/>
              <a:defRPr sz="1700" b="1"/>
            </a:lvl5pPr>
            <a:lvl6pPr marL="2489200" indent="0">
              <a:buNone/>
              <a:defRPr sz="1700" b="1"/>
            </a:lvl6pPr>
            <a:lvl7pPr marL="2987040" indent="0">
              <a:buNone/>
              <a:defRPr sz="1700" b="1"/>
            </a:lvl7pPr>
            <a:lvl8pPr marL="3484880" indent="0">
              <a:buNone/>
              <a:defRPr sz="1700" b="1"/>
            </a:lvl8pPr>
            <a:lvl9pPr marL="3982720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0" y="1692533"/>
            <a:ext cx="4726632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0" indent="0">
              <a:buNone/>
              <a:defRPr sz="2200" b="1"/>
            </a:lvl2pPr>
            <a:lvl3pPr marL="995680" indent="0">
              <a:buNone/>
              <a:defRPr sz="2000" b="1"/>
            </a:lvl3pPr>
            <a:lvl4pPr marL="1493520" indent="0">
              <a:buNone/>
              <a:defRPr sz="1700" b="1"/>
            </a:lvl4pPr>
            <a:lvl5pPr marL="1991360" indent="0">
              <a:buNone/>
              <a:defRPr sz="1700" b="1"/>
            </a:lvl5pPr>
            <a:lvl6pPr marL="2489200" indent="0">
              <a:buNone/>
              <a:defRPr sz="1700" b="1"/>
            </a:lvl6pPr>
            <a:lvl7pPr marL="2987040" indent="0">
              <a:buNone/>
              <a:defRPr sz="1700" b="1"/>
            </a:lvl7pPr>
            <a:lvl8pPr marL="3484880" indent="0">
              <a:buNone/>
              <a:defRPr sz="1700" b="1"/>
            </a:lvl8pPr>
            <a:lvl9pPr marL="3982720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00" y="2397901"/>
            <a:ext cx="4726632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F2A44-1EB9-4642-A39A-15463F0E46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CC381-53C6-4E41-BD4A-21FA868A82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8ECC1-C982-4C07-A21B-029D251052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1050"/>
            <a:ext cx="3518055" cy="128121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4" y="301054"/>
            <a:ext cx="5977907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0" y="1582268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7840" indent="0">
              <a:buNone/>
              <a:defRPr sz="1300"/>
            </a:lvl2pPr>
            <a:lvl3pPr marL="995680" indent="0">
              <a:buNone/>
              <a:defRPr sz="1100"/>
            </a:lvl3pPr>
            <a:lvl4pPr marL="1493520" indent="0">
              <a:buNone/>
              <a:defRPr sz="1000"/>
            </a:lvl4pPr>
            <a:lvl5pPr marL="1991360" indent="0">
              <a:buNone/>
              <a:defRPr sz="1000"/>
            </a:lvl5pPr>
            <a:lvl6pPr marL="2489200" indent="0">
              <a:buNone/>
              <a:defRPr sz="1000"/>
            </a:lvl6pPr>
            <a:lvl7pPr marL="2987040" indent="0">
              <a:buNone/>
              <a:defRPr sz="1000"/>
            </a:lvl7pPr>
            <a:lvl8pPr marL="3484880" indent="0">
              <a:buNone/>
              <a:defRPr sz="1000"/>
            </a:lvl8pPr>
            <a:lvl9pPr marL="398272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B63BB-F85A-4704-9E17-88B4FF1D84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497840" indent="0">
              <a:buNone/>
              <a:defRPr sz="3000"/>
            </a:lvl2pPr>
            <a:lvl3pPr marL="995680" indent="0">
              <a:buNone/>
              <a:defRPr sz="2600"/>
            </a:lvl3pPr>
            <a:lvl4pPr marL="1493520" indent="0">
              <a:buNone/>
              <a:defRPr sz="2200"/>
            </a:lvl4pPr>
            <a:lvl5pPr marL="1991360" indent="0">
              <a:buNone/>
              <a:defRPr sz="2200"/>
            </a:lvl5pPr>
            <a:lvl6pPr marL="2489200" indent="0">
              <a:buNone/>
              <a:defRPr sz="2200"/>
            </a:lvl6pPr>
            <a:lvl7pPr marL="2987040" indent="0">
              <a:buNone/>
              <a:defRPr sz="2200"/>
            </a:lvl7pPr>
            <a:lvl8pPr marL="3484880" indent="0">
              <a:buNone/>
              <a:defRPr sz="2200"/>
            </a:lvl8pPr>
            <a:lvl9pPr marL="3982720" indent="0">
              <a:buNone/>
              <a:defRPr sz="22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97840" indent="0">
              <a:buNone/>
              <a:defRPr sz="1300"/>
            </a:lvl2pPr>
            <a:lvl3pPr marL="995680" indent="0">
              <a:buNone/>
              <a:defRPr sz="1100"/>
            </a:lvl3pPr>
            <a:lvl4pPr marL="1493520" indent="0">
              <a:buNone/>
              <a:defRPr sz="1000"/>
            </a:lvl4pPr>
            <a:lvl5pPr marL="1991360" indent="0">
              <a:buNone/>
              <a:defRPr sz="1000"/>
            </a:lvl5pPr>
            <a:lvl6pPr marL="2489200" indent="0">
              <a:buNone/>
              <a:defRPr sz="1000"/>
            </a:lvl6pPr>
            <a:lvl7pPr marL="2987040" indent="0">
              <a:buNone/>
              <a:defRPr sz="1000"/>
            </a:lvl7pPr>
            <a:lvl8pPr marL="3484880" indent="0">
              <a:buNone/>
              <a:defRPr sz="1000"/>
            </a:lvl8pPr>
            <a:lvl9pPr marL="398272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C863B-21A1-4A12-97AB-741EB9B8BC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234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ctr" anchorCtr="0" compatLnSpc="1"/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34988" y="1763713"/>
            <a:ext cx="9623425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t" anchorCtr="0" compatLnSpc="1"/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534988" y="7008813"/>
            <a:ext cx="24955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ctr" anchorCtr="0" compatLnSpc="1"/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 sz="13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652838" y="7008813"/>
            <a:ext cx="338772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ctr" anchorCtr="0" compatLnSpc="1"/>
          <a:lstStyle>
            <a:lvl1pPr algn="ct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3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7662863" y="7008813"/>
            <a:ext cx="24955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ctr" anchorCtr="0" compatLnSpc="1"/>
          <a:lstStyle>
            <a:lvl1pPr algn="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3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1F5B907-30C0-4569-B8A3-980790D46D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5pPr>
      <a:lvl6pPr marL="49784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6pPr>
      <a:lvl7pPr marL="99568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7pPr>
      <a:lvl8pPr marL="149352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8pPr>
      <a:lvl9pPr marL="199136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73380" indent="-37338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355" indent="-3111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00" indent="-2476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1805" indent="-2476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280" indent="-2476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20" indent="-248920" algn="l" defTabSz="9956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60" indent="-248920" algn="l" defTabSz="9956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00" indent="-248920" algn="l" defTabSz="9956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40" indent="-248920" algn="l" defTabSz="9956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56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0" algn="l" defTabSz="9956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80" algn="l" defTabSz="9956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20" algn="l" defTabSz="9956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60" algn="l" defTabSz="9956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00" algn="l" defTabSz="9956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40" algn="l" defTabSz="9956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880" algn="l" defTabSz="9956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20" algn="l" defTabSz="9956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76;p1"/>
          <p:cNvSpPr>
            <a:spLocks noChangeArrowheads="1"/>
          </p:cNvSpPr>
          <p:nvPr/>
        </p:nvSpPr>
        <p:spPr bwMode="auto">
          <a:xfrm>
            <a:off x="1063185" y="3292936"/>
            <a:ext cx="8502679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707" tIns="27340" rIns="54707" bIns="27340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defTabSz="883153">
              <a:buClr>
                <a:srgbClr val="000000"/>
              </a:buClr>
            </a:pPr>
            <a:r>
              <a:rPr lang="ru-RU" altLang="ru-RU" sz="2426" b="1" dirty="0" err="1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Қазақ</a:t>
            </a:r>
            <a:r>
              <a:rPr lang="ru-RU" altLang="ru-RU" sz="2426" b="1" dirty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 </a:t>
            </a:r>
            <a:r>
              <a:rPr lang="ru-RU" altLang="ru-RU" sz="2426" b="1" dirty="0" err="1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тілі</a:t>
            </a:r>
            <a:endParaRPr lang="ru-RU" altLang="ru-RU" sz="2426" b="1" dirty="0">
              <a:solidFill>
                <a:srgbClr val="090F7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Open Sans" pitchFamily="34" charset="0"/>
            </a:endParaRPr>
          </a:p>
          <a:p>
            <a:pPr algn="ctr" defTabSz="883153">
              <a:buClr>
                <a:srgbClr val="000000"/>
              </a:buClr>
            </a:pPr>
            <a:r>
              <a:rPr lang="ru-RU" altLang="ru-RU" sz="2426" b="1" dirty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8-сынып</a:t>
            </a:r>
          </a:p>
          <a:p>
            <a:pPr algn="ctr" defTabSz="883153">
              <a:buClr>
                <a:srgbClr val="000000"/>
              </a:buClr>
            </a:pPr>
            <a:r>
              <a:rPr lang="ru-RU" altLang="ru-RU" sz="2426" b="1" dirty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І</a:t>
            </a:r>
            <a:r>
              <a:rPr lang="en-US" altLang="ru-RU" sz="2426" b="1" dirty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V</a:t>
            </a:r>
            <a:r>
              <a:rPr lang="ru-RU" altLang="ru-RU" sz="2426" b="1" dirty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 </a:t>
            </a:r>
            <a:r>
              <a:rPr lang="ru-RU" altLang="ru-RU" sz="2426" b="1" dirty="0" err="1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тоқсан</a:t>
            </a:r>
            <a:r>
              <a:rPr lang="ru-RU" altLang="ru-RU" sz="2426" b="1" dirty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 </a:t>
            </a:r>
          </a:p>
          <a:p>
            <a:pPr algn="ctr" defTabSz="883153">
              <a:buClr>
                <a:srgbClr val="000000"/>
              </a:buClr>
            </a:pPr>
            <a:r>
              <a:rPr lang="ru-RU" altLang="ru-RU" sz="2426" b="1" dirty="0" smtClean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«</a:t>
            </a:r>
            <a:r>
              <a:rPr lang="kk-KZ" altLang="ru-RU" sz="2426" b="1" dirty="0" smtClean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Қазақстандағы туризм және экотуризм</a:t>
            </a:r>
            <a:r>
              <a:rPr lang="ru-RU" altLang="ru-RU" sz="2426" b="1" dirty="0" smtClean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» </a:t>
            </a:r>
            <a:r>
              <a:rPr lang="ru-RU" altLang="ru-RU" sz="2426" b="1" dirty="0" err="1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бөлімі</a:t>
            </a:r>
            <a:endParaRPr lang="ru-RU" altLang="ru-RU" sz="2426" b="1" dirty="0">
              <a:solidFill>
                <a:srgbClr val="090F7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Open Sans" pitchFamily="34" charset="0"/>
            </a:endParaRPr>
          </a:p>
          <a:p>
            <a:pPr algn="ctr" defTabSz="883153">
              <a:buClr>
                <a:srgbClr val="000000"/>
              </a:buClr>
            </a:pPr>
            <a:r>
              <a:rPr lang="ru-RU" altLang="ru-RU" sz="2426" b="1" dirty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№</a:t>
            </a:r>
            <a:r>
              <a:rPr lang="en-US" altLang="ru-RU" sz="2426" b="1" dirty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16</a:t>
            </a:r>
            <a:r>
              <a:rPr lang="ru-RU" altLang="ru-RU" sz="2426" b="1" dirty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. </a:t>
            </a:r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Туризм және табиғатты қорғау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883153">
              <a:buClr>
                <a:srgbClr val="000000"/>
              </a:buClr>
            </a:pPr>
            <a:endParaRPr lang="ru-RU" altLang="ru-RU" sz="2426" b="1" dirty="0">
              <a:solidFill>
                <a:srgbClr val="090F7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Open Sans" pitchFamily="34" charset="0"/>
            </a:endParaRPr>
          </a:p>
          <a:p>
            <a:pPr algn="ctr" defTabSz="883153">
              <a:buClr>
                <a:srgbClr val="000000"/>
              </a:buClr>
            </a:pPr>
            <a:endParaRPr lang="ru-RU" altLang="ru-RU" sz="2426" b="1" dirty="0">
              <a:solidFill>
                <a:srgbClr val="090F7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Open Sans" pitchFamily="34" charset="0"/>
            </a:endParaRPr>
          </a:p>
          <a:p>
            <a:pPr algn="ctr" defTabSz="883153">
              <a:buClr>
                <a:srgbClr val="000000"/>
              </a:buClr>
            </a:pPr>
            <a:endParaRPr lang="ru-RU" altLang="ru-RU" sz="2426" b="1" dirty="0">
              <a:solidFill>
                <a:srgbClr val="090F7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Open Sans" pitchFamily="34" charset="0"/>
            </a:endParaRPr>
          </a:p>
          <a:p>
            <a:pPr algn="ctr" defTabSz="883153">
              <a:buClr>
                <a:srgbClr val="000000"/>
              </a:buClr>
            </a:pPr>
            <a:endParaRPr lang="ru-RU" altLang="ru-RU" sz="2426" b="1" dirty="0">
              <a:solidFill>
                <a:srgbClr val="090F7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Open Sans" pitchFamily="34" charset="0"/>
            </a:endParaRPr>
          </a:p>
          <a:p>
            <a:pPr algn="ctr" defTabSz="883153">
              <a:buClr>
                <a:srgbClr val="000000"/>
              </a:buClr>
            </a:pPr>
            <a:endParaRPr lang="ru-RU" altLang="ru-RU" sz="2756" b="1" dirty="0">
              <a:solidFill>
                <a:srgbClr val="090F7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entury Gothic" panose="020B0502020202020204" pitchFamily="34" charset="0"/>
            </a:endParaRPr>
          </a:p>
        </p:txBody>
      </p:sp>
      <p:cxnSp>
        <p:nvCxnSpPr>
          <p:cNvPr id="7" name="Google Shape;77;p1"/>
          <p:cNvCxnSpPr>
            <a:cxnSpLocks noChangeShapeType="1"/>
          </p:cNvCxnSpPr>
          <p:nvPr/>
        </p:nvCxnSpPr>
        <p:spPr bwMode="auto">
          <a:xfrm>
            <a:off x="1473278" y="5721350"/>
            <a:ext cx="7651064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Google Shape;78;p1"/>
          <p:cNvCxnSpPr>
            <a:cxnSpLocks noChangeShapeType="1"/>
          </p:cNvCxnSpPr>
          <p:nvPr/>
        </p:nvCxnSpPr>
        <p:spPr bwMode="auto">
          <a:xfrm>
            <a:off x="1606485" y="5843588"/>
            <a:ext cx="7401117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62108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CC61F4F-6BEB-453E-BD1D-0968A0385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BB2630-537D-476C-A4DD-8A9EDC3CBD9A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  <p:pic>
        <p:nvPicPr>
          <p:cNvPr id="5" name="Picture 2" descr="C:\Users\Типография\Desktop\Безымянный.png">
            <a:extLst>
              <a:ext uri="{FF2B5EF4-FFF2-40B4-BE49-F238E27FC236}">
                <a16:creationId xmlns:a16="http://schemas.microsoft.com/office/drawing/2014/main" xmlns="" id="{C3051EC8-5426-4BE1-A756-ED0A80DC73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11757" r="11484"/>
          <a:stretch>
            <a:fillRect/>
          </a:stretch>
        </p:blipFill>
        <p:spPr bwMode="auto">
          <a:xfrm>
            <a:off x="0" y="953"/>
            <a:ext cx="10692765" cy="75603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148312B-CC72-4AF7-BF02-8200C4FFB853}"/>
              </a:ext>
            </a:extLst>
          </p:cNvPr>
          <p:cNvSpPr txBox="1"/>
          <p:nvPr/>
        </p:nvSpPr>
        <p:spPr>
          <a:xfrm>
            <a:off x="778477" y="1519881"/>
            <a:ext cx="910692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kk-KZ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k-KZ" alt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Аудиоториясын анықтайды;</a:t>
            </a:r>
            <a:endParaRPr lang="en-US" altLang="en-US" sz="3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alt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Аргументтерді жазады;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alt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Аргументті қолдана отырып, өз пікірін білдіреді.</a:t>
            </a:r>
            <a:endParaRPr lang="en-US" altLang="en-US" sz="3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317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36CC8AC-9AA3-4964-802E-3484C93CB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BB2630-537D-476C-A4DD-8A9EDC3CBD9A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  <p:pic>
        <p:nvPicPr>
          <p:cNvPr id="7" name="Picture 2" descr="C:\Users\Типография\Desktop\Безымянный.png">
            <a:extLst>
              <a:ext uri="{FF2B5EF4-FFF2-40B4-BE49-F238E27FC236}">
                <a16:creationId xmlns:a16="http://schemas.microsoft.com/office/drawing/2014/main" xmlns="" id="{3BB54827-4C2E-4A69-8DDD-4441850587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11757" r="11484"/>
          <a:stretch>
            <a:fillRect/>
          </a:stretch>
        </p:blipFill>
        <p:spPr bwMode="auto">
          <a:xfrm>
            <a:off x="0" y="953"/>
            <a:ext cx="10692765" cy="75603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B9AE69A-AB48-4917-9905-60E82D3447A7}"/>
              </a:ext>
            </a:extLst>
          </p:cNvPr>
          <p:cNvSpPr txBox="1"/>
          <p:nvPr/>
        </p:nvSpPr>
        <p:spPr>
          <a:xfrm>
            <a:off x="481914" y="481913"/>
            <a:ext cx="2942087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Ықтимал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dirty="0"/>
          </a:p>
        </p:txBody>
      </p:sp>
      <p:graphicFrame>
        <p:nvGraphicFramePr>
          <p:cNvPr id="11" name="Таблица 2">
            <a:extLst>
              <a:ext uri="{FF2B5EF4-FFF2-40B4-BE49-F238E27FC236}">
                <a16:creationId xmlns:a16="http://schemas.microsoft.com/office/drawing/2014/main" xmlns="" id="{2C0A05BD-7B24-4D0A-B1CD-00D76893A4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605652"/>
              </p:ext>
            </p:extLst>
          </p:nvPr>
        </p:nvGraphicFramePr>
        <p:xfrm>
          <a:off x="580769" y="1454329"/>
          <a:ext cx="9577645" cy="48490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1577">
                  <a:extLst>
                    <a:ext uri="{9D8B030D-6E8A-4147-A177-3AD203B41FA5}">
                      <a16:colId xmlns:a16="http://schemas.microsoft.com/office/drawing/2014/main" xmlns="" val="2189360694"/>
                    </a:ext>
                  </a:extLst>
                </a:gridCol>
                <a:gridCol w="3188034">
                  <a:extLst>
                    <a:ext uri="{9D8B030D-6E8A-4147-A177-3AD203B41FA5}">
                      <a16:colId xmlns:a16="http://schemas.microsoft.com/office/drawing/2014/main" xmlns="" val="2959439430"/>
                    </a:ext>
                  </a:extLst>
                </a:gridCol>
                <a:gridCol w="3188034">
                  <a:extLst>
                    <a:ext uri="{9D8B030D-6E8A-4147-A177-3AD203B41FA5}">
                      <a16:colId xmlns:a16="http://schemas.microsoft.com/office/drawing/2014/main" xmlns="" val="1410771992"/>
                    </a:ext>
                  </a:extLst>
                </a:gridCol>
              </a:tblGrid>
              <a:tr h="795183">
                <a:tc>
                  <a:txBody>
                    <a:bodyPr/>
                    <a:lstStyle/>
                    <a:p>
                      <a:pPr algn="ctr"/>
                      <a:r>
                        <a:rPr lang="kk-KZ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Аудиоториясы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Аргумент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Пікірі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95493403"/>
                  </a:ext>
                </a:extLst>
              </a:tr>
              <a:tr h="2267957">
                <a:tc>
                  <a:txBody>
                    <a:bodyPr/>
                    <a:lstStyle/>
                    <a:p>
                      <a:r>
                        <a:rPr lang="kk-K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Ересек және жасөспірімдерге арналған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Алакөл, Марқакөл демалыс орындары, туризмді өркендетуде жарнаманың төмендігі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Үзіндімен таныса келе, Қазақстанның туризмі Алакөл, Марқакөл сынды інжу-маржандарында туристтердің келу деңгейі төмен екендігін түсіндім. Себебі, жарнама мәселесіне немқұрайлы қарайтыны анықталды. Қорытындылай келе, берілген аргументтердің негізінде эссенің ойымен келісемін.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63378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575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41ED93E-7F75-4159-B489-10D9489A4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ACD5C9-CE4D-40EC-BEC6-70084692156F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  <p:pic>
        <p:nvPicPr>
          <p:cNvPr id="6" name="Picture 2" descr="C:\Users\Типография\Desktop\Безымянный.png">
            <a:extLst>
              <a:ext uri="{FF2B5EF4-FFF2-40B4-BE49-F238E27FC236}">
                <a16:creationId xmlns:a16="http://schemas.microsoft.com/office/drawing/2014/main" xmlns="" id="{939834DF-32AF-4AC4-822D-21E3A70B5C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>
            <a:fillRect/>
          </a:stretch>
        </p:blipFill>
        <p:spPr bwMode="auto">
          <a:xfrm>
            <a:off x="0" y="0"/>
            <a:ext cx="10693400" cy="759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E5E153C-2413-45C0-8B0B-64ED94FDA145}"/>
              </a:ext>
            </a:extLst>
          </p:cNvPr>
          <p:cNvSpPr txBox="1"/>
          <p:nvPr/>
        </p:nvSpPr>
        <p:spPr>
          <a:xfrm>
            <a:off x="831953" y="1023963"/>
            <a:ext cx="919754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Тыныс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белгілері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кейде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кабаттаса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қолданылады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Атап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айтқанда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сұрау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леп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белгілері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(?!),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сұрау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белгісі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көп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нүкте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(?..),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леп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белгісі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көп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нүкте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(!..). </a:t>
            </a:r>
          </a:p>
          <a:p>
            <a:endParaRPr lang="ru-RU" dirty="0"/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xmlns="" id="{EEC2BDDB-D05A-4153-9AA0-ED5704402D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950688"/>
              </p:ext>
            </p:extLst>
          </p:nvPr>
        </p:nvGraphicFramePr>
        <p:xfrm>
          <a:off x="479030" y="1940369"/>
          <a:ext cx="9745706" cy="52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2430">
                  <a:extLst>
                    <a:ext uri="{9D8B030D-6E8A-4147-A177-3AD203B41FA5}">
                      <a16:colId xmlns:a16="http://schemas.microsoft.com/office/drawing/2014/main" xmlns="" val="831898277"/>
                    </a:ext>
                  </a:extLst>
                </a:gridCol>
                <a:gridCol w="4893276">
                  <a:extLst>
                    <a:ext uri="{9D8B030D-6E8A-4147-A177-3AD203B41FA5}">
                      <a16:colId xmlns:a16="http://schemas.microsoft.com/office/drawing/2014/main" xmlns="" val="19145103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1.Адам </a:t>
                      </a:r>
                      <a:r>
                        <a:rPr lang="ru-RU" sz="1800" b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бір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мезгілде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ерекше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қуанады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800" b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шаттанады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800" b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таңданады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немесе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екі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ұдай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ойда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болады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800" b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Мұндай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күйді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білдіретін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сөйлемнен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кейін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сұрау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және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леп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белгісі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қатар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қойылады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800" b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Егер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сұрақ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сарыны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басым </a:t>
                      </a:r>
                      <a:r>
                        <a:rPr lang="ru-RU" sz="1800" b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болса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800" b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сұрау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белгісі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бұрыш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тұрады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(!?). </a:t>
                      </a:r>
                      <a:endParaRPr lang="ru-RU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Іліп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тұр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тауларға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800" b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Дамылдап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тірлік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қалған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ба?! </a:t>
                      </a:r>
                    </a:p>
                    <a:p>
                      <a:r>
                        <a:rPr lang="ru-RU" sz="1800" b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Селк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етіп,секем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алып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қарадың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-ау, </a:t>
                      </a:r>
                      <a:r>
                        <a:rPr lang="ru-RU" sz="1800" b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Қай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таудың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киігі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едің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800" b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қарағым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-ау?! (</a:t>
                      </a:r>
                      <a:r>
                        <a:rPr lang="ru-RU" sz="1800" b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М.Мақатаев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.) </a:t>
                      </a:r>
                    </a:p>
                    <a:p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41618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2.Ой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аяқталмай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үзіліп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қалған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жағдайда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оның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бірінші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бөлігі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сұрау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белгісі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мағыналы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болса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алдымен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сұрау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белгісі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одан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кейін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көп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нүкте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қатар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қойылады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(?...).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Ауа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райын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көрдің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бе?... </a:t>
                      </a:r>
                    </a:p>
                    <a:p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Ауа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райының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қандай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болатындығы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жайлы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нақты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сұрақ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емес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іште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қалған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ой бар.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Сондықтан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көп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нүкте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қажет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сонымен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қатар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сұраулы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мағынада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айтылып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тұрғандықтан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сұрау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белгісі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қойылады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94324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3.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Көңіл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күйін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білдіретін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сөйлемдердегі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ой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аяқталмай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кілт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үзілсе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тыныс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белгілері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қатар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қойылады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(!..).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Несі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бар,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көмектес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!...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Ақылдасын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мұның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!..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Қолменжаудырар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едің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жауынды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!..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Жер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!..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Шіркін,Жер-Ананың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қадірін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кім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біледі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!..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Қызыл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сөзге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салынба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балақай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!..(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З.Шашкин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).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18989082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91292" y="410161"/>
            <a:ext cx="53378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Грамматикалық материал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901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>
            <a:fillRect/>
          </a:stretch>
        </p:blipFill>
        <p:spPr bwMode="auto">
          <a:xfrm>
            <a:off x="0" y="41859"/>
            <a:ext cx="10693400" cy="759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cxnSp>
        <p:nvCxnSpPr>
          <p:cNvPr id="17412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3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7415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16480" y="929640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89395" y="455881"/>
            <a:ext cx="852926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2-тапсырма</a:t>
            </a:r>
          </a:p>
          <a:p>
            <a:pPr algn="l"/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Берілген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мәтіннің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тыныс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белгілерін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дұрыс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қойыңыз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000" b="1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  <a:sym typeface="+mn-ea"/>
            </a:endParaRPr>
          </a:p>
        </p:txBody>
      </p:sp>
      <p:sp>
        <p:nvSpPr>
          <p:cNvPr id="1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09DC9F29-D807-44BF-BB12-6FC96E0BA5B9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13</a:t>
            </a:fld>
            <a:endParaRPr lang="ru-RU" altLang="ru-RU" sz="14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3365" y="2763078"/>
            <a:ext cx="83786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Әлі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өтіп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жатқан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ауыр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самолеттердің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бауырларында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балапандай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тізіліп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бара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жатқан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бомбаларын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көргендей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боламын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Осылардың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ішінде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Шеген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кетіп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барады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ғой, менің танып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қалғанымды сезген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жоқ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Қанша уақыт бірге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жүрген жолдастарыма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ең керекті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сөзім айтылмағандай, әртүрлі ойлар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анталап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араласып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барады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ең айтар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сөз немене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еді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Неғып ұмыта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қалдым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Осы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болмашы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шайқалыспен келе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жатқанда ойың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шайқала бергені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Бұрын талай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жүгіретін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едік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сонда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неғып түсіп қалмай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жүрген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Қап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ұмытыла қалғанын көрдің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Ғ.Мүсірепов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ACD5C9-CE4D-40EC-BEC6-70084692156F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  <p:pic>
        <p:nvPicPr>
          <p:cNvPr id="6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>
            <a:fillRect/>
          </a:stretch>
        </p:blipFill>
        <p:spPr bwMode="auto">
          <a:xfrm>
            <a:off x="0" y="0"/>
            <a:ext cx="10693400" cy="759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3812" y="1964749"/>
            <a:ext cx="9847889" cy="181588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Дескриптор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kk-KZ" sz="2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2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" altLang="en-US" sz="28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Сөйлемдер</a:t>
            </a:r>
            <a:r>
              <a:rPr lang="en-US" alt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ді мұқият түсініп оқ</a:t>
            </a:r>
            <a:r>
              <a:rPr lang="" alt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иды</a:t>
            </a:r>
            <a:r>
              <a:rPr lang="en-US" alt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altLang="en-US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kk-KZ" altLang="en-US" sz="280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Қа</a:t>
            </a:r>
            <a:r>
              <a:rPr lang="kk-KZ" alt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баттасып қойылатын тыныс белгілерін дұрыс қолданады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>
            <a:fillRect/>
          </a:stretch>
        </p:blipFill>
        <p:spPr bwMode="auto">
          <a:xfrm>
            <a:off x="0" y="-15240"/>
            <a:ext cx="10693400" cy="759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9459" name="Google Shape;123;p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09DC9F29-D807-44BF-BB12-6FC96E0BA5B9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15</a:t>
            </a:fld>
            <a:endParaRPr lang="ru-RU" altLang="ru-RU" sz="1400" b="1" dirty="0">
              <a:solidFill>
                <a:srgbClr val="002060"/>
              </a:solidFill>
            </a:endParaRPr>
          </a:p>
        </p:txBody>
      </p:sp>
      <p:cxnSp>
        <p:nvCxnSpPr>
          <p:cNvPr id="19460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1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9463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87761" y="440641"/>
            <a:ext cx="33373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Ықтимал жауап: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DA4FC71-C45C-48D0-A384-6F20D36805E8}"/>
              </a:ext>
            </a:extLst>
          </p:cNvPr>
          <p:cNvSpPr txBox="1"/>
          <p:nvPr/>
        </p:nvSpPr>
        <p:spPr>
          <a:xfrm>
            <a:off x="1025611" y="2323070"/>
            <a:ext cx="85533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Әлі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өтіп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жатқан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ауыр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самолеттердің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бауырларында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балапандай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тізіліп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бара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жатқан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бомбаларын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көргендей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боламын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Осылардың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ішінде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Шеген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кетіп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барады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ә?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ғой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менің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танып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қалғанымды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сезген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жоқ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?...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Қанша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уақыт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бірге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жүрген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жолдастарыма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керекті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сөзім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айтылмағандай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әртүрлі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ойлар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анталап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араласып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барады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айтар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сөз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немене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еді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?...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Неғып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ұмыта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қалдым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?...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Осы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болмашы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шайқалыспен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келе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жатқанда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ойың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шайқала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бергені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ме?...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Бұрын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талай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жүгіретін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едік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сонда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неғып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түсіп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қалмай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жүрген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?...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Қап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ұмытыла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қалғанын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көрдің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бе?!</a:t>
            </a:r>
          </a:p>
          <a:p>
            <a:pPr algn="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Ғ.Мүсірепов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>
            <a:fillRect/>
          </a:stretch>
        </p:blipFill>
        <p:spPr bwMode="auto">
          <a:xfrm>
            <a:off x="0" y="6350"/>
            <a:ext cx="10693400" cy="759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2765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68F37B30-06AF-465D-B64C-8C3C174D974B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16</a:t>
            </a:fld>
            <a:endParaRPr lang="ru-RU" altLang="ru-RU" sz="1400" b="1">
              <a:solidFill>
                <a:srgbClr val="002060"/>
              </a:solidFill>
            </a:endParaRPr>
          </a:p>
        </p:txBody>
      </p:sp>
      <p:cxnSp>
        <p:nvCxnSpPr>
          <p:cNvPr id="27652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3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4" name="Прямоугольник 9"/>
          <p:cNvSpPr>
            <a:spLocks noChangeArrowheads="1"/>
          </p:cNvSpPr>
          <p:nvPr/>
        </p:nvSpPr>
        <p:spPr bwMode="auto">
          <a:xfrm>
            <a:off x="817245" y="390525"/>
            <a:ext cx="29181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 байланыс</a:t>
            </a:r>
            <a:endParaRPr lang="ru-RU" alt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5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img_user_file_5a817003390bc_1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3960" y="1203960"/>
            <a:ext cx="7781500" cy="58361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>
            <a:fillRect/>
          </a:stretch>
        </p:blipFill>
        <p:spPr bwMode="auto">
          <a:xfrm>
            <a:off x="0" y="10795"/>
            <a:ext cx="10693400" cy="759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EE1BA07F-9C03-4CCF-8132-E0B6A0DB0A81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2</a:t>
            </a:fld>
            <a:endParaRPr lang="ru-RU" altLang="ru-RU" sz="14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230;p65"/>
          <p:cNvSpPr txBox="1"/>
          <p:nvPr/>
        </p:nvSpPr>
        <p:spPr bwMode="auto">
          <a:xfrm>
            <a:off x="446087" y="1340739"/>
            <a:ext cx="9801225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lIns="106916" tIns="106916" rIns="106916" bIns="106916"/>
          <a:lstStyle>
            <a:lvl1pPr marL="373380" indent="-37338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355" indent="-3111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0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1805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28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20" indent="-248920" algn="l" defTabSz="9956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60" indent="-248920" algn="l" defTabSz="9956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00" indent="-248920" algn="l" defTabSz="9956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40" indent="-248920" algn="l" defTabSz="9956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" indent="-74295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Open Sans" panose="020B0606030504020204"/>
              <a:cs typeface="Times New Roman" panose="02020603050405020304" pitchFamily="18" charset="0"/>
              <a:sym typeface="Open Sans" panose="020B0606030504020204"/>
            </a:endParaRPr>
          </a:p>
        </p:txBody>
      </p:sp>
      <p:sp>
        <p:nvSpPr>
          <p:cNvPr id="7175" name="Прямоугольник 9"/>
          <p:cNvSpPr>
            <a:spLocks noChangeArrowheads="1"/>
          </p:cNvSpPr>
          <p:nvPr/>
        </p:nvSpPr>
        <p:spPr bwMode="auto">
          <a:xfrm>
            <a:off x="796880" y="479788"/>
            <a:ext cx="32764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</a:t>
            </a:r>
            <a:r>
              <a:rPr lang="ru-RU" alt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ru-RU" alt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7176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50966" y="1479341"/>
            <a:ext cx="9212226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3.4.1 эссе құрылымы мен даму желісін сақтап, мәселе бойынша ұсынылған шешімнің артықшылығы мен кемшілік тұстарын салыстыру, өз ойын дәлелдеп жазу (аргументативті эссе)</a:t>
            </a:r>
          </a:p>
          <a:p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8.4.5.1 сөйлем соңында қабаттасып қойылатын тыныс белгілерін дұрыс қолдану.</a:t>
            </a:r>
          </a:p>
          <a:p>
            <a:endParaRPr lang="kk-K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Бағалау критерийі:</a:t>
            </a:r>
          </a:p>
          <a:p>
            <a:endParaRPr lang="kk-K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эссе құрылымы мен даму желісін сақтап, мәселе бойынша ұсынылған шешімнің артықшылығы мен кемшілік тұстарын </a:t>
            </a: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салыстырады, 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 ойын дәлелдеп жазады;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сөйлем соңында қабаттасып қойылатын тыныс белгілерін дұрыс қолданады.</a:t>
            </a:r>
            <a:endParaRPr lang="kk-KZ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>
            <a:fillRect/>
          </a:stretch>
        </p:blipFill>
        <p:spPr bwMode="auto">
          <a:xfrm>
            <a:off x="0" y="6350"/>
            <a:ext cx="10693400" cy="759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2560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r>
              <a:rPr lang="en-US" altLang="ru-RU" sz="1400" b="1" dirty="0">
                <a:solidFill>
                  <a:srgbClr val="002060"/>
                </a:solidFill>
              </a:rPr>
              <a:t>3</a:t>
            </a:r>
            <a:endParaRPr lang="ru-RU" altLang="ru-RU" sz="1400" b="1" dirty="0">
              <a:solidFill>
                <a:srgbClr val="002060"/>
              </a:solidFill>
            </a:endParaRPr>
          </a:p>
        </p:txBody>
      </p:sp>
      <p:cxnSp>
        <p:nvCxnSpPr>
          <p:cNvPr id="25604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5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5607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267" y="192659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5306" y="524510"/>
            <a:ext cx="932688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Миға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шабуыл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сұрақтары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kk-K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Аргументативті эссе дегеніміз не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buAutoNum type="arabicPeriod"/>
            </a:pP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Сөйлем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соңында қабаттасып қойылатын тыныс белгілер туралы не білеміз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buAutoNum type="arabicPeriod"/>
            </a:pP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>
            <a:fillRect/>
          </a:stretch>
        </p:blipFill>
        <p:spPr bwMode="auto">
          <a:xfrm>
            <a:off x="0" y="6350"/>
            <a:ext cx="10693400" cy="759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536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F49AFEA2-2D72-4F1E-AEF1-578E8818EBA2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4</a:t>
            </a:fld>
            <a:endParaRPr lang="ru-RU" altLang="ru-RU" sz="1400" b="1">
              <a:solidFill>
                <a:srgbClr val="002060"/>
              </a:solidFill>
            </a:endParaRPr>
          </a:p>
        </p:txBody>
      </p:sp>
      <p:cxnSp>
        <p:nvCxnSpPr>
          <p:cNvPr id="15364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5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5367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90911" y="1122515"/>
          <a:ext cx="9890125" cy="5690527"/>
        </p:xfrm>
        <a:graphic>
          <a:graphicData uri="http://schemas.openxmlformats.org/drawingml/2006/table">
            <a:tbl>
              <a:tblPr/>
              <a:tblGrid>
                <a:gridCol w="49364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536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48279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Эссе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бұл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еркін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композицияға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құрылған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көлемі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шағын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прозалық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шығарма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Нақты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бір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мәселеге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байланысты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адамның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жеке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әсерін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түсінігін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және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ой 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толғанысын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бейнелейді</a:t>
                      </a:r>
                      <a:r>
                        <a:rPr lang="ru-RU" sz="2000" b="0" i="0" u="none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</a:p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Жүйеленген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ғылыми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түрде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емес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еркін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үлгіде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қандай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да 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бір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мәселені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сөз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ететін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очерк» Л.П. Крысин "Толковый словарь иноязычных слов" .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95" marR="32595" marT="16299" marB="1629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32595" marR="32595" marT="16299" marB="1629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3872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Эссенің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түрлері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r>
                        <a:rPr lang="ru-RU" sz="24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sz="24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Сипаттамалық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24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Шығармашылық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24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Анықтамалық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24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Салыстырмалы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немесе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кереғар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Дәлелдеме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24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Аргументативтік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Әдеби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32595" marR="32595" marT="16299" marB="1629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20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Аргументативті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эссе 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даулы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тақырыпқа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жазылған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әдеби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шығарма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Басқаша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айтқанда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«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қосыламын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және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қарсымын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деген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сияқты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дау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тудырушы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кейбір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тезистерді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қорғайды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indent="0" algn="ctr">
                        <a:buNone/>
                      </a:pPr>
                      <a:endParaRPr lang="ru-RU" sz="1800" dirty="0"/>
                    </a:p>
                    <a:p>
                      <a:pPr marL="0" indent="0" algn="ctr">
                        <a:buNone/>
                      </a:pPr>
                      <a:r>
                        <a:rPr lang="ru-RU" sz="20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Аргументативті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эссенің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мақсаты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аудиторияны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белгілі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бір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көзқарасқа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сендіру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және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оларды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өз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жағына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көндіру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Басқа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емес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тек 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сол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ұстанымның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неліктен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тиімді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екенін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айқын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тұжырымдау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altLang="ru-RU" sz="20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95" marR="32595" marT="16299" marB="1629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91292" y="410161"/>
            <a:ext cx="53378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Грамматикалық материал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>
            <a:fillRect/>
          </a:stretch>
        </p:blipFill>
        <p:spPr bwMode="auto">
          <a:xfrm>
            <a:off x="0" y="-36513"/>
            <a:ext cx="10693400" cy="75977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54495518-9DD0-4C5A-A831-8803BCE86613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5</a:t>
            </a:fld>
            <a:endParaRPr lang="ru-RU" altLang="ru-RU" sz="14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225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72440" y="335280"/>
            <a:ext cx="91797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alt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 үзіндіні оқып, эссенің қай түріне жататынын ажыратыңыз. Көтерілген даулы мәселені анықтаңыз. </a:t>
            </a:r>
            <a:r>
              <a:rPr lang="en-US" alt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0694" y="1820187"/>
            <a:ext cx="929819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Еліміздегі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туризмнің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дамуы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баға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мен сапа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үйлесуі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Расында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кез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келген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демалушы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қызмет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көрсету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сапасы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жоғары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жерде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ғана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емін-еркін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демалады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ғой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Кәсіпкерлер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бағаны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белгілегенде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талаптарға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сүйенеді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екен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таңғаласың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Бұдан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инфрақұрылым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мәселесі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алдымыздан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шығады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Мәселен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Алакөл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Марқакөл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сынды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інжу-маржандарымызға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жеткенше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демалысыңыздың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берекесі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қашады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Себебі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жолдың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алыс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алдына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бұған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қоса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сапасы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сын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көтермейді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Қалай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десек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те,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көзтартар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табиғатымен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елді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тамсандырып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жүрген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жерлерімізді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таныту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кәсіпкерлер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Үкімет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тарапынан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қолдауға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мұқтаж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Айталық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мемлекет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кейбір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алыс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аймақтардағы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демалыс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орындарына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жаз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айлары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шағын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ұшақтар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ұйымдастырса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келушілердің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санын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көбейтетіні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анық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Екіншіден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қазақстандық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туризмді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дамытудың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басты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қозғаушы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күші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ретінде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жарнама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мәселесін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айта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кеткен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жөн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Ешқандай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қазба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байлығы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жоқ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тек туризм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байлыққа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белшесінен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батып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отырған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елдер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жарнама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мәселесіне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немқұрайлы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қарамайтыны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байқалады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Әлемнің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алты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құрлығындағы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жерлерді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біле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тұра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елімізде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інжу-маржан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саналатын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жерлерді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көпшілік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біле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бермейтіні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рас.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Себебі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теледидарды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болсын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радионы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болсын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қоссаңыз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да,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қай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басылымды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ашсаңыз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шетелдік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курорттардың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жарнамасы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көздің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жауын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Сондықтан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жарнамалау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мәселесі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назардан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қалмауы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тиіс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/>
              <a:t> </a:t>
            </a:r>
          </a:p>
          <a:p>
            <a:pPr algn="ctr"/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ACD5C9-CE4D-40EC-BEC6-70084692156F}" type="slidenum">
              <a:rPr lang="ru-RU" altLang="ru-RU"/>
              <a:pPr>
                <a:defRPr/>
              </a:pPr>
              <a:t>6</a:t>
            </a:fld>
            <a:endParaRPr lang="ru-RU" altLang="ru-RU"/>
          </a:p>
        </p:txBody>
      </p:sp>
      <p:pic>
        <p:nvPicPr>
          <p:cNvPr id="6" name="Picture 2" descr="C:\Users\Типография\Desktop\Безымянный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11757" r="11484"/>
          <a:stretch>
            <a:fillRect/>
          </a:stretch>
        </p:blipFill>
        <p:spPr bwMode="auto">
          <a:xfrm>
            <a:off x="0" y="953"/>
            <a:ext cx="10692765" cy="75603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7" name="Прямоугольник 16"/>
          <p:cNvSpPr/>
          <p:nvPr/>
        </p:nvSpPr>
        <p:spPr>
          <a:xfrm>
            <a:off x="789396" y="455881"/>
            <a:ext cx="60234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жауапты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анықтаңыз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3183" y="1431236"/>
            <a:ext cx="810039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kk-K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Мәтін ... эссе түрінде жазылған.</a:t>
            </a:r>
          </a:p>
          <a:p>
            <a:pPr marL="342900" indent="-342900" algn="just">
              <a:buAutoNum type="arabicPeriod"/>
            </a:pPr>
            <a:endParaRPr lang="kk-KZ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kk-K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 шығармашылық</a:t>
            </a:r>
          </a:p>
          <a:p>
            <a:pPr marL="342900" indent="-342900" algn="just"/>
            <a:r>
              <a:rPr lang="kk-K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Ә) анықтамалық</a:t>
            </a:r>
          </a:p>
          <a:p>
            <a:pPr marL="342900" indent="-342900" algn="just"/>
            <a:r>
              <a:rPr lang="kk-K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Б) аргументативті</a:t>
            </a:r>
          </a:p>
          <a:p>
            <a:pPr marL="342900" indent="-342900" algn="just"/>
            <a:r>
              <a:rPr lang="kk-K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В) сипаттамалық</a:t>
            </a:r>
          </a:p>
          <a:p>
            <a:pPr marL="342900" indent="-342900" algn="just"/>
            <a:endParaRPr lang="kk-KZ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kk-K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kk-K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Мәтінде қандай даулы мәселе көтерілген?</a:t>
            </a:r>
          </a:p>
          <a:p>
            <a:pPr marL="342900" indent="-342900" algn="just"/>
            <a:endParaRPr lang="kk-KZ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kk-K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 әлемдік туризмнің жағдайы</a:t>
            </a:r>
          </a:p>
          <a:p>
            <a:pPr marL="342900" indent="-342900" algn="just"/>
            <a:r>
              <a:rPr lang="kk-K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Ә) қазақстандық туризмді дамыту</a:t>
            </a:r>
          </a:p>
          <a:p>
            <a:pPr marL="342900" indent="-342900" algn="just"/>
            <a:r>
              <a:rPr lang="kk-K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Б) мемлекеттегі саяси жағдайдың тұрақсыздығы</a:t>
            </a:r>
          </a:p>
          <a:p>
            <a:pPr marL="342900" indent="-342900" algn="just"/>
            <a:r>
              <a:rPr lang="kk-K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В) еліміздегі жарнама бағытының төмендігі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ACD5C9-CE4D-40EC-BEC6-70084692156F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  <p:pic>
        <p:nvPicPr>
          <p:cNvPr id="6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>
            <a:fillRect/>
          </a:stretch>
        </p:blipFill>
        <p:spPr bwMode="auto">
          <a:xfrm>
            <a:off x="0" y="-96203"/>
            <a:ext cx="10693400" cy="75977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29260" y="1840478"/>
            <a:ext cx="8237768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kk-KZ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Мәтінді</a:t>
            </a:r>
            <a:r>
              <a:rPr lang="en-US" alt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мұқият </a:t>
            </a:r>
            <a:r>
              <a:rPr lang="en-US" altLang="en-US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түсініп</a:t>
            </a:r>
            <a:r>
              <a:rPr lang="en-US" alt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оқиды</a:t>
            </a:r>
            <a:r>
              <a:rPr lang="en-US" alt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k-KZ" alt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Үзіндінің қай эссе түріне жататынын ажыратады;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k-KZ" alt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Көтерілген даулы мәселені анықтайды. 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kk-KZ" altLang="ru-RU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ACD5C9-CE4D-40EC-BEC6-70084692156F}" type="slidenum">
              <a:rPr lang="ru-RU" altLang="ru-RU"/>
              <a:pPr>
                <a:defRPr/>
              </a:pPr>
              <a:t>8</a:t>
            </a:fld>
            <a:endParaRPr lang="ru-RU" altLang="ru-RU"/>
          </a:p>
        </p:txBody>
      </p:sp>
      <p:pic>
        <p:nvPicPr>
          <p:cNvPr id="6" name="Picture 2" descr="C:\Users\Типография\Desktop\Безымянный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11757" r="11484"/>
          <a:stretch>
            <a:fillRect/>
          </a:stretch>
        </p:blipFill>
        <p:spPr bwMode="auto">
          <a:xfrm>
            <a:off x="635" y="635"/>
            <a:ext cx="10692765" cy="75603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289561" y="425669"/>
            <a:ext cx="9525000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Ықтимал жауап: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113183" y="1431236"/>
            <a:ext cx="810039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kk-K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Мәтін ... эссе түрінде жазылған.</a:t>
            </a:r>
          </a:p>
          <a:p>
            <a:pPr marL="342900" indent="-342900" algn="just">
              <a:buAutoNum type="arabicPeriod"/>
            </a:pPr>
            <a:endParaRPr lang="kk-KZ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kk-K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 шығармашылық</a:t>
            </a:r>
          </a:p>
          <a:p>
            <a:pPr marL="342900" indent="-342900" algn="just"/>
            <a:r>
              <a:rPr lang="kk-K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Ә) анықтамалық</a:t>
            </a:r>
          </a:p>
          <a:p>
            <a:pPr marL="342900" indent="-342900" algn="just"/>
            <a:r>
              <a:rPr lang="kk-KZ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Б) аргументативті</a:t>
            </a:r>
          </a:p>
          <a:p>
            <a:pPr marL="342900" indent="-342900" algn="just"/>
            <a:r>
              <a:rPr lang="kk-K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В) сипаттамалық</a:t>
            </a:r>
          </a:p>
          <a:p>
            <a:pPr marL="342900" indent="-342900" algn="just"/>
            <a:endParaRPr lang="kk-KZ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kk-K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kk-K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Мәтінде қандай даулы мәселе көтерілген?</a:t>
            </a:r>
          </a:p>
          <a:p>
            <a:pPr marL="342900" indent="-342900" algn="just"/>
            <a:endParaRPr lang="kk-KZ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kk-K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 әлемдік туризмнің жағдайы</a:t>
            </a:r>
          </a:p>
          <a:p>
            <a:pPr marL="342900" indent="-342900" algn="just"/>
            <a:r>
              <a:rPr lang="kk-KZ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Ә) қазақстандық туризмді дамыту</a:t>
            </a:r>
          </a:p>
          <a:p>
            <a:pPr marL="342900" indent="-342900" algn="just"/>
            <a:r>
              <a:rPr lang="kk-K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Б) мемлекеттегі саяси жағдайдың тұрақсыздығы</a:t>
            </a:r>
          </a:p>
          <a:p>
            <a:pPr marL="342900" indent="-342900" algn="just"/>
            <a:r>
              <a:rPr lang="kk-K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В) еліміздегі жарнама бағытының төмендігі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5A8886C-BC1C-443C-9582-7E3ED7CC2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BB2630-537D-476C-A4DD-8A9EDC3CBD9A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  <p:pic>
        <p:nvPicPr>
          <p:cNvPr id="5" name="Picture 2" descr="C:\Users\Типография\Desktop\Безымянный.png">
            <a:extLst>
              <a:ext uri="{FF2B5EF4-FFF2-40B4-BE49-F238E27FC236}">
                <a16:creationId xmlns:a16="http://schemas.microsoft.com/office/drawing/2014/main" xmlns="" id="{98693B58-64DA-4007-9AD6-C29E10648D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11757" r="11484"/>
          <a:stretch>
            <a:fillRect/>
          </a:stretch>
        </p:blipFill>
        <p:spPr bwMode="auto">
          <a:xfrm>
            <a:off x="0" y="953"/>
            <a:ext cx="10692765" cy="75603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01CD5C0-3B4A-4777-92B3-7F4322309C5C}"/>
              </a:ext>
            </a:extLst>
          </p:cNvPr>
          <p:cNvSpPr/>
          <p:nvPr/>
        </p:nvSpPr>
        <p:spPr>
          <a:xfrm>
            <a:off x="789396" y="455881"/>
            <a:ext cx="89369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Ә)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үзінді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тапсырманы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орындаңыз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xmlns="" id="{74DCA856-F3BF-454B-9C5E-88B78EE6F7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186057"/>
              </p:ext>
            </p:extLst>
          </p:nvPr>
        </p:nvGraphicFramePr>
        <p:xfrm>
          <a:off x="988541" y="1973313"/>
          <a:ext cx="8737789" cy="3063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0833">
                  <a:extLst>
                    <a:ext uri="{9D8B030D-6E8A-4147-A177-3AD203B41FA5}">
                      <a16:colId xmlns:a16="http://schemas.microsoft.com/office/drawing/2014/main" xmlns="" val="2189360694"/>
                    </a:ext>
                  </a:extLst>
                </a:gridCol>
                <a:gridCol w="2908478">
                  <a:extLst>
                    <a:ext uri="{9D8B030D-6E8A-4147-A177-3AD203B41FA5}">
                      <a16:colId xmlns:a16="http://schemas.microsoft.com/office/drawing/2014/main" xmlns="" val="2959439430"/>
                    </a:ext>
                  </a:extLst>
                </a:gridCol>
                <a:gridCol w="2908478">
                  <a:extLst>
                    <a:ext uri="{9D8B030D-6E8A-4147-A177-3AD203B41FA5}">
                      <a16:colId xmlns:a16="http://schemas.microsoft.com/office/drawing/2014/main" xmlns="" val="1410771992"/>
                    </a:ext>
                  </a:extLst>
                </a:gridCol>
              </a:tblGrid>
              <a:tr h="795183">
                <a:tc>
                  <a:txBody>
                    <a:bodyPr/>
                    <a:lstStyle/>
                    <a:p>
                      <a:pPr algn="ctr"/>
                      <a:r>
                        <a:rPr lang="kk-KZ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Аудиоториясы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Аргумент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Пікірі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95493403"/>
                  </a:ext>
                </a:extLst>
              </a:tr>
              <a:tr h="226795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63378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62214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779</Words>
  <Application>Microsoft Office PowerPoint</Application>
  <PresentationFormat>Произвольный</PresentationFormat>
  <Paragraphs>138</Paragraphs>
  <Slides>16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Calibri</vt:lpstr>
      <vt:lpstr>Century Gothic</vt:lpstr>
      <vt:lpstr>Times New Roman</vt:lpstr>
      <vt:lpstr>Open Sans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Huawei</cp:lastModifiedBy>
  <cp:revision>209</cp:revision>
  <cp:lastPrinted>2020-01-23T03:03:00Z</cp:lastPrinted>
  <dcterms:created xsi:type="dcterms:W3CDTF">2021-01-11T16:37:00Z</dcterms:created>
  <dcterms:modified xsi:type="dcterms:W3CDTF">2024-10-29T08:37:00Z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1049-11.2.0.9665</vt:lpwstr>
  </property>
</Properties>
</file>