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media/image1.jpeg" ContentType="image/jpeg"/>
  <Override PartName="/ppt/media/image9.png" ContentType="image/png"/>
  <Override PartName="/ppt/media/image5.png" ContentType="image/png"/>
  <Override PartName="/ppt/media/image2.jpeg" ContentType="image/jpeg"/>
  <Override PartName="/ppt/media/image4.png" ContentType="image/png"/>
  <Override PartName="/ppt/media/image6.png" ContentType="image/png"/>
  <Override PartName="/ppt/media/image7.png" ContentType="image/png"/>
  <Override PartName="/ppt/media/image3.png" ContentType="image/png"/>
  <Override PartName="/ppt/media/image8.png" ContentType="image/png"/>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notesSlides/_rels/notesSlide13.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ffffff"/>
              </a:solidFill>
              <a:uFillTx/>
              <a:latin typeface="Calibri"/>
            </a:endParaRPr>
          </a:p>
        </p:txBody>
      </p:sp>
      <p:sp>
        <p:nvSpPr>
          <p:cNvPr id="13" name="AutoShape 1"/>
          <p:cNvSpPr/>
          <p:nvPr/>
        </p:nvSpPr>
        <p:spPr>
          <a:xfrm>
            <a:off x="0" y="0"/>
            <a:ext cx="6858000" cy="9144000"/>
          </a:xfrm>
          <a:custGeom>
            <a:avLst/>
            <a:gdLst>
              <a:gd name="textAreaLeft" fmla="*/ 360 w 6858000"/>
              <a:gd name="textAreaRight" fmla="*/ 6857640 w 6858000"/>
              <a:gd name="textAreaTop" fmla="*/ 360 h 9144000"/>
              <a:gd name="textAreaBottom" fmla="*/ 9143640 h 9144000"/>
            </a:gdLst>
            <a:ahLst/>
            <a:rect l="textAreaLeft" t="textAreaTop" r="textAreaRight" b="textAreaBottom"/>
            <a:pathLst>
              <a:path w="21600" h="28800">
                <a:moveTo>
                  <a:pt x="5" y="0"/>
                </a:moveTo>
                <a:arcTo wR="5" hR="5" stAng="16200000" swAng="-5400000"/>
                <a:lnTo>
                  <a:pt x="0" y="28795"/>
                </a:lnTo>
                <a:arcTo wR="5" hR="5" stAng="10800000" swAng="-5400000"/>
                <a:lnTo>
                  <a:pt x="21595" y="28800"/>
                </a:lnTo>
                <a:arcTo wR="5" hR="5" stAng="5400000" swAng="-5400000"/>
                <a:lnTo>
                  <a:pt x="21600" y="5"/>
                </a:lnTo>
                <a:arcTo wR="5" hR="5" stAng="0" swAng="-5400000"/>
                <a:close/>
              </a:path>
            </a:pathLst>
          </a:custGeom>
          <a:solidFill>
            <a:srgbClr val="ffffff"/>
          </a:solidFill>
          <a:ln w="0">
            <a:noFill/>
          </a:ln>
        </p:spPr>
        <p:style>
          <a:lnRef idx="0"/>
          <a:fillRef idx="0"/>
          <a:effectRef idx="0"/>
          <a:fontRef idx="minor"/>
        </p:style>
        <p:txBody>
          <a:bodyPr wrap="none" lIns="90000" rIns="90000" tIns="46800" bIns="46800" anchor="ctr">
            <a:no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14" name="AutoShape 2"/>
          <p:cNvSpPr/>
          <p:nvPr/>
        </p:nvSpPr>
        <p:spPr>
          <a:xfrm>
            <a:off x="0" y="0"/>
            <a:ext cx="6858000" cy="9144000"/>
          </a:xfrm>
          <a:custGeom>
            <a:avLst/>
            <a:gdLst>
              <a:gd name="textAreaLeft" fmla="*/ 360 w 6858000"/>
              <a:gd name="textAreaRight" fmla="*/ 6857640 w 6858000"/>
              <a:gd name="textAreaTop" fmla="*/ 360 h 9144000"/>
              <a:gd name="textAreaBottom" fmla="*/ 9143640 h 9144000"/>
            </a:gdLst>
            <a:ahLst/>
            <a:rect l="textAreaLeft" t="textAreaTop" r="textAreaRight" b="textAreaBottom"/>
            <a:pathLst>
              <a:path w="21600" h="28800">
                <a:moveTo>
                  <a:pt x="5" y="0"/>
                </a:moveTo>
                <a:arcTo wR="5" hR="5" stAng="16200000" swAng="-5400000"/>
                <a:lnTo>
                  <a:pt x="0" y="28795"/>
                </a:lnTo>
                <a:arcTo wR="5" hR="5" stAng="10800000" swAng="-5400000"/>
                <a:lnTo>
                  <a:pt x="21595" y="28800"/>
                </a:lnTo>
                <a:arcTo wR="5" hR="5" stAng="5400000" swAng="-5400000"/>
                <a:lnTo>
                  <a:pt x="21600" y="5"/>
                </a:lnTo>
                <a:arcTo wR="5" hR="5" stAng="0" swAng="-5400000"/>
                <a:close/>
              </a:path>
            </a:pathLst>
          </a:custGeom>
          <a:solidFill>
            <a:srgbClr val="ffffff"/>
          </a:solidFill>
          <a:ln w="0">
            <a:noFill/>
          </a:ln>
        </p:spPr>
        <p:style>
          <a:lnRef idx="0"/>
          <a:fillRef idx="0"/>
          <a:effectRef idx="0"/>
          <a:fontRef idx="minor"/>
        </p:style>
        <p:txBody>
          <a:bodyPr wrap="none" lIns="90000" rIns="90000" tIns="46800" bIns="46800" anchor="ctr">
            <a:no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15" name="AutoShape 3"/>
          <p:cNvSpPr/>
          <p:nvPr/>
        </p:nvSpPr>
        <p:spPr>
          <a:xfrm>
            <a:off x="0" y="0"/>
            <a:ext cx="6858000" cy="9144000"/>
          </a:xfrm>
          <a:custGeom>
            <a:avLst/>
            <a:gdLst>
              <a:gd name="textAreaLeft" fmla="*/ 360 w 6858000"/>
              <a:gd name="textAreaRight" fmla="*/ 6857640 w 6858000"/>
              <a:gd name="textAreaTop" fmla="*/ 360 h 9144000"/>
              <a:gd name="textAreaBottom" fmla="*/ 9143640 h 9144000"/>
            </a:gdLst>
            <a:ahLst/>
            <a:rect l="textAreaLeft" t="textAreaTop" r="textAreaRight" b="textAreaBottom"/>
            <a:pathLst>
              <a:path w="21600" h="28800">
                <a:moveTo>
                  <a:pt x="5" y="0"/>
                </a:moveTo>
                <a:arcTo wR="5" hR="5" stAng="16200000" swAng="-5400000"/>
                <a:lnTo>
                  <a:pt x="0" y="28795"/>
                </a:lnTo>
                <a:arcTo wR="5" hR="5" stAng="10800000" swAng="-5400000"/>
                <a:lnTo>
                  <a:pt x="21595" y="28800"/>
                </a:lnTo>
                <a:arcTo wR="5" hR="5" stAng="5400000" swAng="-5400000"/>
                <a:lnTo>
                  <a:pt x="21600" y="5"/>
                </a:lnTo>
                <a:arcTo wR="5" hR="5" stAng="0" swAng="-5400000"/>
                <a:close/>
              </a:path>
            </a:pathLst>
          </a:custGeom>
          <a:solidFill>
            <a:srgbClr val="ffffff"/>
          </a:solidFill>
          <a:ln w="0">
            <a:noFill/>
          </a:ln>
        </p:spPr>
        <p:style>
          <a:lnRef idx="0"/>
          <a:fillRef idx="0"/>
          <a:effectRef idx="0"/>
          <a:fontRef idx="minor"/>
        </p:style>
        <p:txBody>
          <a:bodyPr wrap="none" lIns="90000" rIns="90000" tIns="46800" bIns="46800" anchor="ctr">
            <a:no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16" name="Text Box 4"/>
          <p:cNvSpPr/>
          <p:nvPr/>
        </p:nvSpPr>
        <p:spPr>
          <a:xfrm>
            <a:off x="0" y="0"/>
            <a:ext cx="2971800" cy="457200"/>
          </a:xfrm>
          <a:prstGeom prst="rect">
            <a:avLst/>
          </a:prstGeom>
          <a:noFill/>
          <a:ln w="0">
            <a:noFill/>
          </a:ln>
        </p:spPr>
        <p:style>
          <a:lnRef idx="0"/>
          <a:fillRef idx="0"/>
          <a:effectRef idx="0"/>
          <a:fontRef idx="minor"/>
        </p:style>
        <p:txBody>
          <a:bodyPr wrap="none" lIns="90000" rIns="90000" tIns="46800" bIns="46800" anchor="ctr">
            <a:no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17" name="Text Box 5"/>
          <p:cNvSpPr/>
          <p:nvPr/>
        </p:nvSpPr>
        <p:spPr>
          <a:xfrm>
            <a:off x="3884760" y="0"/>
            <a:ext cx="2968560" cy="453960"/>
          </a:xfrm>
          <a:prstGeom prst="rect">
            <a:avLst/>
          </a:prstGeom>
          <a:noFill/>
          <a:ln w="0">
            <a:noFill/>
          </a:ln>
        </p:spPr>
        <p:style>
          <a:lnRef idx="0"/>
          <a:fillRef idx="0"/>
          <a:effectRef idx="0"/>
          <a:fontRef idx="minor"/>
        </p:style>
        <p:txBody>
          <a:bodyPr wrap="none" lIns="90000" rIns="90000" tIns="46800" bIns="46800" anchor="ctr">
            <a:no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18" name="PlaceHolder 1"/>
          <p:cNvSpPr>
            <a:spLocks noGrp="1"/>
          </p:cNvSpPr>
          <p:nvPr>
            <p:ph type="sldImg"/>
          </p:nvPr>
        </p:nvSpPr>
        <p:spPr>
          <a:xfrm>
            <a:off x="380880" y="685800"/>
            <a:ext cx="6091200" cy="3424320"/>
          </a:xfrm>
          <a:prstGeom prst="rect">
            <a:avLst/>
          </a:prstGeom>
          <a:noFill/>
          <a:ln cap="sq" w="12600">
            <a:solidFill>
              <a:srgbClr val="000000"/>
            </a:solidFill>
            <a:miter/>
          </a:ln>
        </p:spPr>
        <p:txBody>
          <a:bodyPr lIns="90000" rIns="90000" tIns="46800" bIns="46800" anchor="t">
            <a:noAutofit/>
          </a:bodyPr>
          <a:p>
            <a:r>
              <a:rPr b="0" lang="ru-RU" sz="3600" strike="noStrike" u="none">
                <a:solidFill>
                  <a:srgbClr val="000000"/>
                </a:solidFill>
                <a:uFillTx/>
                <a:latin typeface="Arial"/>
              </a:rPr>
              <a:t>Click to move the slide</a:t>
            </a:r>
            <a:endParaRPr b="0" lang="ru-RU" sz="3600" strike="noStrike" u="none">
              <a:solidFill>
                <a:srgbClr val="000000"/>
              </a:solidFill>
              <a:uFillTx/>
              <a:latin typeface="Arial"/>
            </a:endParaRPr>
          </a:p>
        </p:txBody>
      </p:sp>
      <p:sp>
        <p:nvSpPr>
          <p:cNvPr id="19" name="PlaceHolder 2"/>
          <p:cNvSpPr>
            <a:spLocks noGrp="1"/>
          </p:cNvSpPr>
          <p:nvPr>
            <p:ph type="body"/>
          </p:nvPr>
        </p:nvSpPr>
        <p:spPr>
          <a:xfrm>
            <a:off x="685440" y="4343040"/>
            <a:ext cx="5481720" cy="4110120"/>
          </a:xfrm>
          <a:prstGeom prst="rect">
            <a:avLst/>
          </a:prstGeom>
          <a:noFill/>
          <a:ln w="0">
            <a:noFill/>
          </a:ln>
        </p:spPr>
        <p:txBody>
          <a:bodyPr lIns="90000" rIns="90000" tIns="46800" bIns="46800" anchor="t">
            <a:noAutofit/>
          </a:bodyPr>
          <a:p>
            <a:pPr indent="0">
              <a:spcBef>
                <a:spcPts val="451"/>
              </a:spcBef>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ru-RU" sz="1200" strike="noStrike" u="none">
                <a:solidFill>
                  <a:srgbClr val="000000"/>
                </a:solidFill>
                <a:uFillTx/>
                <a:latin typeface="Times New Roman"/>
              </a:rPr>
              <a:t>Click to edit the notes format</a:t>
            </a:r>
            <a:endParaRPr b="0" lang="ru-RU" sz="1200" strike="noStrike" u="none">
              <a:solidFill>
                <a:srgbClr val="000000"/>
              </a:solidFill>
              <a:uFillTx/>
              <a:latin typeface="Times New Roman"/>
            </a:endParaRPr>
          </a:p>
        </p:txBody>
      </p:sp>
      <p:sp>
        <p:nvSpPr>
          <p:cNvPr id="20" name="Text Box 8"/>
          <p:cNvSpPr/>
          <p:nvPr/>
        </p:nvSpPr>
        <p:spPr>
          <a:xfrm>
            <a:off x="0" y="8685360"/>
            <a:ext cx="2971800" cy="457200"/>
          </a:xfrm>
          <a:prstGeom prst="rect">
            <a:avLst/>
          </a:prstGeom>
          <a:noFill/>
          <a:ln w="0">
            <a:noFill/>
          </a:ln>
        </p:spPr>
        <p:style>
          <a:lnRef idx="0"/>
          <a:fillRef idx="0"/>
          <a:effectRef idx="0"/>
          <a:fontRef idx="minor"/>
        </p:style>
        <p:txBody>
          <a:bodyPr wrap="none" lIns="90000" rIns="90000" tIns="46800" bIns="46800" anchor="ctr">
            <a:noAutofit/>
          </a:bodyPr>
          <a:p>
            <a: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21" name="PlaceHolder 3"/>
          <p:cNvSpPr>
            <a:spLocks noGrp="1"/>
          </p:cNvSpPr>
          <p:nvPr>
            <p:ph type="sldNum" idx="7"/>
          </p:nvPr>
        </p:nvSpPr>
        <p:spPr>
          <a:xfrm>
            <a:off x="3884400" y="8685360"/>
            <a:ext cx="2966760" cy="452160"/>
          </a:xfrm>
          <a:prstGeom prst="rect">
            <a:avLst/>
          </a:prstGeom>
          <a:noFill/>
          <a:ln w="0">
            <a:noFill/>
          </a:ln>
        </p:spPr>
        <p:txBody>
          <a:bodyPr lIns="90000" rIns="90000" tIns="46800" bIns="46800" anchor="b">
            <a:noAutofit/>
          </a:bodyPr>
          <a:lstStyle>
            <a:lvl1pPr indent="0" algn="r">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defRPr b="0" sz="1200" strike="noStrike" u="none">
                <a:solidFill>
                  <a:srgbClr val="000000"/>
                </a:solidFill>
                <a:uFillTx/>
                <a:latin typeface="Calibri"/>
              </a:defRPr>
            </a:lvl1pPr>
          </a:lstStyle>
          <a:p>
            <a:pPr indent="0" algn="r">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94C6E9A0-0F74-4478-AAB9-B31A96E211E8}" type="slidenum">
              <a:rPr b="0"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Rectangle 9"/>
          <p:cNvSpPr/>
          <p:nvPr/>
        </p:nvSpPr>
        <p:spPr>
          <a:xfrm>
            <a:off x="3884760" y="8685360"/>
            <a:ext cx="2966760" cy="4521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ED13C12A-7355-46CE-AEE7-33941418FE00}" type="slidenum">
              <a:rPr b="0"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13" name="Text Box 1"/>
          <p:cNvSpPr/>
          <p:nvPr/>
        </p:nvSpPr>
        <p:spPr>
          <a:xfrm>
            <a:off x="3884760" y="8685360"/>
            <a:ext cx="2968560" cy="4539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DFD29DC2-91E0-4F30-A5EF-10A94B097A68}" type="slidenum">
              <a:rPr b="0" lang="ru-RU"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14" name="PlaceHolder 1"/>
          <p:cNvSpPr>
            <a:spLocks noGrp="1"/>
          </p:cNvSpPr>
          <p:nvPr>
            <p:ph type="sldImg"/>
          </p:nvPr>
        </p:nvSpPr>
        <p:spPr>
          <a:xfrm>
            <a:off x="380880" y="685800"/>
            <a:ext cx="6096240" cy="3429000"/>
          </a:xfrm>
          <a:prstGeom prst="rect">
            <a:avLst/>
          </a:prstGeom>
          <a:ln w="0">
            <a:noFill/>
          </a:ln>
        </p:spPr>
      </p:sp>
      <p:sp>
        <p:nvSpPr>
          <p:cNvPr id="115" name="PlaceHolder 2"/>
          <p:cNvSpPr>
            <a:spLocks noGrp="1"/>
          </p:cNvSpPr>
          <p:nvPr>
            <p:ph type="body"/>
          </p:nvPr>
        </p:nvSpPr>
        <p:spPr>
          <a:xfrm>
            <a:off x="685800" y="4343400"/>
            <a:ext cx="5486400" cy="4114800"/>
          </a:xfrm>
          <a:prstGeom prst="rect">
            <a:avLst/>
          </a:prstGeom>
          <a:noFill/>
          <a:ln w="0">
            <a:noFill/>
          </a:ln>
        </p:spPr>
        <p:txBody>
          <a:bodyPr lIns="0" rIns="0" tIns="0" bIns="0" anchor="ctr">
            <a:noAutofit/>
          </a:bodyPr>
          <a:p>
            <a:pPr indent="0">
              <a:spcBef>
                <a:spcPts val="451"/>
              </a:spcBef>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200" strike="noStrike" u="none">
              <a:solidFill>
                <a:srgbClr val="000000"/>
              </a:solidFill>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sldImg"/>
          </p:nvPr>
        </p:nvSpPr>
        <p:spPr>
          <a:xfrm>
            <a:off x="382680" y="685800"/>
            <a:ext cx="6087960" cy="3424320"/>
          </a:xfrm>
          <a:prstGeom prst="rect">
            <a:avLst/>
          </a:prstGeom>
          <a:ln w="0">
            <a:noFill/>
          </a:ln>
        </p:spPr>
      </p:sp>
      <p:sp>
        <p:nvSpPr>
          <p:cNvPr id="129" name="PlaceHolder 2"/>
          <p:cNvSpPr>
            <a:spLocks noGrp="1"/>
          </p:cNvSpPr>
          <p:nvPr>
            <p:ph type="body"/>
          </p:nvPr>
        </p:nvSpPr>
        <p:spPr>
          <a:xfrm>
            <a:off x="685440" y="4343040"/>
            <a:ext cx="5481720" cy="4110120"/>
          </a:xfrm>
          <a:prstGeom prst="rect">
            <a:avLst/>
          </a:prstGeom>
          <a:noFill/>
          <a:ln w="0">
            <a:noFill/>
          </a:ln>
        </p:spPr>
        <p:txBody>
          <a:bodyPr lIns="0" rIns="0" tIns="0" bIns="0" anchor="t">
            <a:noAutofit/>
          </a:bodyPr>
          <a:p>
            <a:pPr indent="0">
              <a:spcBef>
                <a:spcPts val="451"/>
              </a:spcBef>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200" strike="noStrike" u="none">
              <a:solidFill>
                <a:srgbClr val="000000"/>
              </a:solidFill>
              <a:uFillTx/>
              <a:latin typeface="Times New Roman"/>
            </a:endParaRPr>
          </a:p>
        </p:txBody>
      </p:sp>
      <p:sp>
        <p:nvSpPr>
          <p:cNvPr id="130" name="Номер слайда 3"/>
          <p:cNvSpPr/>
          <p:nvPr/>
        </p:nvSpPr>
        <p:spPr>
          <a:xfrm>
            <a:off x="3884760" y="8685360"/>
            <a:ext cx="2966760" cy="4521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23215A99-D924-4248-A382-8612166A5ABF}" type="slidenum">
              <a:rPr b="0"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Rectangle 9"/>
          <p:cNvSpPr/>
          <p:nvPr/>
        </p:nvSpPr>
        <p:spPr>
          <a:xfrm>
            <a:off x="3884760" y="8685360"/>
            <a:ext cx="2966760" cy="4521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EA0E48FB-D45D-4868-93EF-26F298AB1078}" type="slidenum">
              <a:rPr b="0"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17" name="Text Box 1"/>
          <p:cNvSpPr/>
          <p:nvPr/>
        </p:nvSpPr>
        <p:spPr>
          <a:xfrm>
            <a:off x="3884760" y="8685360"/>
            <a:ext cx="2968560" cy="4539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FB0FC900-C78D-4749-8AFF-A1864ACC276D}" type="slidenum">
              <a:rPr b="0" lang="ru-RU"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18" name="PlaceHolder 1"/>
          <p:cNvSpPr>
            <a:spLocks noGrp="1"/>
          </p:cNvSpPr>
          <p:nvPr>
            <p:ph type="sldImg"/>
          </p:nvPr>
        </p:nvSpPr>
        <p:spPr>
          <a:xfrm>
            <a:off x="380880" y="685800"/>
            <a:ext cx="6096240" cy="3429000"/>
          </a:xfrm>
          <a:prstGeom prst="rect">
            <a:avLst/>
          </a:prstGeom>
          <a:ln w="0">
            <a:noFill/>
          </a:ln>
        </p:spPr>
      </p:sp>
      <p:sp>
        <p:nvSpPr>
          <p:cNvPr id="119" name="PlaceHolder 2"/>
          <p:cNvSpPr>
            <a:spLocks noGrp="1"/>
          </p:cNvSpPr>
          <p:nvPr>
            <p:ph type="body"/>
          </p:nvPr>
        </p:nvSpPr>
        <p:spPr>
          <a:xfrm>
            <a:off x="685800" y="4343400"/>
            <a:ext cx="5486400" cy="4114800"/>
          </a:xfrm>
          <a:prstGeom prst="rect">
            <a:avLst/>
          </a:prstGeom>
          <a:noFill/>
          <a:ln w="0">
            <a:noFill/>
          </a:ln>
        </p:spPr>
        <p:txBody>
          <a:bodyPr lIns="0" rIns="0" tIns="0" bIns="0" anchor="ctr">
            <a:noAutofit/>
          </a:bodyPr>
          <a:p>
            <a:pPr indent="0">
              <a:spcBef>
                <a:spcPts val="451"/>
              </a:spcBef>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200" strike="noStrike" u="none">
              <a:solidFill>
                <a:srgbClr val="000000"/>
              </a:solidFill>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Rectangle 9"/>
          <p:cNvSpPr/>
          <p:nvPr/>
        </p:nvSpPr>
        <p:spPr>
          <a:xfrm>
            <a:off x="3884760" y="8685360"/>
            <a:ext cx="2966760" cy="4521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69E7DB1C-B7A1-4C63-80D1-7DCD86930627}" type="slidenum">
              <a:rPr b="0"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21" name="Text Box 1"/>
          <p:cNvSpPr/>
          <p:nvPr/>
        </p:nvSpPr>
        <p:spPr>
          <a:xfrm>
            <a:off x="3884760" y="8685360"/>
            <a:ext cx="2968560" cy="4539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673343BF-A00D-40E7-858F-FF3C9E8A6543}" type="slidenum">
              <a:rPr b="0" lang="ru-RU"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22" name="PlaceHolder 1"/>
          <p:cNvSpPr>
            <a:spLocks noGrp="1"/>
          </p:cNvSpPr>
          <p:nvPr>
            <p:ph type="sldImg"/>
          </p:nvPr>
        </p:nvSpPr>
        <p:spPr>
          <a:xfrm>
            <a:off x="380880" y="685800"/>
            <a:ext cx="6096240" cy="3429000"/>
          </a:xfrm>
          <a:prstGeom prst="rect">
            <a:avLst/>
          </a:prstGeom>
          <a:ln w="0">
            <a:noFill/>
          </a:ln>
        </p:spPr>
      </p:sp>
      <p:sp>
        <p:nvSpPr>
          <p:cNvPr id="123" name="PlaceHolder 2"/>
          <p:cNvSpPr>
            <a:spLocks noGrp="1"/>
          </p:cNvSpPr>
          <p:nvPr>
            <p:ph type="body"/>
          </p:nvPr>
        </p:nvSpPr>
        <p:spPr>
          <a:xfrm>
            <a:off x="685800" y="4343400"/>
            <a:ext cx="5486400" cy="4114800"/>
          </a:xfrm>
          <a:prstGeom prst="rect">
            <a:avLst/>
          </a:prstGeom>
          <a:noFill/>
          <a:ln w="0">
            <a:noFill/>
          </a:ln>
        </p:spPr>
        <p:txBody>
          <a:bodyPr lIns="0" rIns="0" tIns="0" bIns="0" anchor="ctr">
            <a:noAutofit/>
          </a:bodyPr>
          <a:p>
            <a:pPr indent="0">
              <a:spcBef>
                <a:spcPts val="451"/>
              </a:spcBef>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200" strike="noStrike" u="none">
              <a:solidFill>
                <a:srgbClr val="000000"/>
              </a:solidFill>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Rectangle 9"/>
          <p:cNvSpPr/>
          <p:nvPr/>
        </p:nvSpPr>
        <p:spPr>
          <a:xfrm>
            <a:off x="3884760" y="8685360"/>
            <a:ext cx="2966760" cy="4521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8DC1A369-ADFE-4D26-AF9B-389A999B28C4}" type="slidenum">
              <a:rPr b="0"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25" name="Text Box 1"/>
          <p:cNvSpPr/>
          <p:nvPr/>
        </p:nvSpPr>
        <p:spPr>
          <a:xfrm>
            <a:off x="3884760" y="8685360"/>
            <a:ext cx="2968560" cy="4539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219F9147-4A23-46BE-9401-D4DAE361CB69}" type="slidenum">
              <a:rPr b="0" lang="ru-RU"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26" name="PlaceHolder 1"/>
          <p:cNvSpPr>
            <a:spLocks noGrp="1"/>
          </p:cNvSpPr>
          <p:nvPr>
            <p:ph type="sldImg"/>
          </p:nvPr>
        </p:nvSpPr>
        <p:spPr>
          <a:xfrm>
            <a:off x="380880" y="685800"/>
            <a:ext cx="6096240" cy="3429000"/>
          </a:xfrm>
          <a:prstGeom prst="rect">
            <a:avLst/>
          </a:prstGeom>
          <a:ln w="0">
            <a:noFill/>
          </a:ln>
        </p:spPr>
      </p:sp>
      <p:sp>
        <p:nvSpPr>
          <p:cNvPr id="127" name="PlaceHolder 2"/>
          <p:cNvSpPr>
            <a:spLocks noGrp="1"/>
          </p:cNvSpPr>
          <p:nvPr>
            <p:ph type="body"/>
          </p:nvPr>
        </p:nvSpPr>
        <p:spPr>
          <a:xfrm>
            <a:off x="685800" y="4343400"/>
            <a:ext cx="5486400" cy="4114800"/>
          </a:xfrm>
          <a:prstGeom prst="rect">
            <a:avLst/>
          </a:prstGeom>
          <a:noFill/>
          <a:ln w="0">
            <a:noFill/>
          </a:ln>
        </p:spPr>
        <p:txBody>
          <a:bodyPr lIns="0" rIns="0" tIns="0" bIns="0" anchor="ctr">
            <a:noAutofit/>
          </a:bodyPr>
          <a:p>
            <a:pPr indent="0">
              <a:spcBef>
                <a:spcPts val="451"/>
              </a:spcBef>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200" strike="noStrike" u="none">
              <a:solidFill>
                <a:srgbClr val="000000"/>
              </a:solidFill>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06415BEB-442E-471C-92E5-7B0CD7005804}"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5B5D636B-D8C5-439D-BDCF-3F6D38AEF0D1}"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9" descr=""/>
          <p:cNvPicPr/>
          <p:nvPr/>
        </p:nvPicPr>
        <p:blipFill>
          <a:blip r:embed="rId2"/>
          <a:stretch/>
        </p:blipFill>
        <p:spPr>
          <a:xfrm>
            <a:off x="0" y="0"/>
            <a:ext cx="12211200" cy="6858000"/>
          </a:xfrm>
          <a:prstGeom prst="rect">
            <a:avLst/>
          </a:prstGeom>
          <a:ln w="0">
            <a:noFill/>
          </a:ln>
        </p:spPr>
      </p:pic>
      <p:sp>
        <p:nvSpPr>
          <p:cNvPr id="1" name="PlaceHolder 1"/>
          <p:cNvSpPr>
            <a:spLocks noGrp="1"/>
          </p:cNvSpPr>
          <p:nvPr>
            <p:ph type="title"/>
          </p:nvPr>
        </p:nvSpPr>
        <p:spPr>
          <a:xfrm>
            <a:off x="609120" y="190080"/>
            <a:ext cx="10974600" cy="5828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000000"/>
                </a:solidFill>
                <a:uFillTx/>
                <a:latin typeface="Arial"/>
              </a:rPr>
              <a:t>Click to edit the title text format</a:t>
            </a:r>
            <a:endParaRPr b="0" lang="ru-RU" sz="3600" strike="noStrike" u="none">
              <a:solidFill>
                <a:srgbClr val="000000"/>
              </a:solidFill>
              <a:uFillTx/>
              <a:latin typeface="Arial"/>
            </a:endParaRPr>
          </a:p>
        </p:txBody>
      </p:sp>
      <p:sp>
        <p:nvSpPr>
          <p:cNvPr id="2" name="PlaceHolder 2"/>
          <p:cNvSpPr>
            <a:spLocks noGrp="1"/>
          </p:cNvSpPr>
          <p:nvPr>
            <p:ph type="body"/>
          </p:nvPr>
        </p:nvSpPr>
        <p:spPr>
          <a:xfrm>
            <a:off x="609120" y="1174320"/>
            <a:ext cx="10974600" cy="495324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Click to edit the outline text format</a:t>
            </a:r>
            <a:endParaRPr b="0" lang="ru-RU" sz="3200" strike="noStrike" u="none">
              <a:solidFill>
                <a:srgbClr val="000000"/>
              </a:solidFill>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Second Outline Level</a:t>
            </a:r>
            <a:endParaRPr b="0" lang="ru-RU" sz="3200" strike="noStrike" u="none">
              <a:solidFill>
                <a:srgbClr val="000000"/>
              </a:solidFill>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Third Outline Level</a:t>
            </a:r>
            <a:endParaRPr b="0" lang="ru-RU" sz="3200" strike="noStrike" u="none">
              <a:solidFill>
                <a:srgbClr val="000000"/>
              </a:solidFill>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Fourth Outline Level</a:t>
            </a:r>
            <a:endParaRPr b="0" lang="ru-RU" sz="3200" strike="noStrike" u="none">
              <a:solidFill>
                <a:srgbClr val="000000"/>
              </a:solidFill>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Fifth Outline Level</a:t>
            </a:r>
            <a:endParaRPr b="0" lang="ru-RU" sz="3200" strike="noStrike" u="none">
              <a:solidFill>
                <a:srgbClr val="000000"/>
              </a:solidFill>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Sixth Outline Level</a:t>
            </a:r>
            <a:endParaRPr b="0" lang="ru-RU" sz="3200" strike="noStrike" u="none">
              <a:solidFill>
                <a:srgbClr val="000000"/>
              </a:solidFill>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Seventh Outline Level</a:t>
            </a:r>
            <a:endParaRPr b="0" lang="ru-RU" sz="3200" strike="noStrike" u="none">
              <a:solidFill>
                <a:srgbClr val="000000"/>
              </a:solidFill>
              <a:uFillTx/>
              <a:latin typeface="Arial"/>
            </a:endParaRPr>
          </a:p>
        </p:txBody>
      </p:sp>
      <p:sp>
        <p:nvSpPr>
          <p:cNvPr id="3" name="PlaceHolder 3"/>
          <p:cNvSpPr>
            <a:spLocks noGrp="1"/>
          </p:cNvSpPr>
          <p:nvPr>
            <p:ph type="dt" idx="1"/>
          </p:nvPr>
        </p:nvSpPr>
        <p:spPr>
          <a:xfrm>
            <a:off x="609120" y="6244920"/>
            <a:ext cx="2845080" cy="476280"/>
          </a:xfrm>
          <a:prstGeom prst="rect">
            <a:avLst/>
          </a:prstGeom>
          <a:noFill/>
          <a:ln w="0">
            <a:noFill/>
          </a:ln>
        </p:spPr>
        <p:txBody>
          <a:bodyPr lIns="90000" rIns="90000" tIns="46800" bIns="46800" anchor="t">
            <a:noAutofit/>
          </a:bodyPr>
          <a:p>
            <a: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4" name="PlaceHolder 4"/>
          <p:cNvSpPr>
            <a:spLocks noGrp="1"/>
          </p:cNvSpPr>
          <p:nvPr>
            <p:ph type="ftr" idx="2"/>
          </p:nvPr>
        </p:nvSpPr>
        <p:spPr>
          <a:xfrm>
            <a:off x="4165200" y="6244920"/>
            <a:ext cx="3862440" cy="476280"/>
          </a:xfrm>
          <a:prstGeom prst="rect">
            <a:avLst/>
          </a:prstGeom>
          <a:noFill/>
          <a:ln w="0">
            <a:noFill/>
          </a:ln>
        </p:spPr>
        <p:txBody>
          <a:bodyPr lIns="90000" rIns="90000" tIns="46800" bIns="46800" anchor="t">
            <a:noAutofit/>
          </a:bodyPr>
          <a:p>
            <a: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5" name="PlaceHolder 5"/>
          <p:cNvSpPr>
            <a:spLocks noGrp="1"/>
          </p:cNvSpPr>
          <p:nvPr>
            <p:ph type="sldNum" idx="3"/>
          </p:nvPr>
        </p:nvSpPr>
        <p:spPr>
          <a:xfrm>
            <a:off x="8739360" y="6244920"/>
            <a:ext cx="2844720" cy="476280"/>
          </a:xfrm>
          <a:prstGeom prst="rect">
            <a:avLst/>
          </a:prstGeom>
          <a:noFill/>
          <a:ln w="0">
            <a:noFill/>
          </a:ln>
        </p:spPr>
        <p:txBody>
          <a:bodyPr lIns="90000" rIns="90000" tIns="46800" bIns="46800" anchor="t">
            <a:noAutofit/>
          </a:bodyPr>
          <a:lstStyle>
            <a:lvl1pPr indent="0" algn="r">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defRPr b="0" sz="1400" strike="noStrike" u="none">
                <a:solidFill>
                  <a:srgbClr val="000000"/>
                </a:solidFill>
                <a:uFillTx/>
                <a:latin typeface="Calibri"/>
              </a:defRPr>
            </a:lvl1pPr>
          </a:lstStyle>
          <a:p>
            <a:pPr indent="0" algn="r">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A8B93F42-1C55-4802-B8FC-B8F04E9F3622}" type="slidenum">
              <a:rPr b="0" sz="1400" strike="noStrike" u="none">
                <a:solidFill>
                  <a:srgbClr val="000000"/>
                </a:solidFill>
                <a:uFillTx/>
                <a:latin typeface="Calibri"/>
              </a:rPr>
              <a:t>&lt;number&gt;</a:t>
            </a:fld>
            <a:endParaRPr b="0" lang="ru-RU" sz="14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 name="Picture 2" descr=""/>
          <p:cNvPicPr/>
          <p:nvPr/>
        </p:nvPicPr>
        <p:blipFill>
          <a:blip r:embed="rId2"/>
          <a:stretch/>
        </p:blipFill>
        <p:spPr>
          <a:xfrm>
            <a:off x="0" y="0"/>
            <a:ext cx="12211200" cy="6858000"/>
          </a:xfrm>
          <a:prstGeom prst="rect">
            <a:avLst/>
          </a:prstGeom>
          <a:ln w="0">
            <a:noFill/>
          </a:ln>
        </p:spPr>
      </p:pic>
      <p:sp>
        <p:nvSpPr>
          <p:cNvPr id="7" name="PlaceHolder 1"/>
          <p:cNvSpPr>
            <a:spLocks noGrp="1"/>
          </p:cNvSpPr>
          <p:nvPr>
            <p:ph type="title"/>
          </p:nvPr>
        </p:nvSpPr>
        <p:spPr>
          <a:xfrm>
            <a:off x="609120" y="190080"/>
            <a:ext cx="10974600" cy="5828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000000"/>
                </a:solidFill>
                <a:uFillTx/>
                <a:latin typeface="Arial"/>
              </a:rPr>
              <a:t>Click to edit the title text format</a:t>
            </a:r>
            <a:endParaRPr b="0" lang="ru-RU" sz="3600" strike="noStrike" u="none">
              <a:solidFill>
                <a:srgbClr val="000000"/>
              </a:solidFill>
              <a:uFillTx/>
              <a:latin typeface="Arial"/>
            </a:endParaRPr>
          </a:p>
        </p:txBody>
      </p:sp>
      <p:sp>
        <p:nvSpPr>
          <p:cNvPr id="8" name="PlaceHolder 2"/>
          <p:cNvSpPr>
            <a:spLocks noGrp="1"/>
          </p:cNvSpPr>
          <p:nvPr>
            <p:ph type="body"/>
          </p:nvPr>
        </p:nvSpPr>
        <p:spPr>
          <a:xfrm>
            <a:off x="609120" y="1174320"/>
            <a:ext cx="10974600" cy="495324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Click to edit the outline text format</a:t>
            </a:r>
            <a:endParaRPr b="0" lang="ru-RU" sz="3200" strike="noStrike" u="none">
              <a:solidFill>
                <a:srgbClr val="000000"/>
              </a:solidFill>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Second Outline Level</a:t>
            </a:r>
            <a:endParaRPr b="0" lang="ru-RU" sz="3200" strike="noStrike" u="none">
              <a:solidFill>
                <a:srgbClr val="000000"/>
              </a:solidFill>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Third Outline Level</a:t>
            </a:r>
            <a:endParaRPr b="0" lang="ru-RU" sz="3200" strike="noStrike" u="none">
              <a:solidFill>
                <a:srgbClr val="000000"/>
              </a:solidFill>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Fourth Outline Level</a:t>
            </a:r>
            <a:endParaRPr b="0" lang="ru-RU" sz="3200" strike="noStrike" u="none">
              <a:solidFill>
                <a:srgbClr val="000000"/>
              </a:solidFill>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Fifth Outline Level</a:t>
            </a:r>
            <a:endParaRPr b="0" lang="ru-RU" sz="3200" strike="noStrike" u="none">
              <a:solidFill>
                <a:srgbClr val="000000"/>
              </a:solidFill>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Sixth Outline Level</a:t>
            </a:r>
            <a:endParaRPr b="0" lang="ru-RU" sz="3200" strike="noStrike" u="none">
              <a:solidFill>
                <a:srgbClr val="000000"/>
              </a:solidFill>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Seventh Outline Level</a:t>
            </a:r>
            <a:endParaRPr b="0" lang="ru-RU" sz="3200" strike="noStrike" u="none">
              <a:solidFill>
                <a:srgbClr val="000000"/>
              </a:solidFill>
              <a:uFillTx/>
              <a:latin typeface="Arial"/>
            </a:endParaRPr>
          </a:p>
        </p:txBody>
      </p:sp>
      <p:sp>
        <p:nvSpPr>
          <p:cNvPr id="9" name="PlaceHolder 3"/>
          <p:cNvSpPr>
            <a:spLocks noGrp="1"/>
          </p:cNvSpPr>
          <p:nvPr>
            <p:ph type="dt" idx="4"/>
          </p:nvPr>
        </p:nvSpPr>
        <p:spPr>
          <a:xfrm>
            <a:off x="609120" y="6244920"/>
            <a:ext cx="2845080" cy="476280"/>
          </a:xfrm>
          <a:prstGeom prst="rect">
            <a:avLst/>
          </a:prstGeom>
          <a:noFill/>
          <a:ln w="0">
            <a:noFill/>
          </a:ln>
        </p:spPr>
        <p:txBody>
          <a:bodyPr lIns="90000" rIns="90000" tIns="46800" bIns="46800" anchor="t">
            <a:noAutofit/>
          </a:bodyPr>
          <a:p>
            <a: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10" name="PlaceHolder 4"/>
          <p:cNvSpPr>
            <a:spLocks noGrp="1"/>
          </p:cNvSpPr>
          <p:nvPr>
            <p:ph type="ftr" idx="5"/>
          </p:nvPr>
        </p:nvSpPr>
        <p:spPr>
          <a:xfrm>
            <a:off x="4165200" y="6244920"/>
            <a:ext cx="3862440" cy="476280"/>
          </a:xfrm>
          <a:prstGeom prst="rect">
            <a:avLst/>
          </a:prstGeom>
          <a:noFill/>
          <a:ln w="0">
            <a:noFill/>
          </a:ln>
        </p:spPr>
        <p:txBody>
          <a:bodyPr lIns="90000" rIns="90000" tIns="46800" bIns="46800" anchor="t">
            <a:noAutofit/>
          </a:bodyPr>
          <a:p>
            <a: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11" name="PlaceHolder 5"/>
          <p:cNvSpPr>
            <a:spLocks noGrp="1"/>
          </p:cNvSpPr>
          <p:nvPr>
            <p:ph type="sldNum" idx="6"/>
          </p:nvPr>
        </p:nvSpPr>
        <p:spPr>
          <a:xfrm>
            <a:off x="8739360" y="6244920"/>
            <a:ext cx="2844720" cy="476280"/>
          </a:xfrm>
          <a:prstGeom prst="rect">
            <a:avLst/>
          </a:prstGeom>
          <a:noFill/>
          <a:ln w="0">
            <a:noFill/>
          </a:ln>
        </p:spPr>
        <p:txBody>
          <a:bodyPr lIns="90000" rIns="90000" tIns="46800" bIns="46800" anchor="t">
            <a:noAutofit/>
          </a:bodyPr>
          <a:lstStyle>
            <a:lvl1pPr indent="0" algn="r">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defRPr b="0" sz="1400" strike="noStrike" u="none">
                <a:solidFill>
                  <a:srgbClr val="ffffff"/>
                </a:solidFill>
                <a:uFillTx/>
                <a:latin typeface="Calibri"/>
              </a:defRPr>
            </a:lvl1pPr>
          </a:lstStyle>
          <a:p>
            <a:pPr indent="0" algn="r">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CBF2F65E-874B-4FCB-8589-9DCE68079612}" type="slidenum">
              <a:rPr b="0" sz="1400" strike="noStrike" u="none">
                <a:solidFill>
                  <a:srgbClr val="ffffff"/>
                </a:solidFill>
                <a:uFillTx/>
                <a:latin typeface="Calibri"/>
              </a:rPr>
              <a:t>&lt;number&gt;</a:t>
            </a:fld>
            <a:endParaRPr b="0" lang="ru-RU" sz="14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51"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slideLayout" Target="../slideLayouts/slideLayout1.xml"/><Relationship Id="rId6"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2" name="Picture 1" descr=""/>
          <p:cNvPicPr/>
          <p:nvPr/>
        </p:nvPicPr>
        <p:blipFill>
          <a:blip r:embed="rId1"/>
          <a:stretch/>
        </p:blipFill>
        <p:spPr>
          <a:xfrm>
            <a:off x="652320" y="7978680"/>
            <a:ext cx="200160" cy="203400"/>
          </a:xfrm>
          <a:prstGeom prst="rect">
            <a:avLst/>
          </a:prstGeom>
          <a:ln w="0">
            <a:noFill/>
          </a:ln>
        </p:spPr>
      </p:pic>
      <p:sp>
        <p:nvSpPr>
          <p:cNvPr id="23" name="Freeform 2"/>
          <p:cNvSpPr/>
          <p:nvPr/>
        </p:nvSpPr>
        <p:spPr>
          <a:xfrm>
            <a:off x="1440" y="-12600"/>
            <a:ext cx="12190680" cy="977760"/>
          </a:xfrm>
          <a:custGeom>
            <a:avLst/>
            <a:gdLst/>
            <a:ahLst/>
            <a:rect l="l" t="t" r="r" b="b"/>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90000" rIns="90000" tIns="46800" bIns="46800" anchor="t">
            <a:noAutofit/>
          </a:bodyPr>
          <a:p>
            <a:endParaRPr b="0" lang="ru-RU" sz="1800" strike="noStrike" u="none">
              <a:solidFill>
                <a:srgbClr val="ffffff"/>
              </a:solidFill>
              <a:uFillTx/>
              <a:latin typeface="Calibri"/>
            </a:endParaRPr>
          </a:p>
        </p:txBody>
      </p:sp>
      <p:sp>
        <p:nvSpPr>
          <p:cNvPr id="24" name="Rectangle 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37 </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Частных детских</a:t>
            </a:r>
            <a:endParaRPr b="0" lang="ru-RU" sz="12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сада</a:t>
            </a:r>
            <a:endParaRPr b="0" lang="ru-RU" sz="1200" strike="noStrike" u="none">
              <a:solidFill>
                <a:srgbClr val="ffffff"/>
              </a:solidFill>
              <a:uFillTx/>
              <a:latin typeface="Calibri"/>
            </a:endParaRPr>
          </a:p>
        </p:txBody>
      </p:sp>
      <p:sp>
        <p:nvSpPr>
          <p:cNvPr id="25" name="Rectangle 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43</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Мини-центра</a:t>
            </a:r>
            <a:endParaRPr b="0" lang="ru-RU" sz="1200" strike="noStrike" u="none">
              <a:solidFill>
                <a:srgbClr val="ffffff"/>
              </a:solidFill>
              <a:uFillTx/>
              <a:latin typeface="Calibri"/>
            </a:endParaRPr>
          </a:p>
        </p:txBody>
      </p:sp>
      <p:cxnSp>
        <p:nvCxnSpPr>
          <p:cNvPr id="26" name="AutoShape 5"/>
          <p:cNvCxnSpPr/>
          <p:nvPr/>
        </p:nvCxnSpPr>
        <p:spPr>
          <a:xfrm>
            <a:off x="212400" y="6621120"/>
            <a:ext cx="11729160" cy="27720"/>
          </a:xfrm>
          <a:prstGeom prst="straightConnector1">
            <a:avLst/>
          </a:prstGeom>
          <a:ln cap="sq" w="57240">
            <a:solidFill>
              <a:srgbClr val="33cccc"/>
            </a:solidFill>
            <a:miter/>
          </a:ln>
        </p:spPr>
      </p:cxnSp>
      <p:cxnSp>
        <p:nvCxnSpPr>
          <p:cNvPr id="27" name="AutoShape 6"/>
          <p:cNvCxnSpPr/>
          <p:nvPr/>
        </p:nvCxnSpPr>
        <p:spPr>
          <a:xfrm>
            <a:off x="757080" y="3716280"/>
            <a:ext cx="10694160" cy="38880"/>
          </a:xfrm>
          <a:prstGeom prst="straightConnector1">
            <a:avLst/>
          </a:prstGeom>
          <a:ln cap="sq" w="57240">
            <a:solidFill>
              <a:srgbClr val="4472c4"/>
            </a:solidFill>
            <a:miter/>
          </a:ln>
        </p:spPr>
      </p:cxnSp>
      <p:sp>
        <p:nvSpPr>
          <p:cNvPr id="28" name="Text Box 8"/>
          <p:cNvSpPr/>
          <p:nvPr/>
        </p:nvSpPr>
        <p:spPr>
          <a:xfrm>
            <a:off x="10255680" y="181080"/>
            <a:ext cx="159876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kk-KZ" sz="1400" strike="noStrike" u="none">
                <a:solidFill>
                  <a:srgbClr val="ffffff"/>
                </a:solidFill>
                <a:uFillTx/>
                <a:latin typeface="Tahoma"/>
              </a:rPr>
              <a:t>ҚАЗАҚ тілі (Т1)</a:t>
            </a:r>
            <a:endParaRPr b="0" lang="ru-RU" sz="1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ru-RU" sz="1400" strike="noStrike" u="none">
                <a:solidFill>
                  <a:srgbClr val="ffffff"/>
                </a:solidFill>
                <a:uFillTx/>
                <a:latin typeface="Tahoma"/>
              </a:rPr>
              <a:t>8-СЫНЫП</a:t>
            </a:r>
            <a:endParaRPr b="0" lang="ru-RU" sz="1400" strike="noStrike" u="none">
              <a:solidFill>
                <a:srgbClr val="ffffff"/>
              </a:solidFill>
              <a:uFillTx/>
              <a:latin typeface="Calibri"/>
            </a:endParaRPr>
          </a:p>
        </p:txBody>
      </p:sp>
      <p:sp>
        <p:nvSpPr>
          <p:cNvPr id="29" name="Text Box 9"/>
          <p:cNvSpPr/>
          <p:nvPr/>
        </p:nvSpPr>
        <p:spPr>
          <a:xfrm>
            <a:off x="757080" y="1309680"/>
            <a:ext cx="10693440" cy="1984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kk-KZ" sz="3600" strike="noStrike" u="none">
                <a:solidFill>
                  <a:srgbClr val="000000"/>
                </a:solidFill>
                <a:uFillTx/>
                <a:latin typeface="Times New Roman"/>
              </a:rPr>
              <a:t>Бөлім</a:t>
            </a:r>
            <a:r>
              <a:rPr b="1" lang="kk-KZ" sz="3200" strike="noStrike" u="none">
                <a:solidFill>
                  <a:srgbClr val="000000"/>
                </a:solidFill>
                <a:uFillTx/>
                <a:latin typeface="Times New Roman"/>
              </a:rPr>
              <a:t> тақырыбы:</a:t>
            </a:r>
            <a:r>
              <a:rPr b="1" lang="ru-RU" sz="3200" strike="noStrike" u="none">
                <a:solidFill>
                  <a:srgbClr val="000000"/>
                </a:solidFill>
                <a:uFillTx/>
                <a:latin typeface="Times New Roman"/>
              </a:rPr>
              <a:t>Театр өнері мен мәдениеті</a:t>
            </a:r>
            <a:endParaRPr b="0" lang="ru-RU" sz="32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ru-RU" sz="3200" strike="noStrike" u="none">
                <a:solidFill>
                  <a:srgbClr val="000000"/>
                </a:solidFill>
                <a:uFillTx/>
                <a:latin typeface="Times New Roman"/>
              </a:rPr>
              <a:t>Синтаксис</a:t>
            </a:r>
            <a:r>
              <a:rPr b="1" lang="kk-KZ" sz="3200" strike="noStrike" u="none">
                <a:solidFill>
                  <a:srgbClr val="000000"/>
                </a:solidFill>
                <a:uFillTx/>
                <a:latin typeface="Times New Roman"/>
              </a:rPr>
              <a:t>. </a:t>
            </a:r>
            <a:r>
              <a:rPr b="1" lang="kk-KZ" sz="2800" strike="noStrike" u="none">
                <a:solidFill>
                  <a:srgbClr val="000000"/>
                </a:solidFill>
                <a:uFillTx/>
                <a:latin typeface="Times New Roman"/>
                <a:ea typeface="SimSun"/>
              </a:rPr>
              <a:t>Сабақ № 2</a:t>
            </a:r>
            <a:endParaRPr b="0" lang="ru-RU" sz="28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br>
              <a:rPr sz="2800"/>
            </a:br>
            <a:endParaRPr b="0" lang="ru-RU" sz="2800" strike="noStrike" u="none">
              <a:solidFill>
                <a:srgbClr val="ffffff"/>
              </a:solidFill>
              <a:uFillTx/>
              <a:latin typeface="Calibri"/>
            </a:endParaRPr>
          </a:p>
        </p:txBody>
      </p:sp>
      <p:sp>
        <p:nvSpPr>
          <p:cNvPr id="30" name="Прямоугольник 1"/>
          <p:cNvSpPr/>
          <p:nvPr/>
        </p:nvSpPr>
        <p:spPr>
          <a:xfrm>
            <a:off x="1200240" y="4149720"/>
            <a:ext cx="10661400" cy="1069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ru-RU" sz="3200" strike="noStrike" u="none">
                <a:solidFill>
                  <a:srgbClr val="000000"/>
                </a:solidFill>
                <a:uFillTx/>
                <a:latin typeface="Times New Roman"/>
              </a:rPr>
              <a:t>Сабақтың тақырыбы: </a:t>
            </a:r>
            <a:endParaRPr b="0" lang="ru-RU" sz="3200" strike="noStrike" u="none">
              <a:solidFill>
                <a:srgbClr val="ffffff"/>
              </a:solidFill>
              <a:uFillTx/>
              <a:latin typeface="Calibri"/>
            </a:endParaRPr>
          </a:p>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kk-KZ" sz="3200" strike="noStrike" u="none">
                <a:solidFill>
                  <a:srgbClr val="000000"/>
                </a:solidFill>
                <a:uFillTx/>
                <a:latin typeface="Times New Roman"/>
              </a:rPr>
              <a:t> </a:t>
            </a:r>
            <a:r>
              <a:rPr b="1" lang="kk-KZ" sz="3200" strike="noStrike" u="none">
                <a:solidFill>
                  <a:srgbClr val="000000"/>
                </a:solidFill>
                <a:uFillTx/>
                <a:latin typeface="Times New Roman"/>
              </a:rPr>
              <a:t>Театр түрлері. Сұраулы сөйлем</a:t>
            </a:r>
            <a:endParaRPr b="0" lang="ru-RU" sz="3200" strike="noStrike" u="none">
              <a:solidFill>
                <a:srgbClr val="ffffff"/>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609120" y="190440"/>
            <a:ext cx="10974600" cy="107784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c00000"/>
                </a:solidFill>
                <a:uFillTx/>
                <a:latin typeface="Times New Roman"/>
                <a:ea typeface="Times New Roman"/>
              </a:rPr>
              <a:t>2-ТАПСЫРМА</a:t>
            </a:r>
            <a:br>
              <a:rPr sz="2400"/>
            </a:br>
            <a:r>
              <a:rPr b="0" lang="ru-RU" sz="2400" strike="noStrike" u="none">
                <a:solidFill>
                  <a:srgbClr val="000000"/>
                </a:solidFill>
                <a:uFillTx/>
                <a:latin typeface="Times New Roman"/>
                <a:ea typeface="Times New Roman"/>
              </a:rPr>
              <a:t>Екі мәтінді салыстырып, құрылымдық  ерекшелігін анықтап, төмендегі кестені толтырыңыз</a:t>
            </a:r>
            <a:br>
              <a:rPr sz="2400"/>
            </a:br>
            <a:endParaRPr b="0" lang="ru-RU" sz="2400" strike="noStrike" u="none">
              <a:solidFill>
                <a:srgbClr val="000000"/>
              </a:solidFill>
              <a:uFillTx/>
              <a:latin typeface="Arial"/>
            </a:endParaRPr>
          </a:p>
        </p:txBody>
      </p:sp>
      <p:graphicFrame>
        <p:nvGraphicFramePr>
          <p:cNvPr id="77" name=""/>
          <p:cNvGraphicFramePr/>
          <p:nvPr/>
        </p:nvGraphicFramePr>
        <p:xfrm>
          <a:off x="609480" y="1368360"/>
          <a:ext cx="10312560" cy="3605400"/>
        </p:xfrm>
        <a:graphic>
          <a:graphicData uri="http://schemas.openxmlformats.org/drawingml/2006/table">
            <a:tbl>
              <a:tblPr/>
              <a:tblGrid>
                <a:gridCol w="3254400"/>
                <a:gridCol w="3651480"/>
                <a:gridCol w="3406680"/>
              </a:tblGrid>
              <a:tr h="526680">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3200" strike="noStrike" u="none">
                          <a:solidFill>
                            <a:srgbClr val="000000"/>
                          </a:solidFill>
                          <a:uFillTx/>
                          <a:latin typeface="Times New Roman"/>
                          <a:ea typeface="Calibri"/>
                        </a:rPr>
                        <a:t> </a:t>
                      </a:r>
                      <a:r>
                        <a:rPr b="1" i="1" lang="kk-KZ" sz="3200" strike="noStrike" u="none">
                          <a:solidFill>
                            <a:srgbClr val="000000"/>
                          </a:solidFill>
                          <a:uFillTx/>
                          <a:latin typeface="Times New Roman"/>
                          <a:ea typeface="Calibri"/>
                        </a:rPr>
                        <a:t>Тақырыбы</a:t>
                      </a:r>
                      <a:endParaRPr b="0" lang="ru-RU" sz="32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Arial"/>
                          <a:ea typeface="Times New Roman"/>
                        </a:rPr>
                        <a:t> </a:t>
                      </a:r>
                      <a:endParaRPr b="0" lang="ru-RU" sz="12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043640">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3200" strike="noStrike" u="none">
                          <a:solidFill>
                            <a:srgbClr val="000000"/>
                          </a:solidFill>
                          <a:uFillTx/>
                          <a:latin typeface="Times New Roman"/>
                          <a:ea typeface="Calibri"/>
                        </a:rPr>
                        <a:t> </a:t>
                      </a:r>
                      <a:r>
                        <a:rPr b="1" i="1" lang="kk-KZ" sz="3200" strike="noStrike" u="none">
                          <a:solidFill>
                            <a:srgbClr val="000000"/>
                          </a:solidFill>
                          <a:uFillTx/>
                          <a:latin typeface="Times New Roman"/>
                          <a:ea typeface="Calibri"/>
                        </a:rPr>
                        <a:t>Мақсатты аудиториясы</a:t>
                      </a:r>
                      <a:endParaRPr b="0" lang="ru-RU" sz="32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Arial"/>
                          <a:ea typeface="Times New Roman"/>
                        </a:rPr>
                        <a:t> </a:t>
                      </a:r>
                      <a:endParaRPr b="0" lang="ru-RU" sz="12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526680">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3200" strike="noStrike" u="none">
                          <a:solidFill>
                            <a:srgbClr val="000000"/>
                          </a:solidFill>
                          <a:uFillTx/>
                          <a:latin typeface="Times New Roman"/>
                          <a:ea typeface="Calibri"/>
                        </a:rPr>
                        <a:t> </a:t>
                      </a:r>
                      <a:r>
                        <a:rPr b="1" i="1" lang="kk-KZ" sz="3200" strike="noStrike" u="none">
                          <a:solidFill>
                            <a:srgbClr val="000000"/>
                          </a:solidFill>
                          <a:uFillTx/>
                          <a:latin typeface="Times New Roman"/>
                          <a:ea typeface="Calibri"/>
                        </a:rPr>
                        <a:t>Құрылымы</a:t>
                      </a:r>
                      <a:endParaRPr b="0" lang="ru-RU" sz="32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Arial"/>
                          <a:ea typeface="Times New Roman"/>
                        </a:rPr>
                        <a:t> </a:t>
                      </a:r>
                      <a:endParaRPr b="0" lang="ru-RU" sz="12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043640">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3200" strike="noStrike" u="none">
                          <a:solidFill>
                            <a:srgbClr val="000000"/>
                          </a:solidFill>
                          <a:uFillTx/>
                          <a:latin typeface="Times New Roman"/>
                          <a:ea typeface="Calibri"/>
                        </a:rPr>
                        <a:t> </a:t>
                      </a:r>
                      <a:r>
                        <a:rPr b="1" i="1" lang="ru-RU" sz="3200" strike="noStrike" u="none">
                          <a:solidFill>
                            <a:srgbClr val="000000"/>
                          </a:solidFill>
                          <a:uFillTx/>
                          <a:latin typeface="Times New Roman"/>
                          <a:ea typeface="Calibri"/>
                        </a:rPr>
                        <a:t>Тілдік ерекшелігі</a:t>
                      </a:r>
                      <a:endParaRPr b="0" lang="ru-RU" sz="32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Arial"/>
                          <a:ea typeface="Times New Roman"/>
                        </a:rPr>
                        <a:t> </a:t>
                      </a:r>
                      <a:endParaRPr b="0" lang="ru-RU" sz="12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66560">
                <a:tc>
                  <a:txBody>
                    <a:bodyPr lIns="68760" rIns="68760" tIns="9360" bIns="0" anchor="t">
                      <a:noAutofit/>
                    </a:bodyPr>
                    <a:p>
                      <a:pPr>
                        <a:lnSpc>
                          <a:spcPct val="107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800" strike="noStrike" u="none">
                          <a:solidFill>
                            <a:srgbClr val="000000"/>
                          </a:solidFill>
                          <a:uFillTx/>
                          <a:latin typeface="Times New Roman"/>
                          <a:ea typeface="Calibri"/>
                        </a:rPr>
                        <a:t> </a:t>
                      </a:r>
                      <a:r>
                        <a:rPr b="1" i="1" lang="kk-KZ" sz="2800" strike="noStrike" u="none">
                          <a:solidFill>
                            <a:srgbClr val="000000"/>
                          </a:solidFill>
                          <a:uFillTx/>
                          <a:latin typeface="Times New Roman"/>
                          <a:ea typeface="Calibri"/>
                        </a:rPr>
                        <a:t>Стилі</a:t>
                      </a:r>
                      <a:endParaRPr b="0" lang="ru-RU" sz="28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Arial"/>
                          <a:ea typeface="Times New Roman"/>
                        </a:rPr>
                        <a:t> </a:t>
                      </a:r>
                      <a:endParaRPr b="0" lang="ru-RU" sz="12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78" name="Прямоугольник 4"/>
          <p:cNvSpPr/>
          <p:nvPr/>
        </p:nvSpPr>
        <p:spPr>
          <a:xfrm flipV="1" rot="10800000">
            <a:off x="552600" y="5175720"/>
            <a:ext cx="8477280" cy="957960"/>
          </a:xfrm>
          <a:prstGeom prst="rect">
            <a:avLst/>
          </a:prstGeom>
          <a:noFill/>
          <a:ln w="0">
            <a:noFill/>
          </a:ln>
        </p:spPr>
        <p:style>
          <a:lnRef idx="0"/>
          <a:fillRef idx="0"/>
          <a:effectRef idx="0"/>
          <a:fontRef idx="minor"/>
        </p:style>
        <p:txBody>
          <a:bodyPr lIns="90000" rIns="90000" tIns="46800" bIns="46800" anchor="t">
            <a:spAutoFit/>
          </a:bodyPr>
          <a:p>
            <a:pPr algn="just">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Дескриптор:</a:t>
            </a:r>
            <a:endParaRPr b="0" lang="ru-RU" sz="1800" strike="noStrike" u="none">
              <a:solidFill>
                <a:srgbClr val="ffffff"/>
              </a:solidFill>
              <a:uFillTx/>
              <a:latin typeface="Calibri"/>
            </a:endParaRPr>
          </a:p>
          <a:p>
            <a:pPr algn="just">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мәтіннің тақырыбын, құрылымын, аудиториясын анықтайды.</a:t>
            </a:r>
            <a:endParaRPr b="0" lang="ru-RU" sz="1800" strike="noStrike" u="none">
              <a:solidFill>
                <a:srgbClr val="ffffff"/>
              </a:solidFill>
              <a:uFillTx/>
              <a:latin typeface="Calibri"/>
            </a:endParaRPr>
          </a:p>
          <a:p>
            <a:pPr algn="just">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тілдік ерекшелігі арқылы стилін табады.</a:t>
            </a:r>
            <a:endParaRPr b="0" lang="ru-RU" sz="1800" strike="noStrike" u="none">
              <a:solidFill>
                <a:srgbClr val="ffffff"/>
              </a:solidFill>
              <a:uFillTx/>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609120" y="190080"/>
            <a:ext cx="10974600" cy="58284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Ықтимал жауап</a:t>
            </a:r>
            <a:endParaRPr b="0" lang="ru-RU" sz="2800" strike="noStrike" u="none">
              <a:solidFill>
                <a:srgbClr val="000000"/>
              </a:solidFill>
              <a:uFillTx/>
              <a:latin typeface="Arial"/>
            </a:endParaRPr>
          </a:p>
        </p:txBody>
      </p:sp>
      <p:graphicFrame>
        <p:nvGraphicFramePr>
          <p:cNvPr id="80" name=""/>
          <p:cNvGraphicFramePr/>
          <p:nvPr/>
        </p:nvGraphicFramePr>
        <p:xfrm>
          <a:off x="609480" y="1174680"/>
          <a:ext cx="11463480" cy="5375520"/>
        </p:xfrm>
        <a:graphic>
          <a:graphicData uri="http://schemas.openxmlformats.org/drawingml/2006/table">
            <a:tbl>
              <a:tblPr/>
              <a:tblGrid>
                <a:gridCol w="2175120"/>
                <a:gridCol w="4730760"/>
                <a:gridCol w="4557600"/>
              </a:tblGrid>
              <a:tr h="429480">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000000"/>
                          </a:solidFill>
                          <a:uFillTx/>
                          <a:latin typeface="Times New Roman"/>
                          <a:ea typeface="Calibri"/>
                        </a:rPr>
                        <a:t> </a:t>
                      </a:r>
                      <a:r>
                        <a:rPr b="1" i="1" lang="kk-KZ" sz="2400" strike="noStrike" u="none">
                          <a:solidFill>
                            <a:srgbClr val="000000"/>
                          </a:solidFill>
                          <a:uFillTx/>
                          <a:latin typeface="Times New Roman"/>
                          <a:ea typeface="Calibri"/>
                        </a:rPr>
                        <a:t>Тақырыбы</a:t>
                      </a:r>
                      <a:endParaRPr b="0" lang="ru-RU" sz="24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7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SimSun"/>
                        </a:rPr>
                        <a:t>Ойыншық театры </a:t>
                      </a:r>
                      <a:endParaRPr b="0" lang="ru-RU" sz="20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7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SimSun"/>
                        </a:rPr>
                        <a:t>Театр ойын-сауық орны. </a:t>
                      </a:r>
                      <a:endParaRPr b="0" lang="ru-RU" sz="20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784440">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2400" strike="noStrike" u="none">
                          <a:solidFill>
                            <a:srgbClr val="000000"/>
                          </a:solidFill>
                          <a:uFillTx/>
                          <a:latin typeface="Times New Roman"/>
                          <a:ea typeface="Calibri"/>
                        </a:rPr>
                        <a:t> </a:t>
                      </a:r>
                      <a:r>
                        <a:rPr b="1" i="1" lang="kk-KZ" sz="2400" strike="noStrike" u="none">
                          <a:solidFill>
                            <a:srgbClr val="000000"/>
                          </a:solidFill>
                          <a:uFillTx/>
                          <a:latin typeface="Times New Roman"/>
                          <a:ea typeface="Calibri"/>
                        </a:rPr>
                        <a:t>Мақсатты аудиториясы</a:t>
                      </a:r>
                      <a:endParaRPr b="0" lang="ru-RU" sz="24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7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ahoma"/>
                        </a:rPr>
                        <a:t>Барлық адамдарға арналған.</a:t>
                      </a:r>
                      <a:endParaRPr b="0" lang="ru-RU" sz="2000" strike="noStrike" u="none">
                        <a:solidFill>
                          <a:srgbClr val="ffffff"/>
                        </a:solidFill>
                        <a:uFillTx/>
                        <a:latin typeface="Calibri"/>
                      </a:endParaRPr>
                    </a:p>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7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ahoma"/>
                        </a:rPr>
                        <a:t>Барлық адамдарға арналған.</a:t>
                      </a:r>
                      <a:endParaRPr b="0" lang="ru-RU" sz="2000" strike="noStrike" u="none">
                        <a:solidFill>
                          <a:srgbClr val="ffffff"/>
                        </a:solidFill>
                        <a:uFillTx/>
                        <a:latin typeface="Calibri"/>
                      </a:endParaRPr>
                    </a:p>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808560">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000000"/>
                          </a:solidFill>
                          <a:uFillTx/>
                          <a:latin typeface="Times New Roman"/>
                          <a:ea typeface="Calibri"/>
                        </a:rPr>
                        <a:t> </a:t>
                      </a:r>
                      <a:r>
                        <a:rPr b="1" i="1" lang="kk-KZ" sz="2400" strike="noStrike" u="none">
                          <a:solidFill>
                            <a:srgbClr val="000000"/>
                          </a:solidFill>
                          <a:uFillTx/>
                          <a:latin typeface="Times New Roman"/>
                          <a:ea typeface="Calibri"/>
                        </a:rPr>
                        <a:t>Құрылымы</a:t>
                      </a:r>
                      <a:endParaRPr b="0" lang="ru-RU" sz="24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7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ahoma"/>
                        </a:rPr>
                        <a:t>Кіріспе, негізгі, қорытынды бөлімнен тұрады.</a:t>
                      </a:r>
                      <a:endParaRPr b="0" lang="ru-RU" sz="20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ahoma"/>
                        </a:rPr>
                        <a:t>Кіріспе, негізгі, қорытынды бөлімнен тұрады.</a:t>
                      </a:r>
                      <a:endParaRPr b="0" lang="ru-RU" sz="20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2561040">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2400" strike="noStrike" u="none">
                          <a:solidFill>
                            <a:srgbClr val="000000"/>
                          </a:solidFill>
                          <a:uFillTx/>
                          <a:latin typeface="Times New Roman"/>
                          <a:ea typeface="Calibri"/>
                        </a:rPr>
                        <a:t> </a:t>
                      </a:r>
                      <a:r>
                        <a:rPr b="1" i="1" lang="ru-RU" sz="2400" strike="noStrike" u="none">
                          <a:solidFill>
                            <a:srgbClr val="000000"/>
                          </a:solidFill>
                          <a:uFillTx/>
                          <a:latin typeface="Times New Roman"/>
                          <a:ea typeface="Calibri"/>
                        </a:rPr>
                        <a:t>Тілдік ерекшелігі</a:t>
                      </a:r>
                      <a:endParaRPr b="0" lang="ru-RU" sz="24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ru-RU" sz="2000" strike="noStrike" u="none">
                          <a:solidFill>
                            <a:srgbClr val="000000"/>
                          </a:solidFill>
                          <a:uFillTx/>
                          <a:latin typeface="Times New Roman"/>
                          <a:ea typeface="SimSun"/>
                        </a:rPr>
                        <a:t>Мәтін тілі   мазмұнына, мәселенің тақырыбына сәйкес топтастырылған. Сөйлемдегі сөздердің қалыпты орны, тіл нормалары қатаң сақталған.  Мәтін мазмұны нақты, берілген  дерек дәлелдеу, дәйектеу, ақпарат  сипатында айтылған.  </a:t>
                      </a:r>
                      <a:endParaRPr b="0" lang="ru-RU" sz="20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ahoma"/>
                        </a:rPr>
                        <a:t>Бұл мәтін көпшілікке әсер етіп, ой салу мақсатында жазылған. Мәтінде нақты ақпараттар беріліп, дәйектемелер арқылы дәлелденген.  Мысалы,</a:t>
                      </a:r>
                      <a:r>
                        <a:rPr b="1" lang="kk-KZ" sz="2000" strike="noStrike" u="none">
                          <a:solidFill>
                            <a:srgbClr val="000000"/>
                          </a:solidFill>
                          <a:uFillTx/>
                          <a:latin typeface="Times New Roman"/>
                          <a:ea typeface="Tahoma"/>
                        </a:rPr>
                        <a:t> </a:t>
                      </a:r>
                      <a:r>
                        <a:rPr b="0" lang="ru-RU" sz="2000" strike="noStrike" u="none">
                          <a:solidFill>
                            <a:srgbClr val="000000"/>
                          </a:solidFill>
                          <a:uFillTx/>
                          <a:latin typeface="Times New Roman"/>
                          <a:ea typeface="SimSun"/>
                        </a:rPr>
                        <a:t>1917 жылы Ойқұдық жайлауында (қазіргі Семей облысы, Абай ауданында) М.Әуезовтің «Еңлік - Кебек» трагедиясы тұңғыш рет қойылды.</a:t>
                      </a:r>
                      <a:r>
                        <a:rPr b="0" lang="kk-KZ" sz="2000" strike="noStrike" u="none">
                          <a:solidFill>
                            <a:srgbClr val="000000"/>
                          </a:solidFill>
                          <a:uFillTx/>
                          <a:latin typeface="Times New Roman"/>
                          <a:ea typeface="Tahoma"/>
                        </a:rPr>
                        <a:t> </a:t>
                      </a:r>
                      <a:endParaRPr b="0" lang="ru-RU" sz="20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792360">
                <a:tc>
                  <a:txBody>
                    <a:bodyPr lIns="68760" rIns="68760" tIns="9360" bIns="0" anchor="t">
                      <a:noAutofit/>
                    </a:bodyPr>
                    <a:p>
                      <a:pPr>
                        <a:lnSpc>
                          <a:spcPct val="107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0000"/>
                          </a:solidFill>
                          <a:uFillTx/>
                          <a:latin typeface="Times New Roman"/>
                          <a:ea typeface="Calibri"/>
                        </a:rPr>
                        <a:t> </a:t>
                      </a:r>
                      <a:r>
                        <a:rPr b="1" i="1" lang="kk-KZ" sz="2400" strike="noStrike" u="none">
                          <a:solidFill>
                            <a:srgbClr val="000000"/>
                          </a:solidFill>
                          <a:uFillTx/>
                          <a:latin typeface="Times New Roman"/>
                          <a:ea typeface="Calibri"/>
                        </a:rPr>
                        <a:t>Стилі</a:t>
                      </a:r>
                      <a:endParaRPr b="0" lang="ru-RU" sz="2400" strike="noStrike" u="none">
                        <a:solidFill>
                          <a:srgbClr val="ffffff"/>
                        </a:solidFill>
                        <a:uFillTx/>
                        <a:latin typeface="Calibri"/>
                      </a:endParaRPr>
                    </a:p>
                    <a:p>
                      <a:pPr>
                        <a:lnSpc>
                          <a:spcPct val="107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ru-RU" sz="2000" strike="noStrike" u="none">
                          <a:solidFill>
                            <a:srgbClr val="000000"/>
                          </a:solidFill>
                          <a:uFillTx/>
                          <a:latin typeface="Times New Roman"/>
                          <a:ea typeface="Times New Roman"/>
                        </a:rPr>
                        <a:t>Ғылыми  стиль</a:t>
                      </a:r>
                      <a:endParaRPr b="0" lang="ru-RU" sz="20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9360" bIns="0" anchor="t">
                      <a:noAutofit/>
                    </a:bodyPr>
                    <a:p>
                      <a:pPr>
                        <a:lnSpc>
                          <a:spcPct val="106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Публицистикалық стиль</a:t>
                      </a:r>
                      <a:endParaRPr b="0" lang="ru-RU" sz="2000" strike="noStrike" u="none">
                        <a:solidFill>
                          <a:srgbClr val="ffffff"/>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609120" y="190080"/>
            <a:ext cx="10974600" cy="582840"/>
          </a:xfrm>
          <a:prstGeom prst="rect">
            <a:avLst/>
          </a:prstGeom>
          <a:noFill/>
          <a:ln w="0">
            <a:noFill/>
          </a:ln>
        </p:spPr>
        <p:txBody>
          <a:bodyPr lIns="91440" rIns="91440" tIns="45720" bIns="4572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Сұраулы сөйлем </a:t>
            </a:r>
            <a:endParaRPr b="0" lang="ru-RU" sz="3600" strike="noStrike" u="none">
              <a:solidFill>
                <a:srgbClr val="000000"/>
              </a:solidFill>
              <a:uFillTx/>
              <a:latin typeface="Arial"/>
            </a:endParaRPr>
          </a:p>
        </p:txBody>
      </p:sp>
      <p:sp>
        <p:nvSpPr>
          <p:cNvPr id="82" name="Скругленный прямоугольник 8"/>
          <p:cNvSpPr/>
          <p:nvPr/>
        </p:nvSpPr>
        <p:spPr>
          <a:xfrm>
            <a:off x="4405320" y="944640"/>
            <a:ext cx="2881440" cy="504720"/>
          </a:xfrm>
          <a:prstGeom prst="roundRect">
            <a:avLst>
              <a:gd name="adj" fmla="val 16667"/>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Жасалу жолдары</a:t>
            </a:r>
            <a:endParaRPr b="0" lang="ru-RU" sz="2000" strike="noStrike" u="none">
              <a:solidFill>
                <a:srgbClr val="ffffff"/>
              </a:solidFill>
              <a:uFillTx/>
              <a:latin typeface="Calibri"/>
            </a:endParaRPr>
          </a:p>
        </p:txBody>
      </p:sp>
      <p:sp>
        <p:nvSpPr>
          <p:cNvPr id="83" name="Скругленный прямоугольник 9"/>
          <p:cNvSpPr/>
          <p:nvPr/>
        </p:nvSpPr>
        <p:spPr>
          <a:xfrm>
            <a:off x="768240" y="2492280"/>
            <a:ext cx="2232000" cy="1152720"/>
          </a:xfrm>
          <a:prstGeom prst="roundRect">
            <a:avLst>
              <a:gd name="adj" fmla="val 16667"/>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Сұрау есімдіктері</a:t>
            </a:r>
            <a:endParaRPr b="0" lang="ru-RU" sz="20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 </a:t>
            </a:r>
            <a:r>
              <a:rPr b="1" lang="kk-KZ" sz="2000" strike="noStrike" u="none">
                <a:solidFill>
                  <a:srgbClr val="000000"/>
                </a:solidFill>
                <a:uFillTx/>
                <a:latin typeface="Times New Roman"/>
                <a:ea typeface="SimSun"/>
              </a:rPr>
              <a:t>арқылы</a:t>
            </a:r>
            <a:endParaRPr b="0" lang="ru-RU" sz="2000" strike="noStrike" u="none">
              <a:solidFill>
                <a:srgbClr val="ffffff"/>
              </a:solidFill>
              <a:uFillTx/>
              <a:latin typeface="Calibri"/>
            </a:endParaRPr>
          </a:p>
        </p:txBody>
      </p:sp>
      <p:sp>
        <p:nvSpPr>
          <p:cNvPr id="84" name="Скругленный прямоугольник 10"/>
          <p:cNvSpPr/>
          <p:nvPr/>
        </p:nvSpPr>
        <p:spPr>
          <a:xfrm>
            <a:off x="3503520" y="2503440"/>
            <a:ext cx="2594160" cy="1141560"/>
          </a:xfrm>
          <a:prstGeom prst="roundRect">
            <a:avLst>
              <a:gd name="adj" fmla="val 16667"/>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Сұраулық шылаулар </a:t>
            </a:r>
            <a:endParaRPr b="0" lang="ru-RU" sz="20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арқылы</a:t>
            </a:r>
            <a:endParaRPr b="0" lang="ru-RU" sz="2000" strike="noStrike" u="none">
              <a:solidFill>
                <a:srgbClr val="ffffff"/>
              </a:solidFill>
              <a:uFillTx/>
              <a:latin typeface="Calibri"/>
            </a:endParaRPr>
          </a:p>
        </p:txBody>
      </p:sp>
      <p:sp>
        <p:nvSpPr>
          <p:cNvPr id="85" name="Скругленный прямоугольник 11"/>
          <p:cNvSpPr/>
          <p:nvPr/>
        </p:nvSpPr>
        <p:spPr>
          <a:xfrm>
            <a:off x="6864480" y="2492280"/>
            <a:ext cx="2112840" cy="1152720"/>
          </a:xfrm>
          <a:prstGeom prst="roundRect">
            <a:avLst>
              <a:gd name="adj" fmla="val 16667"/>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Оқшау, көмекші </a:t>
            </a:r>
            <a:endParaRPr b="0" lang="ru-RU" sz="20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Сөздер арқылы</a:t>
            </a:r>
            <a:endParaRPr b="0" lang="ru-RU" sz="2000" strike="noStrike" u="none">
              <a:solidFill>
                <a:srgbClr val="ffffff"/>
              </a:solidFill>
              <a:uFillTx/>
              <a:latin typeface="Calibri"/>
            </a:endParaRPr>
          </a:p>
        </p:txBody>
      </p:sp>
      <p:sp>
        <p:nvSpPr>
          <p:cNvPr id="86" name="Скругленный прямоугольник 12"/>
          <p:cNvSpPr/>
          <p:nvPr/>
        </p:nvSpPr>
        <p:spPr>
          <a:xfrm>
            <a:off x="9553680" y="2349360"/>
            <a:ext cx="2376360" cy="1150920"/>
          </a:xfrm>
          <a:prstGeom prst="roundRect">
            <a:avLst>
              <a:gd name="adj" fmla="val 16667"/>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Интонация </a:t>
            </a:r>
            <a:endParaRPr b="0" lang="ru-RU" sz="20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арқылы</a:t>
            </a:r>
            <a:endParaRPr b="0" lang="ru-RU" sz="2000" strike="noStrike" u="none">
              <a:solidFill>
                <a:srgbClr val="ffffff"/>
              </a:solidFill>
              <a:uFillTx/>
              <a:latin typeface="Calibri"/>
            </a:endParaRPr>
          </a:p>
        </p:txBody>
      </p:sp>
      <p:sp>
        <p:nvSpPr>
          <p:cNvPr id="87" name="Скругленный прямоугольник 13"/>
          <p:cNvSpPr/>
          <p:nvPr/>
        </p:nvSpPr>
        <p:spPr>
          <a:xfrm>
            <a:off x="552600" y="4819680"/>
            <a:ext cx="2016000" cy="1057320"/>
          </a:xfrm>
          <a:prstGeom prst="roundRect">
            <a:avLst>
              <a:gd name="adj" fmla="val 16667"/>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Кім? не?қалай?</a:t>
            </a:r>
            <a:endParaRPr b="0" lang="ru-RU" sz="20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қашан?қайда?</a:t>
            </a:r>
            <a:endParaRPr b="0" lang="ru-RU" sz="2000" strike="noStrike" u="none">
              <a:solidFill>
                <a:srgbClr val="ffffff"/>
              </a:solidFill>
              <a:uFillTx/>
              <a:latin typeface="Calibri"/>
            </a:endParaRPr>
          </a:p>
        </p:txBody>
      </p:sp>
      <p:sp>
        <p:nvSpPr>
          <p:cNvPr id="88" name="Скругленный прямоугольник 14"/>
          <p:cNvSpPr/>
          <p:nvPr/>
        </p:nvSpPr>
        <p:spPr>
          <a:xfrm>
            <a:off x="3503520" y="4724280"/>
            <a:ext cx="2160720" cy="1152720"/>
          </a:xfrm>
          <a:prstGeom prst="roundRect">
            <a:avLst>
              <a:gd name="adj" fmla="val 16667"/>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Ма, ме, ба, бе,</a:t>
            </a:r>
            <a:endParaRPr b="0" lang="ru-RU" sz="20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па, пе</a:t>
            </a:r>
            <a:endParaRPr b="0" lang="ru-RU" sz="2000" strike="noStrike" u="none">
              <a:solidFill>
                <a:srgbClr val="ffffff"/>
              </a:solidFill>
              <a:uFillTx/>
              <a:latin typeface="Calibri"/>
            </a:endParaRPr>
          </a:p>
        </p:txBody>
      </p:sp>
      <p:sp>
        <p:nvSpPr>
          <p:cNvPr id="89" name="Скругленный прямоугольник 15"/>
          <p:cNvSpPr/>
          <p:nvPr/>
        </p:nvSpPr>
        <p:spPr>
          <a:xfrm>
            <a:off x="6864480" y="4724280"/>
            <a:ext cx="2112840" cy="1152720"/>
          </a:xfrm>
          <a:prstGeom prst="roundRect">
            <a:avLst>
              <a:gd name="adj" fmla="val 16667"/>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Ә, иә, сірә, </a:t>
            </a:r>
            <a:endParaRPr b="0" lang="ru-RU" sz="20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қайтеді,</a:t>
            </a:r>
            <a:endParaRPr b="0" lang="ru-RU" sz="20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шығар т.б</a:t>
            </a:r>
            <a:r>
              <a:rPr b="0" lang="kk-KZ" sz="1800" strike="noStrike" u="none">
                <a:solidFill>
                  <a:srgbClr val="000000"/>
                </a:solidFill>
                <a:uFillTx/>
                <a:latin typeface="Arial"/>
                <a:ea typeface="SimSun"/>
              </a:rPr>
              <a:t>.</a:t>
            </a:r>
            <a:endParaRPr b="0" lang="ru-RU" sz="1800" strike="noStrike" u="none">
              <a:solidFill>
                <a:srgbClr val="ffffff"/>
              </a:solidFill>
              <a:uFillTx/>
              <a:latin typeface="Calibri"/>
            </a:endParaRPr>
          </a:p>
        </p:txBody>
      </p:sp>
      <p:sp>
        <p:nvSpPr>
          <p:cNvPr id="90" name="Скругленный прямоугольник 16"/>
          <p:cNvSpPr/>
          <p:nvPr/>
        </p:nvSpPr>
        <p:spPr>
          <a:xfrm>
            <a:off x="9779040" y="4724280"/>
            <a:ext cx="2087640" cy="1152720"/>
          </a:xfrm>
          <a:prstGeom prst="roundRect">
            <a:avLst>
              <a:gd name="adj" fmla="val 16667"/>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SimSun"/>
              </a:rPr>
              <a:t>-Қарағандыныкі?</a:t>
            </a:r>
            <a:endParaRPr b="0" lang="ru-RU" sz="2000" strike="noStrike" u="none">
              <a:solidFill>
                <a:srgbClr val="ffffff"/>
              </a:solidFill>
              <a:uFillTx/>
              <a:latin typeface="Calibri"/>
            </a:endParaRPr>
          </a:p>
        </p:txBody>
      </p:sp>
      <p:cxnSp>
        <p:nvCxnSpPr>
          <p:cNvPr id="91" name="Прямая со стрелкой 18"/>
          <p:cNvCxnSpPr/>
          <p:nvPr/>
        </p:nvCxnSpPr>
        <p:spPr>
          <a:xfrm>
            <a:off x="7608600" y="1230480"/>
            <a:ext cx="2809080" cy="915120"/>
          </a:xfrm>
          <a:prstGeom prst="straightConnector1">
            <a:avLst/>
          </a:prstGeom>
          <a:ln w="9360">
            <a:solidFill>
              <a:srgbClr val="0066cc"/>
            </a:solidFill>
            <a:miter/>
            <a:tailEnd len="med" type="arrow" w="med"/>
          </a:ln>
        </p:spPr>
      </p:cxnSp>
      <p:cxnSp>
        <p:nvCxnSpPr>
          <p:cNvPr id="92" name="Прямая со стрелкой 21"/>
          <p:cNvCxnSpPr/>
          <p:nvPr/>
        </p:nvCxnSpPr>
        <p:spPr>
          <a:xfrm>
            <a:off x="6671880" y="1687680"/>
            <a:ext cx="615240" cy="662400"/>
          </a:xfrm>
          <a:prstGeom prst="straightConnector1">
            <a:avLst/>
          </a:prstGeom>
          <a:ln w="9360">
            <a:solidFill>
              <a:srgbClr val="0066cc"/>
            </a:solidFill>
            <a:miter/>
            <a:tailEnd len="med" type="arrow" w="med"/>
          </a:ln>
        </p:spPr>
      </p:cxnSp>
      <p:cxnSp>
        <p:nvCxnSpPr>
          <p:cNvPr id="93" name="Прямая со стрелкой 24"/>
          <p:cNvCxnSpPr/>
          <p:nvPr/>
        </p:nvCxnSpPr>
        <p:spPr>
          <a:xfrm flipH="1">
            <a:off x="1812600" y="1341360"/>
            <a:ext cx="2196000" cy="1008720"/>
          </a:xfrm>
          <a:prstGeom prst="straightConnector1">
            <a:avLst/>
          </a:prstGeom>
          <a:ln w="9360">
            <a:solidFill>
              <a:srgbClr val="0066cc"/>
            </a:solidFill>
            <a:miter/>
            <a:tailEnd len="med" type="arrow" w="med"/>
          </a:ln>
        </p:spPr>
      </p:cxnSp>
      <p:cxnSp>
        <p:nvCxnSpPr>
          <p:cNvPr id="94" name="Прямая со стрелкой 28"/>
          <p:cNvCxnSpPr/>
          <p:nvPr/>
        </p:nvCxnSpPr>
        <p:spPr>
          <a:xfrm flipH="1">
            <a:off x="4691880" y="1687680"/>
            <a:ext cx="469080" cy="662400"/>
          </a:xfrm>
          <a:prstGeom prst="straightConnector1">
            <a:avLst/>
          </a:prstGeom>
          <a:ln w="9360">
            <a:solidFill>
              <a:srgbClr val="0066cc"/>
            </a:solidFill>
            <a:miter/>
            <a:tailEnd len="med" type="arrow" w="med"/>
          </a:ln>
        </p:spPr>
      </p:cxnSp>
      <p:cxnSp>
        <p:nvCxnSpPr>
          <p:cNvPr id="95" name="Прямая со стрелкой 36863"/>
          <p:cNvCxnSpPr/>
          <p:nvPr/>
        </p:nvCxnSpPr>
        <p:spPr>
          <a:xfrm>
            <a:off x="10417320" y="3644640"/>
            <a:ext cx="25920" cy="864360"/>
          </a:xfrm>
          <a:prstGeom prst="straightConnector1">
            <a:avLst/>
          </a:prstGeom>
          <a:ln w="9360">
            <a:solidFill>
              <a:srgbClr val="0066cc"/>
            </a:solidFill>
            <a:miter/>
            <a:tailEnd len="med" type="arrow" w="med"/>
          </a:ln>
        </p:spPr>
      </p:cxnSp>
      <p:cxnSp>
        <p:nvCxnSpPr>
          <p:cNvPr id="96" name="Прямая со стрелкой 36868"/>
          <p:cNvCxnSpPr/>
          <p:nvPr/>
        </p:nvCxnSpPr>
        <p:spPr>
          <a:xfrm>
            <a:off x="7679880" y="3860280"/>
            <a:ext cx="1080" cy="864360"/>
          </a:xfrm>
          <a:prstGeom prst="straightConnector1">
            <a:avLst/>
          </a:prstGeom>
          <a:ln w="9360">
            <a:solidFill>
              <a:srgbClr val="0066cc"/>
            </a:solidFill>
            <a:miter/>
            <a:tailEnd len="med" type="arrow" w="med"/>
          </a:ln>
        </p:spPr>
      </p:cxnSp>
      <p:cxnSp>
        <p:nvCxnSpPr>
          <p:cNvPr id="97" name="Прямая со стрелкой 36872"/>
          <p:cNvCxnSpPr/>
          <p:nvPr/>
        </p:nvCxnSpPr>
        <p:spPr>
          <a:xfrm>
            <a:off x="4692240" y="3860280"/>
            <a:ext cx="1080" cy="864360"/>
          </a:xfrm>
          <a:prstGeom prst="straightConnector1">
            <a:avLst/>
          </a:prstGeom>
          <a:ln w="9360">
            <a:solidFill>
              <a:srgbClr val="0066cc"/>
            </a:solidFill>
            <a:miter/>
            <a:tailEnd len="med" type="arrow" w="med"/>
          </a:ln>
        </p:spPr>
      </p:cxnSp>
      <p:cxnSp>
        <p:nvCxnSpPr>
          <p:cNvPr id="98" name="Прямая со стрелкой 36876"/>
          <p:cNvCxnSpPr/>
          <p:nvPr/>
        </p:nvCxnSpPr>
        <p:spPr>
          <a:xfrm>
            <a:off x="1560240" y="3860280"/>
            <a:ext cx="1080" cy="864360"/>
          </a:xfrm>
          <a:prstGeom prst="straightConnector1">
            <a:avLst/>
          </a:prstGeom>
          <a:ln w="9360">
            <a:solidFill>
              <a:srgbClr val="0066cc"/>
            </a:solidFill>
            <a:miter/>
            <a:tailEnd len="med" type="arrow" w="med"/>
          </a:ln>
        </p:spPr>
      </p:cxn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
          <p:cNvSpPr txBox="1"/>
          <p:nvPr/>
        </p:nvSpPr>
        <p:spPr>
          <a:xfrm>
            <a:off x="191880" y="333360"/>
            <a:ext cx="11737800" cy="5794560"/>
          </a:xfrm>
          <a:prstGeom prst="rect">
            <a:avLst/>
          </a:prstGeom>
          <a:noFill/>
          <a:ln w="0">
            <a:noFill/>
          </a:ln>
        </p:spPr>
        <p:txBody>
          <a:bodyPr anchor="t">
            <a:normAutofit fontScale="92500" lnSpcReduction="9999"/>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Сұраулы сөйлем түрлері:</a:t>
            </a:r>
            <a:endParaRPr b="0" lang="ru-RU" sz="2400" strike="noStrike" u="none">
              <a:solidFill>
                <a:srgbClr val="000000"/>
              </a:solidFill>
              <a:uFillTx/>
              <a:latin typeface="Arial"/>
            </a:endParaRPr>
          </a:p>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Сұраулы сөйлемдер негізгі сұрақ, жетек сұрақ, анықтауыш сұрақ болып бөлінеді.</a:t>
            </a:r>
            <a:endParaRPr b="0" lang="ru-RU" sz="2400" strike="noStrike" u="none">
              <a:solidFill>
                <a:srgbClr val="000000"/>
              </a:solidFill>
              <a:uFillTx/>
              <a:latin typeface="Arial"/>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Негізгі сұрақты сұраулы сөйлем – бір нәрсе, оқиға, іс туралы мәлімет алу үшін қойылған бастапқы сұрақты сөйлем.</a:t>
            </a:r>
            <a:r>
              <a:rPr b="0" lang="kk-KZ" sz="1800" strike="noStrike" u="none">
                <a:solidFill>
                  <a:srgbClr val="000000"/>
                </a:solidFill>
                <a:uFillTx/>
                <a:latin typeface="Times New Roman"/>
                <a:ea typeface="Times New Roman"/>
              </a:rPr>
              <a:t> Негізгі сұрақ сұрау есімдіктерінен және ма, ме, ба, бе, па, пе, ше шылауларының қатысуымен жасалады.</a:t>
            </a:r>
            <a:endParaRPr b="0" lang="ru-RU" sz="1800" strike="noStrike" u="none">
              <a:solidFill>
                <a:srgbClr val="000000"/>
              </a:solidFill>
              <a:uFillTx/>
              <a:latin typeface="Arial"/>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Мысалы: Бізбен бірге театрға барасың ба?  «Астана Балет» театры қашан ашылды?</a:t>
            </a:r>
            <a:endParaRPr b="0" lang="ru-RU" sz="1800" strike="noStrike" u="none">
              <a:solidFill>
                <a:srgbClr val="000000"/>
              </a:solidFill>
              <a:uFillTx/>
              <a:latin typeface="Arial"/>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Жетек сұрақты сұраулы сөйлем – негізгі сұраққа жауап алу үстінде қосымша туған ойға байланысты сөйлем. Мысалы:</a:t>
            </a:r>
            <a:endParaRPr b="0" lang="ru-RU" sz="1800" strike="noStrike" u="none">
              <a:solidFill>
                <a:srgbClr val="000000"/>
              </a:solidFill>
              <a:uFillTx/>
              <a:latin typeface="Arial"/>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Гастрольдік сапарға кімдер барады?</a:t>
            </a:r>
            <a:endParaRPr b="0" lang="ru-RU" sz="1800" strike="noStrike" u="none">
              <a:solidFill>
                <a:srgbClr val="000000"/>
              </a:solidFill>
              <a:uFillTx/>
              <a:latin typeface="Arial"/>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Жас актерлер барады.</a:t>
            </a:r>
            <a:endParaRPr b="0" lang="ru-RU" sz="1800" strike="noStrike" u="none">
              <a:solidFill>
                <a:srgbClr val="000000"/>
              </a:solidFill>
              <a:uFillTx/>
              <a:latin typeface="Arial"/>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Біздер ше?</a:t>
            </a:r>
            <a:endParaRPr b="0" lang="ru-RU" sz="1800" strike="noStrike" u="none">
              <a:solidFill>
                <a:srgbClr val="000000"/>
              </a:solidFill>
              <a:uFillTx/>
              <a:latin typeface="Arial"/>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Жетек сұрақты сөйлем толымсыз болып құралады, көбіне тек сұрақ мағыналы сөзден ғана тұрады. Жетек сұрақ ше шылауының қатысуымен жасалады.Интонацияның ролі зор.</a:t>
            </a:r>
            <a:endParaRPr b="0" lang="ru-RU" sz="1800" strike="noStrike" u="none">
              <a:solidFill>
                <a:srgbClr val="000000"/>
              </a:solidFill>
              <a:uFillTx/>
              <a:latin typeface="Arial"/>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Анықтауыш сұрақты сөйлем – екінші жақтың сөзін анықтап алу үшін қойылған сұрақты сөйлем. Мысалы:</a:t>
            </a:r>
            <a:endParaRPr b="0" lang="ru-RU" sz="1800" strike="noStrike" u="none">
              <a:solidFill>
                <a:srgbClr val="000000"/>
              </a:solidFill>
              <a:uFillTx/>
              <a:latin typeface="Arial"/>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Бұл рөлді кім ойнайды?</a:t>
            </a:r>
            <a:endParaRPr b="0" lang="ru-RU" sz="1800" strike="noStrike" u="none">
              <a:solidFill>
                <a:srgbClr val="000000"/>
              </a:solidFill>
              <a:uFillTx/>
              <a:latin typeface="Arial"/>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Тоқтар ойнайды.</a:t>
            </a:r>
            <a:endParaRPr b="0" lang="ru-RU" sz="1800" strike="noStrike" u="none">
              <a:solidFill>
                <a:srgbClr val="000000"/>
              </a:solidFill>
              <a:uFillTx/>
              <a:latin typeface="Arial"/>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Тоқтар?</a:t>
            </a:r>
            <a:endParaRPr b="0" lang="ru-RU" sz="1800" strike="noStrike" u="none">
              <a:solidFill>
                <a:srgbClr val="000000"/>
              </a:solidFill>
              <a:uFillTx/>
              <a:latin typeface="Arial"/>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Иә.</a:t>
            </a:r>
            <a:endParaRPr b="0" lang="ru-RU" sz="1800" strike="noStrike" u="none">
              <a:solidFill>
                <a:srgbClr val="000000"/>
              </a:solidFill>
              <a:uFillTx/>
              <a:latin typeface="Arial"/>
            </a:endParaRPr>
          </a:p>
          <a:p>
            <a:pPr>
              <a:lnSpc>
                <a:spcPct val="100000"/>
              </a:lnSpc>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609120" y="190080"/>
            <a:ext cx="10974600" cy="58284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3-тапсырма. Семантикалық карта.  Берілген сөйлемдерден есімдіктерді анықтап,  сөйлемдердің айтылуына қарай түрлерін ажыратыңыз</a:t>
            </a:r>
            <a:r>
              <a:rPr b="0" lang="ru-RU" sz="2400" strike="noStrike" u="none">
                <a:solidFill>
                  <a:srgbClr val="333333"/>
                </a:solidFill>
                <a:uFillTx/>
                <a:latin typeface="Times New Roman"/>
                <a:ea typeface="Times New Roman"/>
              </a:rPr>
              <a:t>.</a:t>
            </a:r>
            <a:endParaRPr b="0" lang="ru-RU" sz="2400" strike="noStrike" u="none">
              <a:solidFill>
                <a:srgbClr val="000000"/>
              </a:solidFill>
              <a:uFillTx/>
              <a:latin typeface="Arial"/>
            </a:endParaRPr>
          </a:p>
        </p:txBody>
      </p:sp>
      <p:graphicFrame>
        <p:nvGraphicFramePr>
          <p:cNvPr id="101" name=""/>
          <p:cNvGraphicFramePr/>
          <p:nvPr/>
        </p:nvGraphicFramePr>
        <p:xfrm>
          <a:off x="192240" y="1041480"/>
          <a:ext cx="11880720" cy="4778280"/>
        </p:xfrm>
        <a:graphic>
          <a:graphicData uri="http://schemas.openxmlformats.org/drawingml/2006/table">
            <a:tbl>
              <a:tblPr/>
              <a:tblGrid>
                <a:gridCol w="2481120"/>
                <a:gridCol w="1031760"/>
                <a:gridCol w="849240"/>
                <a:gridCol w="793800"/>
                <a:gridCol w="3218040"/>
                <a:gridCol w="849240"/>
                <a:gridCol w="849240"/>
                <a:gridCol w="712800"/>
                <a:gridCol w="1095480"/>
              </a:tblGrid>
              <a:tr h="644040">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Есімдік</a:t>
                      </a:r>
                      <a:endParaRPr b="0" lang="ru-RU" sz="18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Мысал</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a"/>
                      </a:solidFill>
                      <a:prstDash val="solid"/>
                    </a:lnT>
                    <a:lnB w="4320">
                      <a:solidFill>
                        <a:srgbClr val="00000a"/>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Жіктеу</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Сілтеу</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Сұрау</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Сөйлем  түрлері </a:t>
                      </a:r>
                      <a:endParaRPr b="0" lang="ru-RU" sz="18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Мысал</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Хабар-лы</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Сұрау-лы</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Лепті</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Бұйрық-ты</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r>
              <a:tr h="644040">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Ол оқыған кітабым.</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a"/>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Театр көрермендердің ішкі жан сезіміне әсер етеді.</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r>
              <a:tr h="644040">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Осы аптада  қай қойлым болады?</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«Астана Опера» залына 1250 көрермен сыяды ма?</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r>
              <a:tr h="644040">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Мен мына  қойылымды тамашалағанмын. </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Шуламай, көңіл қойып тыңдаңдар!</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r>
              <a:tr h="644040">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Сендерге мына жинақты  кім берді?</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Әлемдегі ең кішкентай театр туралы естігендерің бар ма?</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r>
              <a:tr h="644040">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Бұл жерде ойын-сауық өтеді.</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Шіркін, Абай ролін сомдасам ғой!</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r>
              <a:tr h="918360">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Самғай бер асқардан асқарға мынау қырандай.</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Актерлер ойнады.</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r>
            </a:tbl>
          </a:graphicData>
        </a:graphic>
      </p:graphicFrame>
      <p:sp>
        <p:nvSpPr>
          <p:cNvPr id="102" name="Rectangle 1"/>
          <p:cNvSpPr/>
          <p:nvPr/>
        </p:nvSpPr>
        <p:spPr>
          <a:xfrm>
            <a:off x="8721000" y="796320"/>
            <a:ext cx="180720" cy="94788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br>
              <a:rPr sz="1000"/>
            </a:br>
            <a:endParaRPr b="0" lang="ru-RU" sz="1000" strike="noStrike" u="none">
              <a:solidFill>
                <a:srgbClr val="ffffff"/>
              </a:solidFill>
              <a:uFillTx/>
              <a:latin typeface="Calibri"/>
            </a:endParaRPr>
          </a:p>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br>
              <a:rPr sz="1800"/>
            </a:br>
            <a:endParaRPr b="0" lang="ru-RU" sz="1800" strike="noStrike" u="none">
              <a:solidFill>
                <a:srgbClr val="ffffff"/>
              </a:solidFill>
              <a:uFillTx/>
              <a:latin typeface="Calibri"/>
            </a:endParaRPr>
          </a:p>
        </p:txBody>
      </p:sp>
      <p:sp>
        <p:nvSpPr>
          <p:cNvPr id="103" name="Прямоугольник 2"/>
          <p:cNvSpPr/>
          <p:nvPr/>
        </p:nvSpPr>
        <p:spPr>
          <a:xfrm flipV="1" rot="10800000">
            <a:off x="479160" y="5768640"/>
            <a:ext cx="10729800" cy="1313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2000" strike="noStrike" u="none">
                <a:solidFill>
                  <a:srgbClr val="000000"/>
                </a:solidFill>
                <a:uFillTx/>
                <a:latin typeface="Times New Roman"/>
                <a:ea typeface="SimSun"/>
              </a:rPr>
              <a:t>Дескриптор:</a:t>
            </a:r>
            <a:endParaRPr b="0" lang="ru-RU" sz="2000" strike="noStrike" u="none">
              <a:solidFill>
                <a:srgbClr val="ffffff"/>
              </a:solidFill>
              <a:uFillTx/>
              <a:latin typeface="Calibri"/>
            </a:endParaRPr>
          </a:p>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2000" strike="noStrike" u="none">
                <a:solidFill>
                  <a:srgbClr val="000000"/>
                </a:solidFill>
                <a:uFillTx/>
                <a:latin typeface="Times New Roman"/>
                <a:ea typeface="SimSun"/>
              </a:rPr>
              <a:t>Сөйлемнен есімдіктерді ажыратады</a:t>
            </a:r>
            <a:endParaRPr b="0" lang="ru-RU" sz="2000" strike="noStrike" u="none">
              <a:solidFill>
                <a:srgbClr val="ffffff"/>
              </a:solidFill>
              <a:uFillTx/>
              <a:latin typeface="Calibri"/>
            </a:endParaRPr>
          </a:p>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2000" strike="noStrike" u="none">
                <a:solidFill>
                  <a:srgbClr val="000000"/>
                </a:solidFill>
                <a:uFillTx/>
                <a:latin typeface="Times New Roman"/>
                <a:ea typeface="SimSun"/>
              </a:rPr>
              <a:t>Сөйлем түрлерін ажыратады</a:t>
            </a:r>
            <a:endParaRPr b="0" lang="ru-RU" sz="2000" strike="noStrike" u="none">
              <a:solidFill>
                <a:srgbClr val="ffffff"/>
              </a:solidFill>
              <a:uFillTx/>
              <a:latin typeface="Calibri"/>
            </a:endParaRPr>
          </a:p>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2000" strike="noStrike" u="none">
              <a:solidFill>
                <a:srgbClr val="ffffff"/>
              </a:solidFill>
              <a:uFillTx/>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609120" y="190080"/>
            <a:ext cx="10974600" cy="58284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Ықтимал жауап</a:t>
            </a:r>
            <a:endParaRPr b="0" lang="ru-RU" sz="2400" strike="noStrike" u="none">
              <a:solidFill>
                <a:srgbClr val="000000"/>
              </a:solidFill>
              <a:uFillTx/>
              <a:latin typeface="Arial"/>
            </a:endParaRPr>
          </a:p>
        </p:txBody>
      </p:sp>
      <p:graphicFrame>
        <p:nvGraphicFramePr>
          <p:cNvPr id="105" name=""/>
          <p:cNvGraphicFramePr/>
          <p:nvPr/>
        </p:nvGraphicFramePr>
        <p:xfrm>
          <a:off x="192240" y="765000"/>
          <a:ext cx="11809440" cy="5554800"/>
        </p:xfrm>
        <a:graphic>
          <a:graphicData uri="http://schemas.openxmlformats.org/drawingml/2006/table">
            <a:tbl>
              <a:tblPr/>
              <a:tblGrid>
                <a:gridCol w="2536560"/>
                <a:gridCol w="954360"/>
                <a:gridCol w="844560"/>
                <a:gridCol w="788760"/>
                <a:gridCol w="3200400"/>
                <a:gridCol w="843120"/>
                <a:gridCol w="844560"/>
                <a:gridCol w="707760"/>
                <a:gridCol w="1089360"/>
              </a:tblGrid>
              <a:tr h="655920">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Есімдік</a:t>
                      </a:r>
                      <a:endParaRPr b="0" lang="ru-RU" sz="18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мысал</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a"/>
                      </a:solidFill>
                      <a:prstDash val="solid"/>
                    </a:lnT>
                    <a:lnB w="4320">
                      <a:solidFill>
                        <a:srgbClr val="00000a"/>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Жіктеу</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Сілтеу</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Сұрау</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Сөйлем  түрлері </a:t>
                      </a:r>
                      <a:endParaRPr b="0" lang="ru-RU" sz="18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Мысал</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Хабар-лы</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Сұрау-лы</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Лепті</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SimSun"/>
                        </a:rPr>
                        <a:t>Бұйрық-ты</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r>
              <a:tr h="677880">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Ол оқыған кітабым.</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a"/>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r>
                        <a:rPr b="0" lang="ru-RU" sz="1800" strike="noStrike" u="none">
                          <a:solidFill>
                            <a:srgbClr val="000000"/>
                          </a:solidFill>
                          <a:uFillTx/>
                          <a:latin typeface="Times New Roman"/>
                          <a:ea typeface="SimSun"/>
                        </a:rPr>
                        <a:t>+</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Театр көрермендердің ішкі жан сезіміне әсер етеді.</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a:t>
                      </a: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r>
              <a:tr h="871200">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Осы аптада  қай қойлым болады?</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a:t>
                      </a: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«Астана Опера» залына 1250 көрермен сыяды ма?</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a:t>
                      </a: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r>
              <a:tr h="644040">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Мен мына  қойылымды тамашалағанмын. </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a:t>
                      </a: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Шуламай, көңіл қойып тыңдаңдар!</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a:t>
                      </a: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r>
              <a:tr h="869400">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Сендерге мына жинақты  кім берді?</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r>
                        <a:rPr b="0" lang="ru-RU" sz="1800" strike="noStrike" u="none">
                          <a:solidFill>
                            <a:srgbClr val="000000"/>
                          </a:solidFill>
                          <a:uFillTx/>
                          <a:latin typeface="Times New Roman"/>
                          <a:ea typeface="SimSun"/>
                        </a:rPr>
                        <a:t>+</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Әлемдегі ең кішкентай театр туралы естігендерің бар ма?</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r>
                        <a:rPr b="0" lang="ru-RU" sz="1800" strike="noStrike" u="none">
                          <a:solidFill>
                            <a:srgbClr val="000000"/>
                          </a:solidFill>
                          <a:uFillTx/>
                          <a:latin typeface="Times New Roman"/>
                          <a:ea typeface="SimSun"/>
                        </a:rPr>
                        <a:t>+</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r>
              <a:tr h="918720">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Бұл жерде ойын-сауық өтеді.</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a:t>
                      </a: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Шіркін, Абай ролін сомдасам ғой!</a:t>
                      </a:r>
                      <a:endParaRPr b="0" lang="ru-RU" sz="18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r>
                        <a:rPr b="0" lang="ru-RU" sz="1800" strike="noStrike" u="none">
                          <a:solidFill>
                            <a:srgbClr val="000000"/>
                          </a:solidFill>
                          <a:uFillTx/>
                          <a:latin typeface="Times New Roman"/>
                          <a:ea typeface="SimSun"/>
                        </a:rPr>
                        <a:t>+</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r>
              <a:tr h="918360">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Самғай бер асқардан асқарға мынау қырандай.</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a:t>
                      </a: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Актерлер ойнады.</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r>
                        <a:rPr b="0" lang="ru-RU" sz="1800" strike="noStrike" u="none">
                          <a:solidFill>
                            <a:srgbClr val="000000"/>
                          </a:solidFill>
                          <a:uFillTx/>
                          <a:latin typeface="Times New Roman"/>
                          <a:ea typeface="SimSun"/>
                        </a:rPr>
                        <a:t>+</a:t>
                      </a: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c>
                  <a:txBody>
                    <a:bodyPr lIns="51840" rIns="51840" tIns="47520" bIns="4752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ffffff"/>
                        </a:solidFill>
                        <a:uFillTx/>
                        <a:latin typeface="Calibri"/>
                      </a:endParaRPr>
                    </a:p>
                  </a:txBody>
                  <a:tcPr anchor="t" marL="51840" marR="51840">
                    <a:lnL w="4320">
                      <a:solidFill>
                        <a:srgbClr val="000001"/>
                      </a:solidFill>
                      <a:prstDash val="solid"/>
                    </a:lnL>
                    <a:lnR w="4320">
                      <a:solidFill>
                        <a:srgbClr val="000001"/>
                      </a:solidFill>
                      <a:prstDash val="solid"/>
                    </a:lnR>
                    <a:lnT w="4320">
                      <a:solidFill>
                        <a:srgbClr val="000001"/>
                      </a:solidFill>
                      <a:prstDash val="solid"/>
                    </a:lnT>
                    <a:lnB w="4320">
                      <a:solidFill>
                        <a:srgbClr val="000001"/>
                      </a:solidFill>
                      <a:prstDash val="solid"/>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623520" y="1196640"/>
            <a:ext cx="10945800" cy="1082520"/>
          </a:xfrm>
          <a:prstGeom prst="rect">
            <a:avLst/>
          </a:prstGeom>
          <a:noFill/>
          <a:ln w="0">
            <a:noFill/>
          </a:ln>
        </p:spPr>
        <p:txBody>
          <a:bodyPr lIns="91440" rIns="91440" tIns="45720" bIns="4572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c00000"/>
                </a:solidFill>
                <a:uFillTx/>
                <a:latin typeface="Times New Roman"/>
                <a:ea typeface="Times New Roman"/>
              </a:rPr>
              <a:t>Қорыту </a:t>
            </a:r>
            <a:endParaRPr b="0" lang="ru-RU" sz="2800" strike="noStrike" u="none">
              <a:solidFill>
                <a:srgbClr val="000000"/>
              </a:solidFill>
              <a:uFillTx/>
              <a:latin typeface="Arial"/>
            </a:endParaRPr>
          </a:p>
        </p:txBody>
      </p:sp>
      <p:sp>
        <p:nvSpPr>
          <p:cNvPr id="107" name="PlaceHolder 2"/>
          <p:cNvSpPr>
            <a:spLocks noGrp="1"/>
          </p:cNvSpPr>
          <p:nvPr>
            <p:ph type="subTitle"/>
          </p:nvPr>
        </p:nvSpPr>
        <p:spPr>
          <a:xfrm>
            <a:off x="627120" y="2422440"/>
            <a:ext cx="10950480" cy="2446560"/>
          </a:xfrm>
          <a:prstGeom prst="rect">
            <a:avLst/>
          </a:prstGeom>
          <a:noFill/>
          <a:ln w="0">
            <a:noFill/>
          </a:ln>
        </p:spPr>
        <p:txBody>
          <a:bodyPr lIns="91440" rIns="91440" tIns="45720" bIns="45720" anchor="t">
            <a:noAutofit/>
          </a:bodyPr>
          <a:p>
            <a:pPr indent="0">
              <a:lnSpc>
                <a:spcPct val="110000"/>
              </a:lnSpc>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Times New Roman"/>
              </a:rPr>
              <a:t>Публицистикалық  және ғылыми стиль ерекшеліктерін қолданылған тілдік құралдар арқылы танып, білдіңіздер.</a:t>
            </a:r>
            <a:endParaRPr b="0" lang="ru-RU" sz="3200" strike="noStrike" u="none">
              <a:solidFill>
                <a:srgbClr val="000000"/>
              </a:solidFill>
              <a:uFillTx/>
              <a:latin typeface="Arial"/>
            </a:endParaRPr>
          </a:p>
          <a:p>
            <a:pPr indent="0">
              <a:lnSpc>
                <a:spcPct val="110000"/>
              </a:lnSpc>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Times New Roman"/>
              </a:rPr>
              <a:t>Сұраулы сөйлемнің жасалу жолын білдіңіздер.</a:t>
            </a:r>
            <a:endParaRPr b="0" lang="ru-RU" sz="3200" strike="noStrike" u="none">
              <a:solidFill>
                <a:srgbClr val="000000"/>
              </a:solidFill>
              <a:uFillTx/>
              <a:latin typeface="Arial"/>
            </a:endParaRPr>
          </a:p>
          <a:p>
            <a:pPr indent="0" algn="ctr">
              <a:lnSpc>
                <a:spcPct val="10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a:p>
            <a:pPr indent="0" algn="ctr">
              <a:lnSpc>
                <a:spcPct val="10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623520" y="1196640"/>
            <a:ext cx="10945800" cy="10825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ff0000"/>
                </a:solidFill>
                <a:uFillTx/>
                <a:latin typeface="Arial"/>
              </a:rPr>
              <a:t>Оқу  тапсырмасы</a:t>
            </a:r>
            <a:endParaRPr b="0" lang="ru-RU" sz="3600" strike="noStrike" u="none">
              <a:solidFill>
                <a:srgbClr val="000000"/>
              </a:solidFill>
              <a:uFillTx/>
              <a:latin typeface="Arial"/>
            </a:endParaRPr>
          </a:p>
        </p:txBody>
      </p:sp>
      <p:sp>
        <p:nvSpPr>
          <p:cNvPr id="109" name="PlaceHolder 2"/>
          <p:cNvSpPr>
            <a:spLocks noGrp="1"/>
          </p:cNvSpPr>
          <p:nvPr>
            <p:ph type="subTitle"/>
          </p:nvPr>
        </p:nvSpPr>
        <p:spPr>
          <a:xfrm>
            <a:off x="627120" y="2422080"/>
            <a:ext cx="10950480" cy="1752840"/>
          </a:xfrm>
          <a:prstGeom prst="rect">
            <a:avLst/>
          </a:prstGeom>
          <a:noFill/>
          <a:ln w="0">
            <a:noFill/>
          </a:ln>
        </p:spPr>
        <p:txBody>
          <a:bodyPr lIns="91440" rIns="91440" tIns="45720" bIns="45720" anchor="t">
            <a:noAutofit/>
          </a:bodyPr>
          <a:p>
            <a:pPr indent="0">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Arial"/>
              </a:rPr>
              <a:t>«Менің сүйікті теартым» тақырыбына мақала дайындаңыздар.</a:t>
            </a:r>
            <a:endParaRPr b="0" lang="ru-RU" sz="3200" strike="noStrike" u="none">
              <a:solidFill>
                <a:srgbClr val="000000"/>
              </a:solidFill>
              <a:uFillTx/>
              <a:latin typeface="Arial"/>
            </a:endParaRPr>
          </a:p>
        </p:txBody>
      </p:sp>
      <p:pic>
        <p:nvPicPr>
          <p:cNvPr id="110" name="Picture 4" descr=""/>
          <p:cNvPicPr/>
          <p:nvPr/>
        </p:nvPicPr>
        <p:blipFill>
          <a:blip r:embed="rId1"/>
          <a:stretch/>
        </p:blipFill>
        <p:spPr>
          <a:xfrm>
            <a:off x="6240600" y="3860640"/>
            <a:ext cx="3120840" cy="1951200"/>
          </a:xfrm>
          <a:prstGeom prst="rect">
            <a:avLst/>
          </a:prstGeom>
          <a:ln w="0">
            <a:noFill/>
          </a:ln>
        </p:spPr>
      </p:pic>
      <p:pic>
        <p:nvPicPr>
          <p:cNvPr id="111" name="Picture 5" descr=""/>
          <p:cNvPicPr/>
          <p:nvPr/>
        </p:nvPicPr>
        <p:blipFill>
          <a:blip r:embed="rId2"/>
          <a:stretch/>
        </p:blipFill>
        <p:spPr>
          <a:xfrm>
            <a:off x="5340240" y="4403880"/>
            <a:ext cx="719280" cy="15238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1" name="Picture 1" descr=""/>
          <p:cNvPicPr/>
          <p:nvPr/>
        </p:nvPicPr>
        <p:blipFill>
          <a:blip r:embed="rId1"/>
          <a:stretch/>
        </p:blipFill>
        <p:spPr>
          <a:xfrm>
            <a:off x="652320" y="7978680"/>
            <a:ext cx="200160" cy="203400"/>
          </a:xfrm>
          <a:prstGeom prst="rect">
            <a:avLst/>
          </a:prstGeom>
          <a:ln w="0">
            <a:noFill/>
          </a:ln>
        </p:spPr>
      </p:pic>
      <p:sp>
        <p:nvSpPr>
          <p:cNvPr id="32" name="Freeform 2"/>
          <p:cNvSpPr/>
          <p:nvPr/>
        </p:nvSpPr>
        <p:spPr>
          <a:xfrm>
            <a:off x="1440" y="-12600"/>
            <a:ext cx="12190680" cy="977760"/>
          </a:xfrm>
          <a:custGeom>
            <a:avLst/>
            <a:gdLst/>
            <a:ahLst/>
            <a:rect l="l" t="t" r="r" b="b"/>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90000" rIns="90000" tIns="46800" bIns="46800" anchor="t">
            <a:noAutofit/>
          </a:bodyPr>
          <a:p>
            <a:endParaRPr b="0" lang="ru-RU" sz="1800" strike="noStrike" u="none">
              <a:solidFill>
                <a:srgbClr val="ffffff"/>
              </a:solidFill>
              <a:uFillTx/>
              <a:latin typeface="Calibri"/>
            </a:endParaRPr>
          </a:p>
        </p:txBody>
      </p:sp>
      <p:sp>
        <p:nvSpPr>
          <p:cNvPr id="33" name="Rectangle 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37 </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Частных детских</a:t>
            </a:r>
            <a:endParaRPr b="0" lang="ru-RU" sz="12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сада</a:t>
            </a:r>
            <a:endParaRPr b="0" lang="ru-RU" sz="1200" strike="noStrike" u="none">
              <a:solidFill>
                <a:srgbClr val="ffffff"/>
              </a:solidFill>
              <a:uFillTx/>
              <a:latin typeface="Calibri"/>
            </a:endParaRPr>
          </a:p>
        </p:txBody>
      </p:sp>
      <p:sp>
        <p:nvSpPr>
          <p:cNvPr id="34" name="Rectangle 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43</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Мини-центра</a:t>
            </a:r>
            <a:endParaRPr b="0" lang="ru-RU" sz="1200" strike="noStrike" u="none">
              <a:solidFill>
                <a:srgbClr val="ffffff"/>
              </a:solidFill>
              <a:uFillTx/>
              <a:latin typeface="Calibri"/>
            </a:endParaRPr>
          </a:p>
        </p:txBody>
      </p:sp>
      <p:cxnSp>
        <p:nvCxnSpPr>
          <p:cNvPr id="35" name="AutoShape 5"/>
          <p:cNvCxnSpPr/>
          <p:nvPr/>
        </p:nvCxnSpPr>
        <p:spPr>
          <a:xfrm>
            <a:off x="212400" y="6621120"/>
            <a:ext cx="11729160" cy="27720"/>
          </a:xfrm>
          <a:prstGeom prst="straightConnector1">
            <a:avLst/>
          </a:prstGeom>
          <a:ln cap="sq" w="57240">
            <a:solidFill>
              <a:srgbClr val="33cccc"/>
            </a:solidFill>
            <a:miter/>
          </a:ln>
        </p:spPr>
      </p:cxnSp>
      <p:cxnSp>
        <p:nvCxnSpPr>
          <p:cNvPr id="36" name="AutoShape 6"/>
          <p:cNvCxnSpPr/>
          <p:nvPr/>
        </p:nvCxnSpPr>
        <p:spPr>
          <a:xfrm>
            <a:off x="652320" y="3389040"/>
            <a:ext cx="10694160" cy="37080"/>
          </a:xfrm>
          <a:prstGeom prst="straightConnector1">
            <a:avLst/>
          </a:prstGeom>
          <a:ln cap="sq" w="38160">
            <a:solidFill>
              <a:srgbClr val="4472c4"/>
            </a:solidFill>
            <a:miter/>
          </a:ln>
        </p:spPr>
      </p:cxnSp>
      <p:sp>
        <p:nvSpPr>
          <p:cNvPr id="37" name="Text Box 7"/>
          <p:cNvSpPr/>
          <p:nvPr/>
        </p:nvSpPr>
        <p:spPr>
          <a:xfrm>
            <a:off x="1165320" y="378000"/>
            <a:ext cx="10620360" cy="31420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ru-RU" sz="3200" strike="noStrike" u="none">
                <a:solidFill>
                  <a:srgbClr val="000000"/>
                </a:solidFill>
                <a:uFillTx/>
                <a:latin typeface="Times New Roman"/>
              </a:rPr>
              <a:t>Оқу мақсаты:</a:t>
            </a:r>
            <a:endParaRPr b="0" lang="ru-RU" sz="32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ru-RU" sz="24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000000"/>
                </a:solidFill>
                <a:uFillTx/>
                <a:latin typeface="Times New Roman"/>
                <a:ea typeface="Times New Roman"/>
              </a:rPr>
              <a:t>8.2.4.1 тақырыбы ұқсас ғылыми және публицистикалық стильдегі мәтіндердің тақырыбын, түрлерін (әңгімелеу, сипаттау, талқылау), құрылымын салыстыра талдау; </a:t>
            </a:r>
            <a:endParaRPr b="0" lang="ru-RU" sz="24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000000"/>
                </a:solidFill>
                <a:uFillTx/>
                <a:latin typeface="Times New Roman"/>
                <a:ea typeface="Times New Roman"/>
              </a:rPr>
              <a:t>8.4.4.4 жай сөйлемдерді айтылу мақсатына сай қолдану.</a:t>
            </a:r>
            <a:endParaRPr b="0" lang="ru-RU" sz="24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ru-RU" sz="24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ru-RU" sz="2400" strike="noStrike" u="none">
              <a:solidFill>
                <a:srgbClr val="ffffff"/>
              </a:solidFill>
              <a:uFillTx/>
              <a:latin typeface="Calibri"/>
            </a:endParaRPr>
          </a:p>
        </p:txBody>
      </p:sp>
      <p:sp>
        <p:nvSpPr>
          <p:cNvPr id="38" name="Text Box 8"/>
          <p:cNvSpPr/>
          <p:nvPr/>
        </p:nvSpPr>
        <p:spPr>
          <a:xfrm>
            <a:off x="1158120" y="3740040"/>
            <a:ext cx="3173400" cy="1557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kk-KZ" sz="3200" strike="noStrike" u="none">
                <a:solidFill>
                  <a:srgbClr val="000000"/>
                </a:solidFill>
                <a:uFillTx/>
                <a:latin typeface="Times New Roman"/>
              </a:rPr>
              <a:t>Сабақ мақсаты:</a:t>
            </a:r>
            <a:endParaRPr b="0" lang="ru-RU" sz="32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ru-RU" sz="32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kk-KZ" sz="3200" strike="noStrike" u="none">
                <a:solidFill>
                  <a:srgbClr val="000000"/>
                </a:solidFill>
                <a:uFillTx/>
                <a:latin typeface="Times New Roman"/>
              </a:rPr>
              <a:t> </a:t>
            </a:r>
            <a:endParaRPr b="0" lang="ru-RU" sz="3200" strike="noStrike" u="none">
              <a:solidFill>
                <a:srgbClr val="ffffff"/>
              </a:solidFill>
              <a:uFillTx/>
              <a:latin typeface="Calibri"/>
            </a:endParaRPr>
          </a:p>
        </p:txBody>
      </p:sp>
      <p:graphicFrame>
        <p:nvGraphicFramePr>
          <p:cNvPr id="39" name=""/>
          <p:cNvGraphicFramePr/>
          <p:nvPr/>
        </p:nvGraphicFramePr>
        <p:xfrm>
          <a:off x="1055520" y="4422600"/>
          <a:ext cx="9649080" cy="1705320"/>
        </p:xfrm>
        <a:graphic>
          <a:graphicData uri="http://schemas.openxmlformats.org/drawingml/2006/table">
            <a:tbl>
              <a:tblPr/>
              <a:tblGrid>
                <a:gridCol w="9649080"/>
              </a:tblGrid>
              <a:tr h="170532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Тақырыбы ұқсас ғылыми және публицистикалық стиль түрлерін анықтап, құрылымын салыстырады.</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Жай сөйлемдерді айтылу мақсатына сай қолданады.</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ffffff"/>
                        </a:solidFill>
                        <a:uFillTx/>
                        <a:latin typeface="Calibri"/>
                      </a:endParaRPr>
                    </a:p>
                  </a:txBody>
                  <a:tcPr anchor="t" marL="68400" marR="68400">
                    <a:lnL>
                      <a:noFill/>
                    </a:lnL>
                    <a:lnR>
                      <a:noFill/>
                    </a:lnR>
                    <a:lnT>
                      <a:noFill/>
                    </a:lnT>
                    <a:lnB>
                      <a:noFill/>
                    </a:lnB>
                    <a:noFill/>
                  </a:tcPr>
                </a:tc>
              </a:tr>
            </a:tbl>
          </a:graphicData>
        </a:graphic>
      </p:graphicFrame>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0" name="Picture 1" descr=""/>
          <p:cNvPicPr/>
          <p:nvPr/>
        </p:nvPicPr>
        <p:blipFill>
          <a:blip r:embed="rId1"/>
          <a:stretch/>
        </p:blipFill>
        <p:spPr>
          <a:xfrm>
            <a:off x="652320" y="7978680"/>
            <a:ext cx="200160" cy="203400"/>
          </a:xfrm>
          <a:prstGeom prst="rect">
            <a:avLst/>
          </a:prstGeom>
          <a:ln w="0">
            <a:noFill/>
          </a:ln>
        </p:spPr>
      </p:pic>
      <p:sp>
        <p:nvSpPr>
          <p:cNvPr id="41" name="Freeform 2"/>
          <p:cNvSpPr/>
          <p:nvPr/>
        </p:nvSpPr>
        <p:spPr>
          <a:xfrm>
            <a:off x="1440" y="-12600"/>
            <a:ext cx="12190680" cy="977760"/>
          </a:xfrm>
          <a:custGeom>
            <a:avLst/>
            <a:gdLst/>
            <a:ahLst/>
            <a:rect l="l" t="t" r="r" b="b"/>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90000" rIns="90000" tIns="46800" bIns="46800" anchor="t">
            <a:noAutofit/>
          </a:bodyPr>
          <a:p>
            <a:endParaRPr b="0" lang="ru-RU" sz="1800" strike="noStrike" u="none">
              <a:solidFill>
                <a:srgbClr val="ffffff"/>
              </a:solidFill>
              <a:uFillTx/>
              <a:latin typeface="Calibri"/>
            </a:endParaRPr>
          </a:p>
        </p:txBody>
      </p:sp>
      <p:sp>
        <p:nvSpPr>
          <p:cNvPr id="42" name="Rectangle 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37 </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Частных детских</a:t>
            </a:r>
            <a:endParaRPr b="0" lang="ru-RU" sz="12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сада</a:t>
            </a:r>
            <a:endParaRPr b="0" lang="ru-RU" sz="1200" strike="noStrike" u="none">
              <a:solidFill>
                <a:srgbClr val="ffffff"/>
              </a:solidFill>
              <a:uFillTx/>
              <a:latin typeface="Calibri"/>
            </a:endParaRPr>
          </a:p>
        </p:txBody>
      </p:sp>
      <p:sp>
        <p:nvSpPr>
          <p:cNvPr id="43" name="Rectangle 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43</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Мини-центра</a:t>
            </a:r>
            <a:endParaRPr b="0" lang="ru-RU" sz="1200" strike="noStrike" u="none">
              <a:solidFill>
                <a:srgbClr val="ffffff"/>
              </a:solidFill>
              <a:uFillTx/>
              <a:latin typeface="Calibri"/>
            </a:endParaRPr>
          </a:p>
        </p:txBody>
      </p:sp>
      <p:cxnSp>
        <p:nvCxnSpPr>
          <p:cNvPr id="44" name="AutoShape 5"/>
          <p:cNvCxnSpPr/>
          <p:nvPr/>
        </p:nvCxnSpPr>
        <p:spPr>
          <a:xfrm>
            <a:off x="212400" y="6621120"/>
            <a:ext cx="11729160" cy="27720"/>
          </a:xfrm>
          <a:prstGeom prst="straightConnector1">
            <a:avLst/>
          </a:prstGeom>
          <a:ln cap="sq" w="57240">
            <a:solidFill>
              <a:srgbClr val="33cccc"/>
            </a:solidFill>
            <a:miter/>
          </a:ln>
        </p:spPr>
      </p:cxnSp>
      <p:cxnSp>
        <p:nvCxnSpPr>
          <p:cNvPr id="45" name="AutoShape 6"/>
          <p:cNvCxnSpPr/>
          <p:nvPr/>
        </p:nvCxnSpPr>
        <p:spPr>
          <a:xfrm>
            <a:off x="757080" y="6364080"/>
            <a:ext cx="10694160" cy="37080"/>
          </a:xfrm>
          <a:prstGeom prst="straightConnector1">
            <a:avLst/>
          </a:prstGeom>
          <a:ln cap="sq" w="38160">
            <a:solidFill>
              <a:srgbClr val="4472c4"/>
            </a:solidFill>
            <a:miter/>
          </a:ln>
        </p:spPr>
      </p:cxnSp>
      <p:sp>
        <p:nvSpPr>
          <p:cNvPr id="46" name="Text Box 7"/>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ctr">
            <a:no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47" name="Text Box 8"/>
          <p:cNvSpPr/>
          <p:nvPr/>
        </p:nvSpPr>
        <p:spPr>
          <a:xfrm>
            <a:off x="1133640" y="258840"/>
            <a:ext cx="8010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ru-RU" sz="3200" strike="noStrike" u="none">
                <a:solidFill>
                  <a:srgbClr val="000000"/>
                </a:solidFill>
                <a:uFillTx/>
                <a:latin typeface="Times New Roman"/>
              </a:rPr>
              <a:t>Бағалау </a:t>
            </a:r>
            <a:r>
              <a:rPr b="1" lang="kk-KZ" sz="3200" strike="noStrike" u="none">
                <a:solidFill>
                  <a:srgbClr val="000000"/>
                </a:solidFill>
                <a:uFillTx/>
                <a:latin typeface="Times New Roman"/>
              </a:rPr>
              <a:t>критерийлері:</a:t>
            </a:r>
            <a:endParaRPr b="0" lang="ru-RU" sz="3200" strike="noStrike" u="none">
              <a:solidFill>
                <a:srgbClr val="ffffff"/>
              </a:solidFill>
              <a:uFillTx/>
              <a:latin typeface="Calibri"/>
            </a:endParaRPr>
          </a:p>
        </p:txBody>
      </p:sp>
      <p:sp>
        <p:nvSpPr>
          <p:cNvPr id="48" name="Rectangle 9"/>
          <p:cNvSpPr/>
          <p:nvPr/>
        </p:nvSpPr>
        <p:spPr>
          <a:xfrm>
            <a:off x="1357200" y="1662120"/>
            <a:ext cx="93711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kk-KZ" sz="3200" strike="noStrike" u="none">
                <a:solidFill>
                  <a:srgbClr val="000000"/>
                </a:solidFill>
                <a:uFillTx/>
                <a:latin typeface="Times New Roman"/>
              </a:rPr>
              <a:t> </a:t>
            </a:r>
            <a:endParaRPr b="0" lang="ru-RU" sz="3200" strike="noStrike" u="none">
              <a:solidFill>
                <a:srgbClr val="ffffff"/>
              </a:solidFill>
              <a:uFillTx/>
              <a:latin typeface="Calibri"/>
            </a:endParaRPr>
          </a:p>
        </p:txBody>
      </p:sp>
      <p:sp>
        <p:nvSpPr>
          <p:cNvPr id="49" name="Текстовое поле 99"/>
          <p:cNvSpPr/>
          <p:nvPr/>
        </p:nvSpPr>
        <p:spPr>
          <a:xfrm>
            <a:off x="1467000" y="1630440"/>
            <a:ext cx="8459640" cy="119124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100000"/>
              </a:lnSpc>
              <a:buClr>
                <a:srgbClr val="000000"/>
              </a:buClr>
              <a:buFont typeface="Times New Roman"/>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ru-RU" sz="2400" strike="noStrike" u="none">
                <a:solidFill>
                  <a:srgbClr val="000000"/>
                </a:solidFill>
                <a:uFillTx/>
                <a:latin typeface="Times New Roman"/>
                <a:ea typeface="Times New Roman"/>
              </a:rPr>
              <a:t>ғылыми және публицистикалық стильдегі мәтіндердің тақырыбын, түрлерін, құрылымын салыстыра талда</a:t>
            </a:r>
            <a:r>
              <a:rPr b="0" lang="kk-KZ" sz="2400" strike="noStrike" u="none">
                <a:solidFill>
                  <a:srgbClr val="000000"/>
                </a:solidFill>
                <a:uFillTx/>
                <a:latin typeface="Times New Roman"/>
                <a:ea typeface="Times New Roman"/>
              </a:rPr>
              <a:t>йды. </a:t>
            </a:r>
            <a:endParaRPr b="0" lang="ru-RU" sz="2400" strike="noStrike" u="none">
              <a:solidFill>
                <a:srgbClr val="ffffff"/>
              </a:solidFill>
              <a:uFillTx/>
              <a:latin typeface="Calibri"/>
            </a:endParaRPr>
          </a:p>
          <a:p>
            <a:pPr marL="343080" indent="-343080">
              <a:lnSpc>
                <a:spcPct val="100000"/>
              </a:lnSpc>
              <a:buClr>
                <a:srgbClr val="000000"/>
              </a:buClr>
              <a:buFont typeface="Times New Roman"/>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ru-RU" sz="2400" strike="noStrike" u="none">
                <a:solidFill>
                  <a:srgbClr val="000000"/>
                </a:solidFill>
                <a:uFillTx/>
                <a:latin typeface="Times New Roman"/>
                <a:ea typeface="Times New Roman"/>
              </a:rPr>
              <a:t> </a:t>
            </a:r>
            <a:r>
              <a:rPr b="0" lang="ru-RU" sz="2400" strike="noStrike" u="none">
                <a:solidFill>
                  <a:srgbClr val="000000"/>
                </a:solidFill>
                <a:uFillTx/>
                <a:latin typeface="Times New Roman"/>
                <a:ea typeface="Times New Roman"/>
              </a:rPr>
              <a:t>жай сөйлемдерді айтылу мақсатына сай қолданады.</a:t>
            </a:r>
            <a:endParaRPr b="0" lang="ru-RU" sz="2400" strike="noStrike" u="none">
              <a:solidFill>
                <a:srgbClr val="ffffff"/>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0" name="Picture 1" descr=""/>
          <p:cNvPicPr/>
          <p:nvPr/>
        </p:nvPicPr>
        <p:blipFill>
          <a:blip r:embed="rId1"/>
          <a:stretch/>
        </p:blipFill>
        <p:spPr>
          <a:xfrm>
            <a:off x="652320" y="7978680"/>
            <a:ext cx="200160" cy="203400"/>
          </a:xfrm>
          <a:prstGeom prst="rect">
            <a:avLst/>
          </a:prstGeom>
          <a:ln w="0">
            <a:noFill/>
          </a:ln>
        </p:spPr>
      </p:pic>
      <p:sp>
        <p:nvSpPr>
          <p:cNvPr id="51" name="AutoShape 2"/>
          <p:cNvSpPr/>
          <p:nvPr/>
        </p:nvSpPr>
        <p:spPr>
          <a:xfrm>
            <a:off x="1440" y="-12600"/>
            <a:ext cx="12190680" cy="977760"/>
          </a:xfrm>
          <a:prstGeom prst="pie">
            <a:avLst/>
          </a:prstGeom>
          <a:solidFill>
            <a:srgbClr val="2e77e2"/>
          </a:solidFill>
          <a:ln w="0">
            <a:noFill/>
          </a:ln>
        </p:spPr>
        <p:style>
          <a:lnRef idx="0"/>
          <a:fillRef idx="0"/>
          <a:effectRef idx="0"/>
          <a:fontRef idx="minor"/>
        </p:style>
        <p:txBody>
          <a:bodyPr wrap="none" lIns="90000" rIns="90000" tIns="46800" bIns="46800" anchor="ctr">
            <a:no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 algn="l" pos="11231640"/>
                <a:tab algn="l" pos="11680920"/>
                <a:tab algn="l" pos="12130200"/>
              </a:tabLst>
            </a:pPr>
            <a:endParaRPr b="0" lang="ru-RU" sz="24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 algn="l" pos="11231640"/>
                <a:tab algn="l" pos="11680920"/>
                <a:tab algn="l" pos="12130200"/>
              </a:tabLst>
            </a:pPr>
            <a:r>
              <a:rPr b="1" lang="kk-KZ" sz="2800" strike="noStrike" u="none">
                <a:solidFill>
                  <a:srgbClr val="000000"/>
                </a:solidFill>
                <a:uFillTx/>
                <a:latin typeface="Times New Roman"/>
              </a:rPr>
              <a:t>Ой шақыру</a:t>
            </a:r>
            <a:endParaRPr b="0" lang="ru-RU" sz="2800" strike="noStrike" u="none">
              <a:solidFill>
                <a:srgbClr val="ffffff"/>
              </a:solidFill>
              <a:uFillTx/>
              <a:latin typeface="Calibri"/>
            </a:endParaRPr>
          </a:p>
        </p:txBody>
      </p:sp>
      <p:sp>
        <p:nvSpPr>
          <p:cNvPr id="52" name="Rectangle 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37 </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Частных детских</a:t>
            </a:r>
            <a:endParaRPr b="0" lang="ru-RU" sz="12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сада</a:t>
            </a:r>
            <a:endParaRPr b="0" lang="ru-RU" sz="1200" strike="noStrike" u="none">
              <a:solidFill>
                <a:srgbClr val="ffffff"/>
              </a:solidFill>
              <a:uFillTx/>
              <a:latin typeface="Calibri"/>
            </a:endParaRPr>
          </a:p>
        </p:txBody>
      </p:sp>
      <p:sp>
        <p:nvSpPr>
          <p:cNvPr id="53" name="Rectangle 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43</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Мини-центра</a:t>
            </a:r>
            <a:endParaRPr b="0" lang="ru-RU" sz="1200" strike="noStrike" u="none">
              <a:solidFill>
                <a:srgbClr val="ffffff"/>
              </a:solidFill>
              <a:uFillTx/>
              <a:latin typeface="Calibri"/>
            </a:endParaRPr>
          </a:p>
        </p:txBody>
      </p:sp>
      <p:cxnSp>
        <p:nvCxnSpPr>
          <p:cNvPr id="54" name="AutoShape 5"/>
          <p:cNvCxnSpPr/>
          <p:nvPr/>
        </p:nvCxnSpPr>
        <p:spPr>
          <a:xfrm>
            <a:off x="212400" y="6621120"/>
            <a:ext cx="11729160" cy="27720"/>
          </a:xfrm>
          <a:prstGeom prst="straightConnector1">
            <a:avLst/>
          </a:prstGeom>
          <a:ln cap="sq" w="57240">
            <a:solidFill>
              <a:srgbClr val="33cccc"/>
            </a:solidFill>
            <a:miter/>
          </a:ln>
        </p:spPr>
      </p:cxnSp>
      <p:cxnSp>
        <p:nvCxnSpPr>
          <p:cNvPr id="55" name="AutoShape 6"/>
          <p:cNvCxnSpPr/>
          <p:nvPr/>
        </p:nvCxnSpPr>
        <p:spPr>
          <a:xfrm>
            <a:off x="757080" y="6364080"/>
            <a:ext cx="10694160" cy="37080"/>
          </a:xfrm>
          <a:prstGeom prst="straightConnector1">
            <a:avLst/>
          </a:prstGeom>
          <a:ln cap="sq" w="38160">
            <a:solidFill>
              <a:srgbClr val="4472c4"/>
            </a:solidFill>
            <a:miter/>
          </a:ln>
        </p:spPr>
      </p:cxnSp>
      <p:sp>
        <p:nvSpPr>
          <p:cNvPr id="56" name="Rectangle 7"/>
          <p:cNvSpPr/>
          <p:nvPr/>
        </p:nvSpPr>
        <p:spPr>
          <a:xfrm>
            <a:off x="1133640" y="1611360"/>
            <a:ext cx="7673760" cy="1465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br>
              <a:rPr sz="1800"/>
            </a:br>
            <a:r>
              <a:rPr b="1" lang="ru-RU" sz="1800" strike="noStrike" u="none">
                <a:solidFill>
                  <a:srgbClr val="262626"/>
                </a:solidFill>
                <a:uFillTx/>
                <a:latin typeface="Times New Roman"/>
              </a:rPr>
              <a:t>     </a:t>
            </a:r>
            <a:r>
              <a:rPr b="1" lang="ru-RU" sz="2400" strike="noStrike" u="none">
                <a:solidFill>
                  <a:srgbClr val="262626"/>
                </a:solidFill>
                <a:uFillTx/>
                <a:latin typeface="Times New Roman"/>
              </a:rPr>
              <a:t>                          </a:t>
            </a:r>
            <a:r>
              <a:rPr b="1" lang="ru-RU" sz="1800" strike="noStrike" u="none">
                <a:solidFill>
                  <a:srgbClr val="262626"/>
                </a:solidFill>
                <a:uFillTx/>
                <a:latin typeface="Times New Roman"/>
              </a:rPr>
              <a:t>  </a:t>
            </a:r>
            <a:br>
              <a:rPr sz="2400"/>
            </a:br>
            <a:r>
              <a:rPr b="0" lang="ru-RU" sz="2400" strike="noStrike" u="none">
                <a:solidFill>
                  <a:srgbClr val="262626"/>
                </a:solidFill>
                <a:uFillTx/>
                <a:latin typeface="Times New Roman"/>
              </a:rPr>
              <a:t>                                     </a:t>
            </a:r>
            <a:br>
              <a:rPr sz="2400"/>
            </a:br>
            <a:endParaRPr b="0" lang="ru-RU" sz="2400" strike="noStrike" u="none">
              <a:solidFill>
                <a:srgbClr val="ffffff"/>
              </a:solidFill>
              <a:uFillTx/>
              <a:latin typeface="Calibri"/>
            </a:endParaRPr>
          </a:p>
        </p:txBody>
      </p:sp>
      <p:pic>
        <p:nvPicPr>
          <p:cNvPr id="57" name="Picture 14" descr=""/>
          <p:cNvPicPr/>
          <p:nvPr/>
        </p:nvPicPr>
        <p:blipFill>
          <a:blip r:embed="rId2"/>
          <a:stretch/>
        </p:blipFill>
        <p:spPr>
          <a:xfrm>
            <a:off x="6076800" y="965160"/>
            <a:ext cx="6096240" cy="5892840"/>
          </a:xfrm>
          <a:prstGeom prst="rect">
            <a:avLst/>
          </a:prstGeom>
          <a:ln w="0">
            <a:noFill/>
          </a:ln>
        </p:spPr>
      </p:pic>
      <p:pic>
        <p:nvPicPr>
          <p:cNvPr id="58" name="Picture 13" descr=""/>
          <p:cNvPicPr/>
          <p:nvPr/>
        </p:nvPicPr>
        <p:blipFill>
          <a:blip r:embed="rId3"/>
          <a:stretch/>
        </p:blipFill>
        <p:spPr>
          <a:xfrm>
            <a:off x="0" y="968400"/>
            <a:ext cx="5923080" cy="2944800"/>
          </a:xfrm>
          <a:prstGeom prst="rect">
            <a:avLst/>
          </a:prstGeom>
          <a:ln w="0">
            <a:noFill/>
          </a:ln>
        </p:spPr>
      </p:pic>
      <p:pic>
        <p:nvPicPr>
          <p:cNvPr id="59" name="Picture 14" descr=""/>
          <p:cNvPicPr/>
          <p:nvPr/>
        </p:nvPicPr>
        <p:blipFill>
          <a:blip r:embed="rId4"/>
          <a:stretch/>
        </p:blipFill>
        <p:spPr>
          <a:xfrm>
            <a:off x="1440" y="3933720"/>
            <a:ext cx="5940720" cy="294480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Picture 2" descr=""/>
          <p:cNvPicPr/>
          <p:nvPr/>
        </p:nvPicPr>
        <p:blipFill>
          <a:blip r:embed="rId1"/>
          <a:stretch/>
        </p:blipFill>
        <p:spPr>
          <a:xfrm>
            <a:off x="0" y="0"/>
            <a:ext cx="12193560" cy="68580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Скругленный прямоугольник 4"/>
          <p:cNvSpPr/>
          <p:nvPr/>
        </p:nvSpPr>
        <p:spPr>
          <a:xfrm>
            <a:off x="768240" y="2198520"/>
            <a:ext cx="2016360" cy="3318120"/>
          </a:xfrm>
          <a:custGeom>
            <a:avLst/>
            <a:gdLst>
              <a:gd name="textAreaLeft" fmla="*/ 98280 w 2016360"/>
              <a:gd name="textAreaRight" fmla="*/ 1918080 w 2016360"/>
              <a:gd name="textAreaTop" fmla="*/ 98280 h 3318120"/>
              <a:gd name="textAreaBottom" fmla="*/ 3219840 h 3318120"/>
            </a:gdLst>
            <a:ahLst/>
            <a:rect l="textAreaLeft" t="textAreaTop" r="textAreaRight" b="textAreaBottom"/>
            <a:pathLst>
              <a:path w="21600" h="35542">
                <a:moveTo>
                  <a:pt x="3600" y="0"/>
                </a:moveTo>
                <a:arcTo wR="3600" hR="3600" stAng="16200000" swAng="-5400000"/>
                <a:lnTo>
                  <a:pt x="0" y="31942"/>
                </a:lnTo>
                <a:arcTo wR="3600" hR="3600" stAng="10800000" swAng="-5400000"/>
                <a:lnTo>
                  <a:pt x="18000" y="35542"/>
                </a:lnTo>
                <a:arcTo wR="3600" hR="3600" stAng="5400000" swAng="-5400000"/>
                <a:lnTo>
                  <a:pt x="21600" y="3600"/>
                </a:lnTo>
                <a:arcTo wR="3600" hR="3600" stAng="0" swAng="-5400000"/>
                <a:close/>
              </a:path>
            </a:pathLst>
          </a:cu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Б.з.д.</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2500 жылы </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Ежелгі </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Мысырда, </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кейін </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Грекияда</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пайда</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 </a:t>
            </a:r>
            <a:r>
              <a:rPr b="0" lang="kk-KZ" sz="2400" strike="noStrike" u="none">
                <a:solidFill>
                  <a:srgbClr val="000000"/>
                </a:solidFill>
                <a:uFillTx/>
                <a:latin typeface="Times New Roman"/>
                <a:ea typeface="SimSun"/>
              </a:rPr>
              <a:t>болды.</a:t>
            </a:r>
            <a:endParaRPr b="0" lang="ru-RU" sz="2400" strike="noStrike" u="none">
              <a:solidFill>
                <a:srgbClr val="ffffff"/>
              </a:solidFill>
              <a:uFillTx/>
              <a:latin typeface="Calibri"/>
            </a:endParaRPr>
          </a:p>
        </p:txBody>
      </p:sp>
      <p:sp>
        <p:nvSpPr>
          <p:cNvPr id="62" name="Скругленный прямоугольник 6"/>
          <p:cNvSpPr/>
          <p:nvPr/>
        </p:nvSpPr>
        <p:spPr>
          <a:xfrm>
            <a:off x="3576600" y="2230560"/>
            <a:ext cx="2087640" cy="3286080"/>
          </a:xfrm>
          <a:custGeom>
            <a:avLst/>
            <a:gdLst>
              <a:gd name="textAreaLeft" fmla="*/ 101880 w 2087640"/>
              <a:gd name="textAreaRight" fmla="*/ 1985760 w 2087640"/>
              <a:gd name="textAreaTop" fmla="*/ 101880 h 3286080"/>
              <a:gd name="textAreaBottom" fmla="*/ 3184200 h 3286080"/>
            </a:gdLst>
            <a:ahLst/>
            <a:rect l="textAreaLeft" t="textAreaTop" r="textAreaRight" b="textAreaBottom"/>
            <a:pathLst>
              <a:path w="21600" h="33998">
                <a:moveTo>
                  <a:pt x="3600" y="0"/>
                </a:moveTo>
                <a:arcTo wR="3600" hR="3600" stAng="16200000" swAng="-5400000"/>
                <a:lnTo>
                  <a:pt x="0" y="30398"/>
                </a:lnTo>
                <a:arcTo wR="3600" hR="3600" stAng="10800000" swAng="-5400000"/>
                <a:lnTo>
                  <a:pt x="18000" y="33998"/>
                </a:lnTo>
                <a:arcTo wR="3600" hR="3600" stAng="5400000" swAng="-5400000"/>
                <a:lnTo>
                  <a:pt x="21600" y="3600"/>
                </a:lnTo>
                <a:arcTo wR="3600" hR="3600" stAng="0" swAng="-5400000"/>
                <a:close/>
              </a:path>
            </a:pathLst>
          </a:cu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1917 жылы</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Ойқұдық </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жайлауында</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М.Әуезовтің </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«Еңлік-Кебек»</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драмасы </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қойылды.</a:t>
            </a:r>
            <a:endParaRPr b="0" lang="ru-RU" sz="2400" strike="noStrike" u="none">
              <a:solidFill>
                <a:srgbClr val="ffffff"/>
              </a:solidFill>
              <a:uFillTx/>
              <a:latin typeface="Calibri"/>
            </a:endParaRPr>
          </a:p>
        </p:txBody>
      </p:sp>
      <p:sp>
        <p:nvSpPr>
          <p:cNvPr id="63" name="Скругленный прямоугольник 7"/>
          <p:cNvSpPr/>
          <p:nvPr/>
        </p:nvSpPr>
        <p:spPr>
          <a:xfrm>
            <a:off x="6699240" y="2198520"/>
            <a:ext cx="1917720" cy="3318120"/>
          </a:xfrm>
          <a:custGeom>
            <a:avLst/>
            <a:gdLst>
              <a:gd name="textAreaLeft" fmla="*/ 93600 w 1917720"/>
              <a:gd name="textAreaRight" fmla="*/ 1824120 w 1917720"/>
              <a:gd name="textAreaTop" fmla="*/ 93600 h 3318120"/>
              <a:gd name="textAreaBottom" fmla="*/ 3224520 h 3318120"/>
            </a:gdLst>
            <a:ahLst/>
            <a:rect l="textAreaLeft" t="textAreaTop" r="textAreaRight" b="textAreaBottom"/>
            <a:pathLst>
              <a:path w="21600" h="37370">
                <a:moveTo>
                  <a:pt x="3600" y="0"/>
                </a:moveTo>
                <a:arcTo wR="3600" hR="3600" stAng="16200000" swAng="-5400000"/>
                <a:lnTo>
                  <a:pt x="0" y="33770"/>
                </a:lnTo>
                <a:arcTo wR="3600" hR="3600" stAng="10800000" swAng="-5400000"/>
                <a:lnTo>
                  <a:pt x="18000" y="37370"/>
                </a:lnTo>
                <a:arcTo wR="3600" hR="3600" stAng="5400000" swAng="-5400000"/>
                <a:lnTo>
                  <a:pt x="21600" y="3600"/>
                </a:lnTo>
                <a:arcTo wR="3600" hR="3600" stAng="0" swAng="-5400000"/>
                <a:close/>
              </a:path>
            </a:pathLst>
          </a:cu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1925 жылы</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Кәсіби театр</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Қызылордада</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ашылды.</a:t>
            </a:r>
            <a:endParaRPr b="0" lang="ru-RU" sz="2400" strike="noStrike" u="none">
              <a:solidFill>
                <a:srgbClr val="ffffff"/>
              </a:solidFill>
              <a:uFillTx/>
              <a:latin typeface="Calibri"/>
            </a:endParaRPr>
          </a:p>
        </p:txBody>
      </p:sp>
      <p:sp>
        <p:nvSpPr>
          <p:cNvPr id="64" name="Скругленный прямоугольник 8"/>
          <p:cNvSpPr/>
          <p:nvPr/>
        </p:nvSpPr>
        <p:spPr>
          <a:xfrm>
            <a:off x="9610560" y="2174760"/>
            <a:ext cx="1886040" cy="3341880"/>
          </a:xfrm>
          <a:custGeom>
            <a:avLst/>
            <a:gdLst>
              <a:gd name="textAreaLeft" fmla="*/ 91800 w 1886040"/>
              <a:gd name="textAreaRight" fmla="*/ 1794240 w 1886040"/>
              <a:gd name="textAreaTop" fmla="*/ 91800 h 3341880"/>
              <a:gd name="textAreaBottom" fmla="*/ 3250080 h 3341880"/>
            </a:gdLst>
            <a:ahLst/>
            <a:rect l="textAreaLeft" t="textAreaTop" r="textAreaRight" b="textAreaBottom"/>
            <a:pathLst>
              <a:path w="21600" h="38270">
                <a:moveTo>
                  <a:pt x="3600" y="0"/>
                </a:moveTo>
                <a:arcTo wR="3600" hR="3600" stAng="16200000" swAng="-5400000"/>
                <a:lnTo>
                  <a:pt x="0" y="34670"/>
                </a:lnTo>
                <a:arcTo wR="3600" hR="3600" stAng="10800000" swAng="-5400000"/>
                <a:lnTo>
                  <a:pt x="18000" y="38270"/>
                </a:lnTo>
                <a:arcTo wR="3600" hR="3600" stAng="5400000" swAng="-5400000"/>
                <a:lnTo>
                  <a:pt x="21600" y="3600"/>
                </a:lnTo>
                <a:arcTo wR="3600" hR="3600" stAng="0" swAng="-5400000"/>
                <a:close/>
              </a:path>
            </a:pathLst>
          </a:cu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1928 жылы </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Алматыға </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көшірілді</a:t>
            </a:r>
            <a:r>
              <a:rPr b="0" lang="kk-KZ" sz="1800" strike="noStrike" u="none">
                <a:solidFill>
                  <a:srgbClr val="000000"/>
                </a:solidFill>
                <a:uFillTx/>
                <a:latin typeface="Arial"/>
                <a:ea typeface="SimSun"/>
              </a:rPr>
              <a:t>.</a:t>
            </a:r>
            <a:endParaRPr b="0" lang="ru-RU" sz="1800" strike="noStrike" u="none">
              <a:solidFill>
                <a:srgbClr val="ffffff"/>
              </a:solidFill>
              <a:uFillTx/>
              <a:latin typeface="Calibri"/>
            </a:endParaRPr>
          </a:p>
        </p:txBody>
      </p:sp>
      <p:sp>
        <p:nvSpPr>
          <p:cNvPr id="65" name="Скругленный прямоугольник 3"/>
          <p:cNvSpPr/>
          <p:nvPr/>
        </p:nvSpPr>
        <p:spPr>
          <a:xfrm>
            <a:off x="1055520" y="260280"/>
            <a:ext cx="9866520" cy="914400"/>
          </a:xfrm>
          <a:prstGeom prst="roundRect">
            <a:avLst>
              <a:gd name="adj" fmla="val 16667"/>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SimSun"/>
              </a:rPr>
              <a:t>Театр (грек. </a:t>
            </a:r>
            <a:r>
              <a:rPr b="0" lang="en-US" sz="2800" strike="noStrike" u="none">
                <a:solidFill>
                  <a:srgbClr val="000000"/>
                </a:solidFill>
                <a:uFillTx/>
                <a:latin typeface="Times New Roman"/>
                <a:ea typeface="SimSun"/>
              </a:rPr>
              <a:t>theatron</a:t>
            </a:r>
            <a:r>
              <a:rPr b="0" lang="kk-KZ" sz="2800" strike="noStrike" u="none">
                <a:solidFill>
                  <a:srgbClr val="000000"/>
                </a:solidFill>
                <a:uFillTx/>
                <a:latin typeface="Times New Roman"/>
                <a:ea typeface="SimSun"/>
              </a:rPr>
              <a:t>) - ойын-сауық орны; ойын-сауық </a:t>
            </a:r>
            <a:endParaRPr b="0" lang="ru-RU" sz="2800" strike="noStrike" u="none">
              <a:solidFill>
                <a:srgbClr val="ffffff"/>
              </a:solidFill>
              <a:uFillTx/>
              <a:latin typeface="Calibri"/>
            </a:endParaRPr>
          </a:p>
        </p:txBody>
      </p:sp>
      <p:sp>
        <p:nvSpPr>
          <p:cNvPr id="66" name="Стрелка вниз 9"/>
          <p:cNvSpPr/>
          <p:nvPr/>
        </p:nvSpPr>
        <p:spPr>
          <a:xfrm>
            <a:off x="10196640" y="1192320"/>
            <a:ext cx="484200" cy="979560"/>
          </a:xfrm>
          <a:prstGeom prst="downArrow">
            <a:avLst>
              <a:gd name="adj1" fmla="val 50000"/>
              <a:gd name="adj2" fmla="val 50005"/>
            </a:avLst>
          </a:prstGeom>
          <a:solidFill>
            <a:srgbClr val="d6ebff"/>
          </a:solidFill>
          <a:ln w="9360">
            <a:solidFill>
              <a:srgbClr val="0066cc"/>
            </a:solidFill>
            <a:round/>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p:txBody>
      </p:sp>
      <p:sp>
        <p:nvSpPr>
          <p:cNvPr id="67" name="Стрелка вниз 10"/>
          <p:cNvSpPr/>
          <p:nvPr/>
        </p:nvSpPr>
        <p:spPr>
          <a:xfrm>
            <a:off x="7248600" y="1192320"/>
            <a:ext cx="485640" cy="979560"/>
          </a:xfrm>
          <a:prstGeom prst="downArrow">
            <a:avLst>
              <a:gd name="adj1" fmla="val 50000"/>
              <a:gd name="adj2" fmla="val 50015"/>
            </a:avLst>
          </a:prstGeom>
          <a:solidFill>
            <a:srgbClr val="d6ebff"/>
          </a:solidFill>
          <a:ln w="9360">
            <a:solidFill>
              <a:srgbClr val="0066cc"/>
            </a:solidFill>
            <a:round/>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p:txBody>
      </p:sp>
      <p:sp>
        <p:nvSpPr>
          <p:cNvPr id="68" name="Стрелка вниз 11"/>
          <p:cNvSpPr/>
          <p:nvPr/>
        </p:nvSpPr>
        <p:spPr>
          <a:xfrm>
            <a:off x="4297320" y="1192320"/>
            <a:ext cx="484200" cy="979560"/>
          </a:xfrm>
          <a:prstGeom prst="downArrow">
            <a:avLst>
              <a:gd name="adj1" fmla="val 50000"/>
              <a:gd name="adj2" fmla="val 50005"/>
            </a:avLst>
          </a:prstGeom>
          <a:solidFill>
            <a:srgbClr val="d6ebff"/>
          </a:solidFill>
          <a:ln w="9360">
            <a:solidFill>
              <a:srgbClr val="0066cc"/>
            </a:solidFill>
            <a:round/>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p:txBody>
      </p:sp>
      <p:sp>
        <p:nvSpPr>
          <p:cNvPr id="69" name="Стрелка вниз 12"/>
          <p:cNvSpPr/>
          <p:nvPr/>
        </p:nvSpPr>
        <p:spPr>
          <a:xfrm>
            <a:off x="1347840" y="1192320"/>
            <a:ext cx="485640" cy="979560"/>
          </a:xfrm>
          <a:prstGeom prst="downArrow">
            <a:avLst>
              <a:gd name="adj1" fmla="val 50000"/>
              <a:gd name="adj2" fmla="val 50015"/>
            </a:avLst>
          </a:prstGeom>
          <a:solidFill>
            <a:srgbClr val="d6ebff"/>
          </a:solidFill>
          <a:ln w="9360">
            <a:solidFill>
              <a:srgbClr val="0066cc"/>
            </a:solidFill>
            <a:round/>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192240" y="190440"/>
            <a:ext cx="11391840" cy="1509840"/>
          </a:xfrm>
          <a:prstGeom prst="rect">
            <a:avLst/>
          </a:prstGeom>
          <a:noFill/>
          <a:ln w="0">
            <a:noFill/>
          </a:ln>
        </p:spPr>
        <p:txBody>
          <a:bodyPr lIns="91440" rIns="91440" tIns="45720" bIns="45720" anchor="ctr">
            <a:noAutofit/>
          </a:bodyPr>
          <a:p>
            <a:pPr marL="343080" indent="-343080">
              <a:lnSpc>
                <a:spcPct val="10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Noto Serif"/>
              </a:rPr>
              <a:t>      </a:t>
            </a:r>
            <a:r>
              <a:rPr b="0" lang="ru-RU" sz="2400" strike="noStrike" u="none">
                <a:solidFill>
                  <a:srgbClr val="000000"/>
                </a:solidFill>
                <a:uFillTx/>
                <a:latin typeface="Times New Roman"/>
                <a:ea typeface="Times New Roman"/>
              </a:rPr>
              <a:t>Театр түрлері тікелей жанрға  байланысты. Адамзат тұрақты дамып келеді. Осыған байланысты, әртүрлі жанрда бар. Олар аудиторияның көңіл-күй</a:t>
            </a:r>
            <a:r>
              <a:rPr b="0" lang="kk-KZ" sz="2400" strike="noStrike" u="none">
                <a:solidFill>
                  <a:srgbClr val="000000"/>
                </a:solidFill>
                <a:uFillTx/>
                <a:latin typeface="Times New Roman"/>
                <a:ea typeface="Times New Roman"/>
              </a:rPr>
              <a:t>і</a:t>
            </a:r>
            <a:r>
              <a:rPr b="0" lang="ru-RU" sz="2400" strike="noStrike" u="none">
                <a:solidFill>
                  <a:srgbClr val="000000"/>
                </a:solidFill>
                <a:uFillTx/>
                <a:latin typeface="Times New Roman"/>
                <a:ea typeface="Times New Roman"/>
              </a:rPr>
              <a:t> мен олардың қажеттіліктеріне, халықтың мәдени дамуына байланысты. </a:t>
            </a:r>
            <a:br>
              <a:rPr sz="2400"/>
            </a:br>
            <a:r>
              <a:rPr b="0" lang="ru-RU" sz="2400" strike="noStrike" u="none">
                <a:solidFill>
                  <a:srgbClr val="000000"/>
                </a:solidFill>
                <a:uFillTx/>
                <a:latin typeface="Times New Roman"/>
                <a:ea typeface="Times New Roman"/>
              </a:rPr>
              <a:t>Театрлардың жанрлық түрлері:</a:t>
            </a:r>
            <a:endParaRPr b="0" lang="ru-RU" sz="2400" strike="noStrike" u="none">
              <a:solidFill>
                <a:srgbClr val="000000"/>
              </a:solidFill>
              <a:uFillTx/>
              <a:latin typeface="Arial"/>
            </a:endParaRPr>
          </a:p>
        </p:txBody>
      </p:sp>
      <p:sp>
        <p:nvSpPr>
          <p:cNvPr id="71" name=""/>
          <p:cNvSpPr txBox="1"/>
          <p:nvPr/>
        </p:nvSpPr>
        <p:spPr>
          <a:xfrm>
            <a:off x="407520" y="1699920"/>
            <a:ext cx="11176200" cy="4427640"/>
          </a:xfrm>
          <a:prstGeom prst="rect">
            <a:avLst/>
          </a:prstGeom>
          <a:noFill/>
          <a:ln w="0">
            <a:noFill/>
          </a:ln>
        </p:spPr>
        <p:txBody>
          <a:bodyPr anchor="t">
            <a:normAutofit fontScale="92500" lnSpcReduction="19999"/>
          </a:bodyPr>
          <a:p>
            <a:pPr marL="343080" indent="-343080">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Опера театры;</a:t>
            </a:r>
            <a:endParaRPr b="0" lang="ru-RU" sz="2400" strike="noStrike" u="none">
              <a:solidFill>
                <a:srgbClr val="000000"/>
              </a:solidFill>
              <a:uFillTx/>
              <a:latin typeface="Arial"/>
            </a:endParaRPr>
          </a:p>
          <a:p>
            <a:pPr marL="343080" indent="-343080">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Драма театры;</a:t>
            </a:r>
            <a:endParaRPr b="0" lang="ru-RU" sz="2400" strike="noStrike" u="none">
              <a:solidFill>
                <a:srgbClr val="000000"/>
              </a:solidFill>
              <a:uFillTx/>
              <a:latin typeface="Arial"/>
            </a:endParaRPr>
          </a:p>
          <a:p>
            <a:pPr marL="343080" indent="-343080">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Қуыршақ театры;</a:t>
            </a:r>
            <a:endParaRPr b="0" lang="ru-RU" sz="2400" strike="noStrike" u="none">
              <a:solidFill>
                <a:srgbClr val="000000"/>
              </a:solidFill>
              <a:uFillTx/>
              <a:latin typeface="Arial"/>
            </a:endParaRPr>
          </a:p>
          <a:p>
            <a:pPr marL="343080" indent="-343080">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Балалар театры;</a:t>
            </a:r>
            <a:endParaRPr b="0" lang="ru-RU" sz="2400" strike="noStrike" u="none">
              <a:solidFill>
                <a:srgbClr val="000000"/>
              </a:solidFill>
              <a:uFillTx/>
              <a:latin typeface="Arial"/>
            </a:endParaRPr>
          </a:p>
          <a:p>
            <a:pPr marL="343080" indent="-343080">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Музыкалық комедия;</a:t>
            </a:r>
            <a:endParaRPr b="0" lang="ru-RU" sz="2400" strike="noStrike" u="none">
              <a:solidFill>
                <a:srgbClr val="000000"/>
              </a:solidFill>
              <a:uFillTx/>
              <a:latin typeface="Arial"/>
            </a:endParaRPr>
          </a:p>
          <a:p>
            <a:pPr marL="343080" indent="-343080">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Сатира театры;</a:t>
            </a:r>
            <a:endParaRPr b="0" lang="ru-RU" sz="2400" strike="noStrike" u="none">
              <a:solidFill>
                <a:srgbClr val="000000"/>
              </a:solidFill>
              <a:uFillTx/>
              <a:latin typeface="Arial"/>
            </a:endParaRPr>
          </a:p>
          <a:p>
            <a:pPr marL="343080" indent="-343080">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Поэзия театр;</a:t>
            </a:r>
            <a:endParaRPr b="0" lang="ru-RU" sz="2400" strike="noStrike" u="none">
              <a:solidFill>
                <a:srgbClr val="000000"/>
              </a:solidFill>
              <a:uFillTx/>
              <a:latin typeface="Arial"/>
            </a:endParaRPr>
          </a:p>
          <a:p>
            <a:pPr marL="343080" indent="-343080">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Ойыншықтар </a:t>
            </a:r>
            <a:r>
              <a:rPr b="0" lang="ru-RU" sz="2400" strike="noStrike" u="none">
                <a:solidFill>
                  <a:srgbClr val="000000"/>
                </a:solidFill>
                <a:uFillTx/>
                <a:latin typeface="Times New Roman"/>
                <a:ea typeface="Times New Roman"/>
              </a:rPr>
              <a:t> театры;</a:t>
            </a:r>
            <a:endParaRPr b="0" lang="ru-RU" sz="2400" strike="noStrike" u="none">
              <a:solidFill>
                <a:srgbClr val="000000"/>
              </a:solidFill>
              <a:uFillTx/>
              <a:latin typeface="Arial"/>
            </a:endParaRPr>
          </a:p>
          <a:p>
            <a:pPr marL="343080" indent="-343080">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Балет театры;</a:t>
            </a:r>
            <a:endParaRPr b="0" lang="ru-RU" sz="2400" strike="noStrike" u="none">
              <a:solidFill>
                <a:srgbClr val="000000"/>
              </a:solidFill>
              <a:uFillTx/>
              <a:latin typeface="Arial"/>
            </a:endParaRPr>
          </a:p>
          <a:p>
            <a:pPr marL="343080" indent="-343080">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Жануарлар театры;</a:t>
            </a:r>
            <a:endParaRPr b="0" lang="ru-RU" sz="2400" strike="noStrike" u="none">
              <a:solidFill>
                <a:srgbClr val="000000"/>
              </a:solidFill>
              <a:uFillTx/>
              <a:latin typeface="Arial"/>
            </a:endParaRPr>
          </a:p>
          <a:p>
            <a:pPr marL="343080" indent="-343080">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Көлеңкелі театры;т.б.</a:t>
            </a:r>
            <a:endParaRPr b="0" lang="ru-RU" sz="2400" strike="noStrike" u="none">
              <a:solidFill>
                <a:srgbClr val="000000"/>
              </a:solidFill>
              <a:uFillTx/>
              <a:latin typeface="Arial"/>
            </a:endParaRPr>
          </a:p>
          <a:p>
            <a:pPr marL="343080" indent="-3430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609120" y="190080"/>
            <a:ext cx="10974600" cy="58284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400"/>
            </a:br>
            <a:r>
              <a:rPr b="0" lang="kk-KZ" sz="2400" strike="noStrike" u="none">
                <a:solidFill>
                  <a:srgbClr val="ff0000"/>
                </a:solidFill>
                <a:uFillTx/>
                <a:latin typeface="Times New Roman"/>
                <a:ea typeface="Times New Roman"/>
              </a:rPr>
              <a:t>1- тапсырма</a:t>
            </a:r>
            <a:r>
              <a:rPr b="0" lang="kk-KZ" sz="2400" strike="noStrike" u="none">
                <a:solidFill>
                  <a:srgbClr val="000000"/>
                </a:solidFill>
                <a:uFillTx/>
                <a:latin typeface="Times New Roman"/>
                <a:ea typeface="Times New Roman"/>
              </a:rPr>
              <a:t>. Оқылым. </a:t>
            </a:r>
            <a:r>
              <a:rPr b="0" lang="kk-KZ" sz="2000" strike="noStrike" u="none">
                <a:solidFill>
                  <a:srgbClr val="000000"/>
                </a:solidFill>
                <a:uFillTx/>
                <a:latin typeface="Times New Roman"/>
                <a:ea typeface="Times New Roman"/>
              </a:rPr>
              <a:t>Төмендегі  мәтіндерді  мұқият оқып танысыңыздар.</a:t>
            </a:r>
            <a:br>
              <a:rPr sz="2000"/>
            </a:br>
            <a:r>
              <a:rPr b="0" lang="kk-KZ" sz="2400" strike="noStrike" u="none">
                <a:solidFill>
                  <a:srgbClr val="000000"/>
                </a:solidFill>
                <a:uFillTx/>
                <a:latin typeface="Times New Roman"/>
                <a:ea typeface="Times New Roman"/>
              </a:rPr>
              <a:t>  </a:t>
            </a:r>
            <a:endParaRPr b="0" lang="ru-RU" sz="2400" strike="noStrike" u="none">
              <a:solidFill>
                <a:srgbClr val="000000"/>
              </a:solidFill>
              <a:uFillTx/>
              <a:latin typeface="Arial"/>
            </a:endParaRPr>
          </a:p>
        </p:txBody>
      </p:sp>
      <p:sp>
        <p:nvSpPr>
          <p:cNvPr id="73" name=""/>
          <p:cNvSpPr txBox="1"/>
          <p:nvPr/>
        </p:nvSpPr>
        <p:spPr>
          <a:xfrm>
            <a:off x="192240" y="1197000"/>
            <a:ext cx="11809440" cy="5472000"/>
          </a:xfrm>
          <a:prstGeom prst="rect">
            <a:avLst/>
          </a:prstGeom>
          <a:noFill/>
          <a:ln w="0">
            <a:noFill/>
          </a:ln>
        </p:spPr>
        <p:txBody>
          <a:bodyPr anchor="t">
            <a:norm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1- мәтін. </a:t>
            </a:r>
            <a:r>
              <a:rPr b="0" lang="kk-KZ" sz="20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Ойыншық театры </a:t>
            </a:r>
            <a:endParaRPr b="0" lang="ru-RU" sz="2400" strike="noStrike" u="none">
              <a:solidFill>
                <a:srgbClr val="000000"/>
              </a:solidFill>
              <a:uFillTx/>
              <a:latin typeface="Arial"/>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ru-RU" sz="2000" strike="noStrike" u="none">
                <a:solidFill>
                  <a:srgbClr val="000000"/>
                </a:solidFill>
                <a:uFillTx/>
                <a:latin typeface="Times New Roman"/>
                <a:ea typeface="Times New Roman"/>
              </a:rPr>
              <a:t>Ең көп тараған түрі :</a:t>
            </a:r>
            <a:r>
              <a:rPr b="1" lang="ru-RU" sz="2000" strike="noStrike" u="none">
                <a:solidFill>
                  <a:srgbClr val="000000"/>
                </a:solidFill>
                <a:uFillTx/>
                <a:latin typeface="Times New Roman"/>
                <a:ea typeface="Times New Roman"/>
              </a:rPr>
              <a:t>ойыншықтар театры</a:t>
            </a:r>
            <a:r>
              <a:rPr b="0" lang="ru-RU" sz="2000" strike="noStrike" u="none">
                <a:solidFill>
                  <a:srgbClr val="000000"/>
                </a:solidFill>
                <a:uFillTx/>
                <a:latin typeface="Times New Roman"/>
                <a:ea typeface="Times New Roman"/>
              </a:rPr>
              <a:t> -Бұнда балалар қысқа тақпақтарды жаттап, оның өзіне тән орындау кезінен бастап-ақ кішкене көлемді спектакельдер ойнайды. Ондағы адамдар рөлін ойыншықтар орындайды.</a:t>
            </a:r>
            <a:br>
              <a:rPr sz="2000"/>
            </a:br>
            <a:r>
              <a:rPr b="0" lang="ru-RU" sz="2000" strike="noStrike" u="none">
                <a:solidFill>
                  <a:srgbClr val="000000"/>
                </a:solidFill>
                <a:uFillTx/>
                <a:latin typeface="Times New Roman"/>
                <a:ea typeface="Times New Roman"/>
              </a:rPr>
              <a:t>    </a:t>
            </a:r>
            <a:r>
              <a:rPr b="0" lang="ru-RU" sz="2000" strike="noStrike" u="none">
                <a:solidFill>
                  <a:srgbClr val="000000"/>
                </a:solidFill>
                <a:uFillTx/>
                <a:latin typeface="Times New Roman"/>
                <a:ea typeface="Times New Roman"/>
              </a:rPr>
              <a:t>Жіптің көмегімен басқарылатын қуыршақтарды – маринеткалар дейді. Оларды әр түрлі материалдардан жасайды. Жұмсақ ойыншықтарды да қолдануға болады. Мұндай ойыншықтар қозғалысқа ағаш таяқшалар арқылы келтіріледі, яғни екі айқастырылған ағаш арқылы жіп өткізіліп ойыншыққа байланады. Қолмен қуыршақтарды басқарады. Театр қуыршағының биіктігі баланың биіктігігіндей болады. Бала өзіне кастюм, үлкен бетперде, үлкен алақандар киеді, олар тірі қуыршаққа ұқсайды. Оның негізі болып үш бұрышты орамалды алуға болады. Бір бұрышын қуыршақтың басына, екі бұрыштарын резинка арқылы баланың саусақтарына бекітіледі. Қуыршақтың басына тесмалар қосады, ол қуыршақ пен жүргізушінің мойынына ілінеді. Бұл қуыршақтар балаларға әнмен, бимен, ойынмен көрсету арқылы шығармашылықтарын дамытады. Бұл балалардың өздерін еркін сезінуіне, өз күшіне сене білуге көмектеседі.</a:t>
            </a:r>
            <a:endParaRPr b="0" lang="ru-RU" sz="2000" strike="noStrike" u="none">
              <a:solidFill>
                <a:srgbClr val="000000"/>
              </a:solidFill>
              <a:uFillTx/>
              <a:latin typeface="Arial"/>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PT Sans"/>
              </a:rPr>
              <a:t>    </a:t>
            </a:r>
            <a:r>
              <a:rPr b="0" lang="ru-RU" sz="2000" strike="noStrike" u="none">
                <a:solidFill>
                  <a:srgbClr val="000000"/>
                </a:solidFill>
                <a:uFillTx/>
                <a:latin typeface="Times New Roman"/>
                <a:ea typeface="Times New Roman"/>
              </a:rPr>
              <a:t>Балалардың шығармашылық қабілеттерін, сөйлеу мәдениеті мен ой-өрісін, дүниетанымын жетілдіруде театр ойындар түрі тиімді нәтиже береді.</a:t>
            </a:r>
            <a:endParaRPr b="0" lang="ru-RU"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609120" y="190080"/>
            <a:ext cx="10974600" cy="58284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2-мәтін.     Театр ойын-сауық орны. </a:t>
            </a:r>
            <a:endParaRPr b="0" lang="ru-RU" sz="2400" strike="noStrike" u="none">
              <a:solidFill>
                <a:srgbClr val="000000"/>
              </a:solidFill>
              <a:uFillTx/>
              <a:latin typeface="Arial"/>
            </a:endParaRPr>
          </a:p>
        </p:txBody>
      </p:sp>
      <p:sp>
        <p:nvSpPr>
          <p:cNvPr id="75" name=""/>
          <p:cNvSpPr txBox="1"/>
          <p:nvPr/>
        </p:nvSpPr>
        <p:spPr>
          <a:xfrm>
            <a:off x="120600" y="691920"/>
            <a:ext cx="12072960" cy="5435640"/>
          </a:xfrm>
          <a:prstGeom prst="rect">
            <a:avLst/>
          </a:prstGeom>
          <a:noFill/>
          <a:ln w="0">
            <a:noFill/>
          </a:ln>
        </p:spPr>
        <p:txBody>
          <a:bodyPr anchor="t">
            <a:norm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   </a:t>
            </a:r>
            <a:r>
              <a:rPr b="0" lang="ru-RU" sz="2400" strike="noStrike" u="none">
                <a:solidFill>
                  <a:srgbClr val="000000"/>
                </a:solidFill>
                <a:uFillTx/>
                <a:latin typeface="Times New Roman"/>
                <a:ea typeface="Times New Roman"/>
              </a:rPr>
              <a:t>Театр ойын - сауық орны. Мұнда ойын - сауықтан басқа драмалық шығармалар, мәдени шаралар да өтеді. Театр ең алғаш Грецияда ашылған.</a:t>
            </a:r>
            <a:br>
              <a:rPr sz="2400"/>
            </a:br>
            <a:r>
              <a:rPr b="0" lang="ru-RU" sz="2400" strike="noStrike" u="none">
                <a:solidFill>
                  <a:srgbClr val="000000"/>
                </a:solidFill>
                <a:uFillTx/>
                <a:latin typeface="Times New Roman"/>
                <a:ea typeface="Times New Roman"/>
              </a:rPr>
              <a:t>Қазақ театр өнері ежелден келе жатқан салт - дәстүрлерімізге негізделген. Үйлену салты, шілдехана тойымен байланысты өтетін ойын - сауықтар, ақындар айтысы, т. б. дәстүрлеріміз театр өнерінің алғашқы көріністері болған.</a:t>
            </a:r>
            <a:br>
              <a:rPr sz="2400"/>
            </a:br>
            <a:r>
              <a:rPr b="0" lang="ru-RU" sz="2400" strike="noStrike" u="none">
                <a:solidFill>
                  <a:srgbClr val="000000"/>
                </a:solidFill>
                <a:uFillTx/>
                <a:latin typeface="Times New Roman"/>
                <a:ea typeface="Times New Roman"/>
              </a:rPr>
              <a:t>   </a:t>
            </a:r>
            <a:r>
              <a:rPr b="0" lang="ru-RU" sz="2400" strike="noStrike" u="none">
                <a:solidFill>
                  <a:srgbClr val="000000"/>
                </a:solidFill>
                <a:uFillTx/>
                <a:latin typeface="Times New Roman"/>
                <a:ea typeface="Times New Roman"/>
              </a:rPr>
              <a:t>Кейін халқымыздың талантты өнерпаздары шағын труппалар құрып, ел аралап, жәрмеңкелерде өнер көрсеткен. 1917 жылы Ойқұдық жайлауында (қазіргі Семей облысы, Абай ауданында) М.Әуезовтің «Еңлік - Кебек» трагедиясы тұңғыш рет қойылды.</a:t>
            </a:r>
            <a:br>
              <a:rPr sz="2400"/>
            </a:br>
            <a:r>
              <a:rPr b="0" lang="ru-RU" sz="2400" strike="noStrike" u="none">
                <a:solidFill>
                  <a:srgbClr val="000000"/>
                </a:solidFill>
                <a:uFillTx/>
                <a:latin typeface="Times New Roman"/>
                <a:ea typeface="Times New Roman"/>
              </a:rPr>
              <a:t>Кейіннен 1925 жылдың аяғында Қызылорда қаласында тұңғыш музыка театры ашылды. Театр шымылдығы 1926 жылы ақпанның 13 - де М. Әуезовтің «Еңлік - Кебек» трагедиясымен ашылды.</a:t>
            </a:r>
            <a:br>
              <a:rPr sz="2400"/>
            </a:br>
            <a:r>
              <a:rPr b="0" lang="ru-RU" sz="2400" strike="noStrike" u="none">
                <a:solidFill>
                  <a:srgbClr val="000000"/>
                </a:solidFill>
                <a:uFillTx/>
                <a:latin typeface="Times New Roman"/>
                <a:ea typeface="Times New Roman"/>
              </a:rPr>
              <a:t>   </a:t>
            </a:r>
            <a:r>
              <a:rPr b="0" lang="ru-RU" sz="2400" strike="noStrike" u="none">
                <a:solidFill>
                  <a:srgbClr val="000000"/>
                </a:solidFill>
                <a:uFillTx/>
                <a:latin typeface="Times New Roman"/>
                <a:ea typeface="Times New Roman"/>
              </a:rPr>
              <a:t>Бұл күнде Қазақстанның барлық облыс орталықтарында драма театрлар ашылды. </a:t>
            </a:r>
            <a:endParaRPr b="0" lang="ru-R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1429</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12</cp:lastModifiedBy>
  <cp:lastPrinted>2020-03-24T14:36:16Z</cp:lastPrinted>
  <dcterms:modified xsi:type="dcterms:W3CDTF">2021-03-29T10:12:59Z</dcterms:modified>
  <cp:revision>584</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1049-11.2.0.9747</vt:lpwstr>
  </property>
</Properties>
</file>