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_rels/presentation.xml.rels" ContentType="application/vnd.openxmlformats-package.relationships+xml"/>
  <Override PartName="/ppt/media/image1.jpeg" ContentType="image/jpeg"/>
  <Override PartName="/ppt/media/image2.jpeg" ContentType="image/jpeg"/>
  <Override PartName="/ppt/media/image3.png" ContentType="image/png"/>
  <Override PartName="/ppt/media/image4.jpeg" ContentType="image/jpeg"/>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3.xml" ContentType="application/vnd.openxmlformats-officedocument.presentationml.notesSlide+xml"/>
  <Override PartName="/ppt/notesSlides/notesSlide4.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ru-RU" sz="1800" strike="noStrike" u="none">
              <a:solidFill>
                <a:srgbClr val="ffffff"/>
              </a:solidFill>
              <a:uFillTx/>
              <a:latin typeface="Calibri"/>
            </a:endParaRPr>
          </a:p>
        </p:txBody>
      </p:sp>
      <p:sp>
        <p:nvSpPr>
          <p:cNvPr id="13" name="AutoShape 1"/>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4" name="AutoShape 2"/>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5" name="AutoShape 3"/>
          <p:cNvSpPr/>
          <p:nvPr/>
        </p:nvSpPr>
        <p:spPr>
          <a:xfrm>
            <a:off x="0" y="0"/>
            <a:ext cx="6858000" cy="9144000"/>
          </a:xfrm>
          <a:custGeom>
            <a:avLst/>
            <a:gdLst>
              <a:gd name="textAreaLeft" fmla="*/ 360 w 6858000"/>
              <a:gd name="textAreaRight" fmla="*/ 6857640 w 6858000"/>
              <a:gd name="textAreaTop" fmla="*/ 360 h 9144000"/>
              <a:gd name="textAreaBottom" fmla="*/ 9143640 h 9144000"/>
            </a:gdLst>
            <a:ahLst/>
            <a:rect l="textAreaLeft" t="textAreaTop" r="textAreaRight" b="textAreaBottom"/>
            <a:pathLst>
              <a:path w="21600" h="28800">
                <a:moveTo>
                  <a:pt x="5" y="0"/>
                </a:moveTo>
                <a:arcTo wR="5" hR="5" stAng="16200000" swAng="-5400000"/>
                <a:lnTo>
                  <a:pt x="0" y="28795"/>
                </a:lnTo>
                <a:arcTo wR="5" hR="5" stAng="10800000" swAng="-5400000"/>
                <a:lnTo>
                  <a:pt x="21595" y="28800"/>
                </a:lnTo>
                <a:arcTo wR="5" hR="5" stAng="5400000" swAng="-5400000"/>
                <a:lnTo>
                  <a:pt x="21600" y="5"/>
                </a:lnTo>
                <a:arcTo wR="5" hR="5"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6" name="Text Box 4"/>
          <p:cNvSpPr/>
          <p:nvPr/>
        </p:nvSpPr>
        <p:spPr>
          <a:xfrm>
            <a:off x="0" y="0"/>
            <a:ext cx="2971800" cy="457200"/>
          </a:xfrm>
          <a:prstGeom prst="rect">
            <a:avLst/>
          </a:prstGeom>
          <a:no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7" name="Text Box 5"/>
          <p:cNvSpPr/>
          <p:nvPr/>
        </p:nvSpPr>
        <p:spPr>
          <a:xfrm>
            <a:off x="3884760" y="0"/>
            <a:ext cx="2968560" cy="453960"/>
          </a:xfrm>
          <a:prstGeom prst="rect">
            <a:avLst/>
          </a:prstGeom>
          <a:no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8" name="PlaceHolder 1"/>
          <p:cNvSpPr>
            <a:spLocks noGrp="1"/>
          </p:cNvSpPr>
          <p:nvPr>
            <p:ph type="sldImg"/>
          </p:nvPr>
        </p:nvSpPr>
        <p:spPr>
          <a:xfrm>
            <a:off x="380880" y="685800"/>
            <a:ext cx="6091200" cy="3424320"/>
          </a:xfrm>
          <a:prstGeom prst="rect">
            <a:avLst/>
          </a:prstGeom>
          <a:noFill/>
          <a:ln cap="sq" w="12600">
            <a:solidFill>
              <a:srgbClr val="000000"/>
            </a:solidFill>
            <a:miter/>
          </a:ln>
        </p:spPr>
        <p:txBody>
          <a:bodyPr lIns="90000" rIns="90000" tIns="46800" bIns="46800" anchor="t">
            <a:noAutofit/>
          </a:bodyPr>
          <a:p>
            <a:r>
              <a:rPr b="0" lang="ru-RU" sz="3600" strike="noStrike" u="none">
                <a:solidFill>
                  <a:srgbClr val="000000"/>
                </a:solidFill>
                <a:uFillTx/>
                <a:latin typeface="Arial"/>
              </a:rPr>
              <a:t>Click to move the slide</a:t>
            </a:r>
            <a:endParaRPr b="0" lang="ru-RU" sz="3600" strike="noStrike" u="none">
              <a:solidFill>
                <a:srgbClr val="000000"/>
              </a:solidFill>
              <a:uFillTx/>
              <a:latin typeface="Arial"/>
            </a:endParaRPr>
          </a:p>
        </p:txBody>
      </p:sp>
      <p:sp>
        <p:nvSpPr>
          <p:cNvPr id="19" name="PlaceHolder 2"/>
          <p:cNvSpPr>
            <a:spLocks noGrp="1"/>
          </p:cNvSpPr>
          <p:nvPr>
            <p:ph type="body"/>
          </p:nvPr>
        </p:nvSpPr>
        <p:spPr>
          <a:xfrm>
            <a:off x="685440" y="4343040"/>
            <a:ext cx="5481720" cy="4110120"/>
          </a:xfrm>
          <a:prstGeom prst="rect">
            <a:avLst/>
          </a:prstGeom>
          <a:noFill/>
          <a:ln w="0">
            <a:noFill/>
          </a:ln>
        </p:spPr>
        <p:txBody>
          <a:bodyPr lIns="90000" rIns="90000" tIns="46800" bIns="46800" anchor="t">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ru-RU" sz="1200" strike="noStrike" u="none">
                <a:solidFill>
                  <a:srgbClr val="000000"/>
                </a:solidFill>
                <a:uFillTx/>
                <a:latin typeface="Times New Roman"/>
              </a:rPr>
              <a:t>Click to edit the notes format</a:t>
            </a:r>
            <a:endParaRPr b="0" lang="ru-RU" sz="1200" strike="noStrike" u="none">
              <a:solidFill>
                <a:srgbClr val="000000"/>
              </a:solidFill>
              <a:uFillTx/>
              <a:latin typeface="Times New Roman"/>
            </a:endParaRPr>
          </a:p>
        </p:txBody>
      </p:sp>
      <p:sp>
        <p:nvSpPr>
          <p:cNvPr id="20" name="Text Box 8"/>
          <p:cNvSpPr/>
          <p:nvPr/>
        </p:nvSpPr>
        <p:spPr>
          <a:xfrm>
            <a:off x="0" y="8685360"/>
            <a:ext cx="2971800" cy="457200"/>
          </a:xfrm>
          <a:prstGeom prst="rect">
            <a:avLst/>
          </a:prstGeom>
          <a:noFill/>
          <a:ln w="0">
            <a:noFill/>
          </a:ln>
        </p:spPr>
        <p:style>
          <a:lnRef idx="0"/>
          <a:fillRef idx="0"/>
          <a:effectRef idx="0"/>
          <a:fontRef idx="minor"/>
        </p:style>
        <p:txBody>
          <a:bodyPr wrap="none" lIns="90000" rIns="90000" tIns="46800" bIns="46800" anchor="ctr">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21" name="PlaceHolder 3"/>
          <p:cNvSpPr>
            <a:spLocks noGrp="1"/>
          </p:cNvSpPr>
          <p:nvPr>
            <p:ph type="sldNum" idx="7"/>
          </p:nvPr>
        </p:nvSpPr>
        <p:spPr>
          <a:xfrm>
            <a:off x="3884400" y="8685360"/>
            <a:ext cx="2966760" cy="452160"/>
          </a:xfrm>
          <a:prstGeom prst="rect">
            <a:avLst/>
          </a:prstGeom>
          <a:noFill/>
          <a:ln w="0">
            <a:noFill/>
          </a:ln>
        </p:spPr>
        <p:txBody>
          <a:bodyPr lIns="90000" rIns="90000" tIns="46800" bIns="46800" anchor="b">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2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3E106161-8C81-4204-B4E6-7459EBBF3CC2}" type="slidenum">
              <a:rPr b="0" sz="1200" strike="noStrike" u="none">
                <a:solidFill>
                  <a:srgbClr val="000000"/>
                </a:solidFill>
                <a:uFillTx/>
                <a:latin typeface="Calibri"/>
              </a:rPr>
              <a:t>&lt;number&gt;</a:t>
            </a:fld>
            <a:endParaRPr b="0" lang="ru-RU" sz="1200" strike="noStrike" u="none">
              <a:solidFill>
                <a:srgbClr val="000000"/>
              </a:solidFill>
              <a:uFillTx/>
              <a:latin typeface="Calibri"/>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114B5075-0F3A-4B82-B073-860A8D4262B8}"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83"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3A4E9068-19F9-406D-B44C-F7C93EA2689A}"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84" name="PlaceHolder 1"/>
          <p:cNvSpPr>
            <a:spLocks noGrp="1"/>
          </p:cNvSpPr>
          <p:nvPr>
            <p:ph type="sldImg"/>
          </p:nvPr>
        </p:nvSpPr>
        <p:spPr>
          <a:xfrm>
            <a:off x="380880" y="685800"/>
            <a:ext cx="6096240" cy="3429000"/>
          </a:xfrm>
          <a:prstGeom prst="rect">
            <a:avLst/>
          </a:prstGeom>
          <a:ln w="0">
            <a:noFill/>
          </a:ln>
        </p:spPr>
      </p:sp>
      <p:sp>
        <p:nvSpPr>
          <p:cNvPr id="85"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0F34561D-4319-44C9-AAAF-C6EC290CB671}"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87"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2719D317-46DD-4487-AB03-75766A9027FE}"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88" name="PlaceHolder 1"/>
          <p:cNvSpPr>
            <a:spLocks noGrp="1"/>
          </p:cNvSpPr>
          <p:nvPr>
            <p:ph type="sldImg"/>
          </p:nvPr>
        </p:nvSpPr>
        <p:spPr>
          <a:xfrm>
            <a:off x="380880" y="685800"/>
            <a:ext cx="6096240" cy="3429000"/>
          </a:xfrm>
          <a:prstGeom prst="rect">
            <a:avLst/>
          </a:prstGeom>
          <a:ln w="0">
            <a:noFill/>
          </a:ln>
        </p:spPr>
      </p:sp>
      <p:sp>
        <p:nvSpPr>
          <p:cNvPr id="89"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FA7A3EE2-7973-4E35-8F3E-42DD6ECF09F7}"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91"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B5520D5A-B320-42D0-9274-437595622CE2}"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92" name="PlaceHolder 1"/>
          <p:cNvSpPr>
            <a:spLocks noGrp="1"/>
          </p:cNvSpPr>
          <p:nvPr>
            <p:ph type="sldImg"/>
          </p:nvPr>
        </p:nvSpPr>
        <p:spPr>
          <a:xfrm>
            <a:off x="380880" y="685800"/>
            <a:ext cx="6096240" cy="3429000"/>
          </a:xfrm>
          <a:prstGeom prst="rect">
            <a:avLst/>
          </a:prstGeom>
          <a:ln w="0">
            <a:noFill/>
          </a:ln>
        </p:spPr>
      </p:sp>
      <p:sp>
        <p:nvSpPr>
          <p:cNvPr id="93"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Rectangle 9"/>
          <p:cNvSpPr/>
          <p:nvPr/>
        </p:nvSpPr>
        <p:spPr>
          <a:xfrm>
            <a:off x="3884760" y="8685360"/>
            <a:ext cx="2966760" cy="4521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B9791B3E-5428-4535-9046-25EE0B9B72D4}" type="slidenum">
              <a:rPr b="0"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95" name="Text Box 1"/>
          <p:cNvSpPr/>
          <p:nvPr/>
        </p:nvSpPr>
        <p:spPr>
          <a:xfrm>
            <a:off x="3884760" y="8685360"/>
            <a:ext cx="2968560" cy="45396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5A7A45EE-F047-4DC1-BE45-00B61323DBF5}" type="slidenum">
              <a:rPr b="0" lang="ru-RU" sz="1200" strike="noStrike" u="none">
                <a:solidFill>
                  <a:srgbClr val="000000"/>
                </a:solidFill>
                <a:uFillTx/>
                <a:latin typeface="Calibri"/>
              </a:rPr>
              <a:t>&lt;number&gt;</a:t>
            </a:fld>
            <a:endParaRPr b="0" lang="ru-RU" sz="1200" strike="noStrike" u="none">
              <a:solidFill>
                <a:srgbClr val="ffffff"/>
              </a:solidFill>
              <a:uFillTx/>
              <a:latin typeface="Calibri"/>
            </a:endParaRPr>
          </a:p>
        </p:txBody>
      </p:sp>
      <p:sp>
        <p:nvSpPr>
          <p:cNvPr id="96" name="PlaceHolder 1"/>
          <p:cNvSpPr>
            <a:spLocks noGrp="1"/>
          </p:cNvSpPr>
          <p:nvPr>
            <p:ph type="sldImg"/>
          </p:nvPr>
        </p:nvSpPr>
        <p:spPr>
          <a:xfrm>
            <a:off x="380880" y="685800"/>
            <a:ext cx="6096240" cy="3429000"/>
          </a:xfrm>
          <a:prstGeom prst="rect">
            <a:avLst/>
          </a:prstGeom>
          <a:ln w="0">
            <a:noFill/>
          </a:ln>
        </p:spPr>
      </p:sp>
      <p:sp>
        <p:nvSpPr>
          <p:cNvPr id="97" name="PlaceHolder 2"/>
          <p:cNvSpPr>
            <a:spLocks noGrp="1"/>
          </p:cNvSpPr>
          <p:nvPr>
            <p:ph type="body"/>
          </p:nvPr>
        </p:nvSpPr>
        <p:spPr>
          <a:xfrm>
            <a:off x="685800" y="4343400"/>
            <a:ext cx="5486400" cy="4114800"/>
          </a:xfrm>
          <a:prstGeom prst="rect">
            <a:avLst/>
          </a:prstGeom>
          <a:noFill/>
          <a:ln w="0">
            <a:noFill/>
          </a:ln>
        </p:spPr>
        <p:txBody>
          <a:bodyPr lIns="0" rIns="0" tIns="0" bIns="0" anchor="ctr">
            <a:noAutofit/>
          </a:bodyPr>
          <a:p>
            <a:pPr indent="0">
              <a:spcBef>
                <a:spcPts val="451"/>
              </a:spcBef>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200" strike="noStrike" u="none">
              <a:solidFill>
                <a:srgbClr val="000000"/>
              </a:solidFill>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DDBF8CF-E2B6-47D2-858C-1F23B7E25F61}"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jpeg"/>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Picture 9" descr=""/>
          <p:cNvPicPr/>
          <p:nvPr/>
        </p:nvPicPr>
        <p:blipFill>
          <a:blip r:embed="rId2"/>
          <a:stretch/>
        </p:blipFill>
        <p:spPr>
          <a:xfrm>
            <a:off x="0" y="0"/>
            <a:ext cx="12211200" cy="6858000"/>
          </a:xfrm>
          <a:prstGeom prst="rect">
            <a:avLst/>
          </a:prstGeom>
          <a:ln w="0">
            <a:noFill/>
          </a:ln>
        </p:spPr>
      </p:pic>
      <p:sp>
        <p:nvSpPr>
          <p:cNvPr id="1"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2"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3" name="PlaceHolder 3"/>
          <p:cNvSpPr>
            <a:spLocks noGrp="1"/>
          </p:cNvSpPr>
          <p:nvPr>
            <p:ph type="dt" idx="1"/>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 name="PlaceHolder 4"/>
          <p:cNvSpPr>
            <a:spLocks noGrp="1"/>
          </p:cNvSpPr>
          <p:nvPr>
            <p:ph type="ftr" idx="2"/>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5" name="PlaceHolder 5"/>
          <p:cNvSpPr>
            <a:spLocks noGrp="1"/>
          </p:cNvSpPr>
          <p:nvPr>
            <p:ph type="sldNum" idx="3"/>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000000"/>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14C06BF1-49BB-4B11-A0C4-A732F06A9910}" type="slidenum">
              <a:rPr b="0" sz="1400" strike="noStrike" u="none">
                <a:solidFill>
                  <a:srgbClr val="000000"/>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 name="Picture 2" descr=""/>
          <p:cNvPicPr/>
          <p:nvPr/>
        </p:nvPicPr>
        <p:blipFill>
          <a:blip r:embed="rId2"/>
          <a:stretch/>
        </p:blipFill>
        <p:spPr>
          <a:xfrm>
            <a:off x="0" y="0"/>
            <a:ext cx="12211200" cy="6858000"/>
          </a:xfrm>
          <a:prstGeom prst="rect">
            <a:avLst/>
          </a:prstGeom>
          <a:ln w="0">
            <a:noFill/>
          </a:ln>
        </p:spPr>
      </p:pic>
      <p:sp>
        <p:nvSpPr>
          <p:cNvPr id="7" name="PlaceHolder 1"/>
          <p:cNvSpPr>
            <a:spLocks noGrp="1"/>
          </p:cNvSpPr>
          <p:nvPr>
            <p:ph type="title"/>
          </p:nvPr>
        </p:nvSpPr>
        <p:spPr>
          <a:xfrm>
            <a:off x="609120" y="190080"/>
            <a:ext cx="10974600" cy="582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Arial"/>
              </a:rPr>
              <a:t>Click to edit the title text format</a:t>
            </a:r>
            <a:endParaRPr b="0" lang="ru-RU" sz="3600" strike="noStrike" u="none">
              <a:solidFill>
                <a:srgbClr val="000000"/>
              </a:solidFill>
              <a:uFillTx/>
              <a:latin typeface="Arial"/>
            </a:endParaRPr>
          </a:p>
        </p:txBody>
      </p:sp>
      <p:sp>
        <p:nvSpPr>
          <p:cNvPr id="8" name="PlaceHolder 2"/>
          <p:cNvSpPr>
            <a:spLocks noGrp="1"/>
          </p:cNvSpPr>
          <p:nvPr>
            <p:ph type="body"/>
          </p:nvPr>
        </p:nvSpPr>
        <p:spPr>
          <a:xfrm>
            <a:off x="609120" y="1174320"/>
            <a:ext cx="10974600" cy="495324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Click to edit the outline text format</a:t>
            </a:r>
            <a:endParaRPr b="0" lang="ru-RU" sz="3200" strike="noStrike" u="none">
              <a:solidFill>
                <a:srgbClr val="000000"/>
              </a:solidFill>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Second Outline Level</a:t>
            </a:r>
            <a:endParaRPr b="0" lang="ru-RU" sz="3200" strike="noStrike" u="none">
              <a:solidFill>
                <a:srgbClr val="000000"/>
              </a:solidFill>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Third Outline Level</a:t>
            </a:r>
            <a:endParaRPr b="0" lang="ru-RU" sz="3200" strike="noStrike" u="none">
              <a:solidFill>
                <a:srgbClr val="000000"/>
              </a:solidFill>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Fourth Outline Level</a:t>
            </a:r>
            <a:endParaRPr b="0" lang="ru-RU" sz="3200" strike="noStrike" u="none">
              <a:solidFill>
                <a:srgbClr val="000000"/>
              </a:solidFill>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Fifth Outline Level</a:t>
            </a:r>
            <a:endParaRPr b="0" lang="ru-RU" sz="3200" strike="noStrike" u="none">
              <a:solidFill>
                <a:srgbClr val="000000"/>
              </a:solidFill>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Sixth Outline Level</a:t>
            </a:r>
            <a:endParaRPr b="0" lang="ru-RU" sz="3200" strike="noStrike" u="none">
              <a:solidFill>
                <a:srgbClr val="000000"/>
              </a:solidFill>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Arial"/>
              </a:rPr>
              <a:t>Seventh Outline Level</a:t>
            </a:r>
            <a:endParaRPr b="0" lang="ru-RU" sz="3200" strike="noStrike" u="none">
              <a:solidFill>
                <a:srgbClr val="000000"/>
              </a:solidFill>
              <a:uFillTx/>
              <a:latin typeface="Arial"/>
            </a:endParaRPr>
          </a:p>
        </p:txBody>
      </p:sp>
      <p:sp>
        <p:nvSpPr>
          <p:cNvPr id="9" name="PlaceHolder 3"/>
          <p:cNvSpPr>
            <a:spLocks noGrp="1"/>
          </p:cNvSpPr>
          <p:nvPr>
            <p:ph type="dt" idx="4"/>
          </p:nvPr>
        </p:nvSpPr>
        <p:spPr>
          <a:xfrm>
            <a:off x="609120" y="6244920"/>
            <a:ext cx="284508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0" name="PlaceHolder 4"/>
          <p:cNvSpPr>
            <a:spLocks noGrp="1"/>
          </p:cNvSpPr>
          <p:nvPr>
            <p:ph type="ftr" idx="5"/>
          </p:nvPr>
        </p:nvSpPr>
        <p:spPr>
          <a:xfrm>
            <a:off x="4165200" y="6244920"/>
            <a:ext cx="3862440" cy="476280"/>
          </a:xfrm>
          <a:prstGeom prst="rect">
            <a:avLst/>
          </a:prstGeom>
          <a:noFill/>
          <a:ln w="0">
            <a:noFill/>
          </a:ln>
        </p:spPr>
        <p:txBody>
          <a:bodyPr lIns="90000" rIns="90000" tIns="46800" bIns="46800" anchor="t">
            <a:noAutofit/>
          </a:bodyPr>
          <a:p>
            <a:pPr indent="0">
              <a:buNone/>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11" name="PlaceHolder 5"/>
          <p:cNvSpPr>
            <a:spLocks noGrp="1"/>
          </p:cNvSpPr>
          <p:nvPr>
            <p:ph type="sldNum" idx="6"/>
          </p:nvPr>
        </p:nvSpPr>
        <p:spPr>
          <a:xfrm>
            <a:off x="8739360" y="6244920"/>
            <a:ext cx="2844720" cy="476280"/>
          </a:xfrm>
          <a:prstGeom prst="rect">
            <a:avLst/>
          </a:prstGeom>
          <a:noFill/>
          <a:ln w="0">
            <a:noFill/>
          </a:ln>
        </p:spPr>
        <p:txBody>
          <a:bodyPr lIns="90000" rIns="90000" tIns="46800" bIns="46800" anchor="t">
            <a:noAutofit/>
          </a:bodyPr>
          <a:lstStyle>
            <a:lvl1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defRPr b="0" sz="1400" strike="noStrike" u="none">
                <a:solidFill>
                  <a:srgbClr val="ffffff"/>
                </a:solidFill>
                <a:uFillTx/>
                <a:latin typeface="Calibri"/>
              </a:defRPr>
            </a:lvl1pPr>
          </a:lstStyle>
          <a:p>
            <a:pPr indent="0" algn="r">
              <a:buNone/>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fld id="{128EAB6F-D5B2-463F-98BD-85D221601C00}" type="slidenum">
              <a:rPr b="0" sz="1400" strike="noStrike" u="none">
                <a:solidFill>
                  <a:srgbClr val="ffffff"/>
                </a:solidFill>
                <a:uFillTx/>
                <a:latin typeface="Calibri"/>
              </a:rPr>
              <a:t>&lt;number&gt;</a:t>
            </a:fld>
            <a:endParaRPr b="0" lang="ru-RU" sz="14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Relationship Id="rId3"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jpeg"/><Relationship Id="rId3" Type="http://schemas.openxmlformats.org/officeDocument/2006/relationships/slideLayout" Target="../slideLayouts/slideLayout1.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2" name="Picture 1" descr=""/>
          <p:cNvPicPr/>
          <p:nvPr/>
        </p:nvPicPr>
        <p:blipFill>
          <a:blip r:embed="rId1"/>
          <a:stretch/>
        </p:blipFill>
        <p:spPr>
          <a:xfrm>
            <a:off x="652320" y="7978680"/>
            <a:ext cx="200160" cy="203400"/>
          </a:xfrm>
          <a:prstGeom prst="rect">
            <a:avLst/>
          </a:prstGeom>
          <a:ln w="0">
            <a:noFill/>
          </a:ln>
        </p:spPr>
      </p:pic>
      <p:sp>
        <p:nvSpPr>
          <p:cNvPr id="23" name="Freeform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24" name="Rectangle 3"/>
          <p:cNvSpPr/>
          <p:nvPr/>
        </p:nvSpPr>
        <p:spPr>
          <a:xfrm>
            <a:off x="3809880" y="1857240"/>
            <a:ext cx="7034400" cy="1419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2500" strike="noStrike" u="none">
                <a:solidFill>
                  <a:srgbClr val="000000"/>
                </a:solidFill>
                <a:uFillTx/>
                <a:latin typeface="Times New Roman"/>
                <a:ea typeface="Times New Roman"/>
              </a:rPr>
              <a:t>3-сабақ:  Қазақ драма театрлары. Бұйрықты сөйлем</a:t>
            </a:r>
            <a:endParaRPr b="0" lang="ru-RU" sz="25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500" strike="noStrike" u="none">
                <a:solidFill>
                  <a:srgbClr val="000000"/>
                </a:solidFill>
                <a:uFillTx/>
                <a:latin typeface="Times New Roman"/>
                <a:ea typeface="Times New Roman"/>
              </a:rPr>
              <a:t> </a:t>
            </a:r>
            <a:endParaRPr b="0" lang="ru-RU" sz="25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25" name="Rectangle 4"/>
          <p:cNvSpPr/>
          <p:nvPr/>
        </p:nvSpPr>
        <p:spPr>
          <a:xfrm>
            <a:off x="4595760" y="357120"/>
            <a:ext cx="157176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 </a:t>
            </a:r>
            <a:endParaRPr b="0" lang="ru-RU" sz="2400" strike="noStrike" u="none">
              <a:solidFill>
                <a:srgbClr val="ffffff"/>
              </a:solidFill>
              <a:uFillTx/>
              <a:latin typeface="Calibri"/>
            </a:endParaRPr>
          </a:p>
        </p:txBody>
      </p:sp>
      <p:cxnSp>
        <p:nvCxnSpPr>
          <p:cNvPr id="26" name="AutoShape 5"/>
          <p:cNvCxnSpPr/>
          <p:nvPr/>
        </p:nvCxnSpPr>
        <p:spPr>
          <a:xfrm>
            <a:off x="212400" y="6621120"/>
            <a:ext cx="11729160" cy="27720"/>
          </a:xfrm>
          <a:prstGeom prst="straightConnector1">
            <a:avLst/>
          </a:prstGeom>
          <a:ln cap="sq" w="57240">
            <a:solidFill>
              <a:srgbClr val="33cccc"/>
            </a:solidFill>
            <a:miter/>
          </a:ln>
        </p:spPr>
      </p:cxnSp>
      <p:cxnSp>
        <p:nvCxnSpPr>
          <p:cNvPr id="27" name="AutoShape 6"/>
          <p:cNvCxnSpPr/>
          <p:nvPr/>
        </p:nvCxnSpPr>
        <p:spPr>
          <a:xfrm>
            <a:off x="757080" y="3716280"/>
            <a:ext cx="10694160" cy="38880"/>
          </a:xfrm>
          <a:prstGeom prst="straightConnector1">
            <a:avLst/>
          </a:prstGeom>
          <a:ln cap="sq" w="57240">
            <a:solidFill>
              <a:srgbClr val="4472c4"/>
            </a:solidFill>
            <a:miter/>
          </a:ln>
        </p:spPr>
      </p:cxnSp>
      <p:sp>
        <p:nvSpPr>
          <p:cNvPr id="28" name="Text Box 8"/>
          <p:cNvSpPr/>
          <p:nvPr/>
        </p:nvSpPr>
        <p:spPr>
          <a:xfrm>
            <a:off x="10255680" y="181080"/>
            <a:ext cx="15987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1400" strike="noStrike" u="none">
                <a:solidFill>
                  <a:srgbClr val="ffffff"/>
                </a:solidFill>
                <a:uFillTx/>
                <a:latin typeface="Tahoma"/>
              </a:rPr>
              <a:t>ҚАЗАҚ тілі (Т1)</a:t>
            </a:r>
            <a:endParaRPr b="0" lang="ru-RU" sz="1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1400" strike="noStrike" u="none">
                <a:solidFill>
                  <a:srgbClr val="ffffff"/>
                </a:solidFill>
                <a:uFillTx/>
                <a:latin typeface="Tahoma"/>
              </a:rPr>
              <a:t>8-СЫНЫП</a:t>
            </a:r>
            <a:endParaRPr b="0" lang="ru-RU" sz="1400" strike="noStrike" u="none">
              <a:solidFill>
                <a:srgbClr val="ffffff"/>
              </a:solidFill>
              <a:uFillTx/>
              <a:latin typeface="Calibri"/>
            </a:endParaRPr>
          </a:p>
        </p:txBody>
      </p:sp>
      <p:sp>
        <p:nvSpPr>
          <p:cNvPr id="29" name="Text Box 9"/>
          <p:cNvSpPr/>
          <p:nvPr/>
        </p:nvSpPr>
        <p:spPr>
          <a:xfrm>
            <a:off x="757080" y="1317600"/>
            <a:ext cx="10693440" cy="1496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3600" strike="noStrike" u="none">
                <a:solidFill>
                  <a:srgbClr val="000000"/>
                </a:solidFill>
                <a:uFillTx/>
                <a:latin typeface="Times New Roman"/>
              </a:rPr>
              <a:t>Бөлім</a:t>
            </a:r>
            <a:r>
              <a:rPr b="1" lang="kk-KZ" sz="3200" strike="noStrike" u="none">
                <a:solidFill>
                  <a:srgbClr val="000000"/>
                </a:solidFill>
                <a:uFillTx/>
                <a:latin typeface="Times New Roman"/>
              </a:rPr>
              <a:t> тақырыбы: </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br>
              <a:rPr sz="2800"/>
            </a:br>
            <a:endParaRPr b="0" lang="ru-RU" sz="2800" strike="noStrike" u="none">
              <a:solidFill>
                <a:srgbClr val="ffffff"/>
              </a:solidFill>
              <a:uFillTx/>
              <a:latin typeface="Calibri"/>
            </a:endParaRPr>
          </a:p>
        </p:txBody>
      </p:sp>
      <p:sp>
        <p:nvSpPr>
          <p:cNvPr id="30" name="Прямоугольник 1"/>
          <p:cNvSpPr/>
          <p:nvPr/>
        </p:nvSpPr>
        <p:spPr>
          <a:xfrm>
            <a:off x="1238400" y="4071960"/>
            <a:ext cx="1066140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ru-RU" sz="3200" strike="noStrike" u="none">
                <a:solidFill>
                  <a:srgbClr val="000000"/>
                </a:solidFill>
                <a:uFillTx/>
                <a:latin typeface="Times New Roman"/>
              </a:rPr>
              <a:t>Сабақтың тақырыбы: </a:t>
            </a:r>
            <a:r>
              <a:rPr b="1" lang="kk-KZ" sz="3200" strike="noStrike" u="none">
                <a:solidFill>
                  <a:srgbClr val="000000"/>
                </a:solidFill>
                <a:uFillTx/>
                <a:latin typeface="Times New Roman"/>
              </a:rPr>
              <a:t> </a:t>
            </a:r>
            <a:endParaRPr b="0" lang="ru-RU" sz="3200" strike="noStrike" u="none">
              <a:solidFill>
                <a:srgbClr val="ffffff"/>
              </a:solidFill>
              <a:uFillTx/>
              <a:latin typeface="Calibri"/>
            </a:endParaRPr>
          </a:p>
        </p:txBody>
      </p:sp>
      <p:sp>
        <p:nvSpPr>
          <p:cNvPr id="31" name="Прямоугольник 11"/>
          <p:cNvSpPr/>
          <p:nvPr/>
        </p:nvSpPr>
        <p:spPr>
          <a:xfrm>
            <a:off x="5524560" y="4221000"/>
            <a:ext cx="5859360" cy="855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2500" strike="noStrike" u="none">
                <a:solidFill>
                  <a:srgbClr val="000000"/>
                </a:solidFill>
                <a:uFillTx/>
                <a:latin typeface="Times New Roman"/>
                <a:ea typeface="Times New Roman"/>
              </a:rPr>
              <a:t>Қазақ драма театрлары. Бұйрықты сөйлем</a:t>
            </a:r>
            <a:endParaRPr b="0" lang="ru-RU" sz="2500" strike="noStrike" u="none">
              <a:solidFill>
                <a:srgbClr val="ffffff"/>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 name="PlaceHolder 1"/>
          <p:cNvSpPr>
            <a:spLocks noGrp="1"/>
          </p:cNvSpPr>
          <p:nvPr>
            <p:ph type="title"/>
          </p:nvPr>
        </p:nvSpPr>
        <p:spPr>
          <a:xfrm>
            <a:off x="609120" y="190080"/>
            <a:ext cx="10974600" cy="58284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0000"/>
                </a:solidFill>
                <a:uFillTx/>
                <a:latin typeface="Times New Roman"/>
                <a:ea typeface="Times New Roman"/>
              </a:rPr>
              <a:t>Ықтимал жауап</a:t>
            </a:r>
            <a:endParaRPr b="0" lang="ru-RU" sz="2800" strike="noStrike" u="none">
              <a:solidFill>
                <a:srgbClr val="000000"/>
              </a:solidFill>
              <a:uFillTx/>
              <a:latin typeface="Arial"/>
            </a:endParaRPr>
          </a:p>
        </p:txBody>
      </p:sp>
      <p:sp>
        <p:nvSpPr>
          <p:cNvPr id="72" name=""/>
          <p:cNvSpPr txBox="1"/>
          <p:nvPr/>
        </p:nvSpPr>
        <p:spPr>
          <a:xfrm>
            <a:off x="609480" y="1174320"/>
            <a:ext cx="8583840" cy="4953240"/>
          </a:xfrm>
          <a:prstGeom prst="rect">
            <a:avLst/>
          </a:prstGeom>
          <a:noFill/>
          <a:ln w="0">
            <a:noFill/>
          </a:ln>
        </p:spPr>
        <p:txBody>
          <a:bodyPr anchor="t">
            <a:normAutofit/>
          </a:bodyPr>
          <a:p>
            <a:pP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Arial"/>
            </a:endParaRPr>
          </a:p>
          <a:p>
            <a:pPr>
              <a:lnSpc>
                <a:spcPct val="100000"/>
              </a:lnSpc>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graphicFrame>
        <p:nvGraphicFramePr>
          <p:cNvPr id="73" name=""/>
          <p:cNvGraphicFramePr/>
          <p:nvPr/>
        </p:nvGraphicFramePr>
        <p:xfrm>
          <a:off x="1238400" y="1143000"/>
          <a:ext cx="8288280" cy="3786120"/>
        </p:xfrm>
        <a:graphic>
          <a:graphicData uri="http://schemas.openxmlformats.org/drawingml/2006/table">
            <a:tbl>
              <a:tblPr/>
              <a:tblGrid>
                <a:gridCol w="4144680"/>
                <a:gridCol w="4143600"/>
              </a:tblGrid>
              <a:tr h="57168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Жәй сөйлемнің түрлері</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Мысалдар </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78552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Хабарлы сөйлем</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Жиналыс сағат сегізде басталады.</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1936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Лепті сөйлем</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Мерекелеріңізбен құттықтаймын!</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57132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Сұраулы сөйлем</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Неге күлдіңіз?</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03824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Бұйрықты сөйлем</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000000"/>
                          </a:solidFill>
                          <a:uFillTx/>
                          <a:latin typeface="Times New Roman"/>
                          <a:ea typeface="SimSun"/>
                        </a:rPr>
                        <a:t>Ертең жиналысқа кешікпей кел.</a:t>
                      </a:r>
                      <a:endParaRPr b="0" lang="ru-RU" sz="16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PlaceHolder 1"/>
          <p:cNvSpPr>
            <a:spLocks noGrp="1"/>
          </p:cNvSpPr>
          <p:nvPr>
            <p:ph type="title"/>
          </p:nvPr>
        </p:nvSpPr>
        <p:spPr>
          <a:xfrm>
            <a:off x="609120" y="190080"/>
            <a:ext cx="10974600" cy="5828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br>
              <a:rPr sz="2800"/>
            </a:br>
            <a:br>
              <a:rPr sz="2800"/>
            </a:br>
            <a:r>
              <a:rPr b="1" lang="kk-KZ" sz="2800" strike="noStrike" u="none">
                <a:solidFill>
                  <a:srgbClr val="000000"/>
                </a:solidFill>
                <a:uFillTx/>
                <a:latin typeface="Arial"/>
              </a:rPr>
              <a:t>3- тапсырма:</a:t>
            </a:r>
            <a:r>
              <a:rPr b="0" lang="kk-KZ" sz="2800" strike="noStrike" u="none">
                <a:solidFill>
                  <a:srgbClr val="000000"/>
                </a:solidFill>
                <a:uFillTx/>
                <a:latin typeface="Arial"/>
              </a:rPr>
              <a:t>Жай сөйлемнің анықтамасын еске түсіріңдер. </a:t>
            </a:r>
            <a:br>
              <a:rPr sz="2800"/>
            </a:br>
            <a:r>
              <a:rPr b="0" lang="kk-KZ" sz="2800" strike="noStrike" u="none">
                <a:solidFill>
                  <a:srgbClr val="000000"/>
                </a:solidFill>
                <a:uFillTx/>
                <a:latin typeface="Arial"/>
              </a:rPr>
              <a:t>«Мұхтар Әуезов атындағы театры» деген тақырыпта эссе жазыңдар. Ол эсседе жай сөйлемнің түрлері болсын.  </a:t>
            </a:r>
            <a:br>
              <a:rPr sz="2800"/>
            </a:br>
            <a:endParaRPr b="0" lang="ru-RU" sz="2800" strike="noStrike" u="none">
              <a:solidFill>
                <a:srgbClr val="000000"/>
              </a:solidFill>
              <a:uFillTx/>
              <a:latin typeface="Arial"/>
            </a:endParaRPr>
          </a:p>
        </p:txBody>
      </p:sp>
      <p:sp>
        <p:nvSpPr>
          <p:cNvPr id="75" name=""/>
          <p:cNvSpPr txBox="1"/>
          <p:nvPr/>
        </p:nvSpPr>
        <p:spPr>
          <a:xfrm>
            <a:off x="552240" y="1643040"/>
            <a:ext cx="11031480" cy="4484880"/>
          </a:xfrm>
          <a:prstGeom prst="rect">
            <a:avLst/>
          </a:prstGeom>
          <a:noFill/>
          <a:ln w="0">
            <a:noFill/>
          </a:ln>
        </p:spPr>
        <p:txBody>
          <a:bodyPr anchor="t">
            <a:norm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     </a:t>
            </a: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Arial"/>
            </a:endParaRPr>
          </a:p>
          <a:p>
            <a:pP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Arial"/>
              </a:rPr>
              <a:t> </a:t>
            </a:r>
            <a:endParaRPr b="0" lang="ru-RU" sz="2400" strike="noStrike" u="none">
              <a:solidFill>
                <a:srgbClr val="000000"/>
              </a:solidFill>
              <a:uFillTx/>
              <a:latin typeface="Arial"/>
            </a:endParaRPr>
          </a:p>
          <a:p>
            <a:pPr>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Arial"/>
              </a:rPr>
              <a:t>Дескриптор:</a:t>
            </a:r>
            <a:endParaRPr b="0" lang="ru-RU" sz="2400" strike="noStrike" u="none">
              <a:solidFill>
                <a:srgbClr val="000000"/>
              </a:solidFill>
              <a:uFillTx/>
              <a:latin typeface="Arial"/>
            </a:endParaRPr>
          </a:p>
          <a:p>
            <a:pP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a:p>
            <a:pPr>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Arial"/>
              </a:rPr>
              <a:t>Эссе жазады.</a:t>
            </a:r>
            <a:endParaRPr b="0" lang="ru-RU" sz="2400" strike="noStrike" u="none">
              <a:solidFill>
                <a:srgbClr val="000000"/>
              </a:solidFill>
              <a:uFillTx/>
              <a:latin typeface="Arial"/>
            </a:endParaRPr>
          </a:p>
          <a:p>
            <a:pPr>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Arial"/>
              </a:rPr>
              <a:t>Жай сөйлемдерді айтылу мақсатына қарай қолданады.</a:t>
            </a:r>
            <a:endParaRPr b="0" lang="ru-RU" sz="2400" strike="noStrike" u="none">
              <a:solidFill>
                <a:srgbClr val="000000"/>
              </a:solidFill>
              <a:uFillTx/>
              <a:latin typeface="Arial"/>
            </a:endParaRPr>
          </a:p>
          <a:p>
            <a:pP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PlaceHolder 1"/>
          <p:cNvSpPr>
            <a:spLocks noGrp="1"/>
          </p:cNvSpPr>
          <p:nvPr>
            <p:ph type="title"/>
          </p:nvPr>
        </p:nvSpPr>
        <p:spPr>
          <a:xfrm>
            <a:off x="839880" y="115920"/>
            <a:ext cx="10517040" cy="50472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600"/>
            </a:br>
            <a:br>
              <a:rPr sz="1600"/>
            </a:br>
            <a:br>
              <a:rPr sz="1600"/>
            </a:br>
            <a:br>
              <a:rPr sz="1600"/>
            </a:br>
            <a:br>
              <a:rPr sz="1600"/>
            </a:br>
            <a:br>
              <a:rPr sz="1600"/>
            </a:br>
            <a:br>
              <a:rPr sz="1600"/>
            </a:br>
            <a:br>
              <a:rPr sz="1600"/>
            </a:br>
            <a:br>
              <a:rPr sz="1600"/>
            </a:br>
            <a:br>
              <a:rPr sz="1600"/>
            </a:br>
            <a:br>
              <a:rPr sz="1600"/>
            </a:br>
            <a:br>
              <a:rPr sz="1600"/>
            </a:br>
            <a:br>
              <a:rPr sz="1600"/>
            </a:br>
            <a:br>
              <a:rPr sz="1600"/>
            </a:br>
            <a:br>
              <a:rPr sz="1600"/>
            </a:br>
            <a:br>
              <a:rPr sz="1600"/>
            </a:br>
            <a:br>
              <a:rPr sz="1600"/>
            </a:br>
            <a:br>
              <a:rPr sz="1600"/>
            </a:br>
            <a:br>
              <a:rPr sz="1600"/>
            </a:br>
            <a:br>
              <a:rPr sz="1600"/>
            </a:br>
            <a:br>
              <a:rPr sz="1600"/>
            </a:br>
            <a:br>
              <a:rPr sz="1600"/>
            </a:br>
            <a:r>
              <a:rPr b="1" lang="kk-KZ" sz="2500" strike="noStrike" u="none">
                <a:solidFill>
                  <a:srgbClr val="ff0000"/>
                </a:solidFill>
                <a:uFillTx/>
                <a:latin typeface="Times New Roman"/>
                <a:ea typeface="Times New Roman"/>
              </a:rPr>
              <a:t>Ықтимал жауап:</a:t>
            </a:r>
            <a:r>
              <a:rPr b="1" lang="kk-KZ" sz="2500" strike="noStrike" u="none">
                <a:solidFill>
                  <a:srgbClr val="000000"/>
                </a:solidFill>
                <a:uFillTx/>
                <a:latin typeface="Times New Roman"/>
                <a:ea typeface="Times New Roman"/>
              </a:rPr>
              <a:t> </a:t>
            </a:r>
            <a:br>
              <a:rPr sz="1600"/>
            </a:br>
            <a:br>
              <a:rPr sz="1600"/>
            </a:br>
            <a:br>
              <a:rPr sz="1600"/>
            </a:br>
            <a:r>
              <a:rPr b="1" lang="kk-KZ" sz="2000" strike="noStrike" u="none">
                <a:solidFill>
                  <a:srgbClr val="000000"/>
                </a:solidFill>
                <a:uFillTx/>
                <a:latin typeface="Times New Roman"/>
                <a:ea typeface="Times New Roman"/>
              </a:rPr>
              <a:t>Мұхтар Әуезов атындағы Қазақ мемлекеттік академиялық драма театры</a:t>
            </a:r>
            <a:r>
              <a:rPr b="0" lang="kk-KZ" sz="2000" strike="noStrike" u="none">
                <a:solidFill>
                  <a:srgbClr val="000000"/>
                </a:solidFill>
                <a:uFillTx/>
                <a:latin typeface="Times New Roman"/>
                <a:ea typeface="Times New Roman"/>
              </a:rPr>
              <a:t> - Алматыдағы ірі қазақ театрларының бірі. </a:t>
            </a:r>
            <a:r>
              <a:rPr b="0" lang="ru-RU" sz="2000" strike="noStrike" u="none">
                <a:solidFill>
                  <a:srgbClr val="000000"/>
                </a:solidFill>
                <a:uFillTx/>
                <a:latin typeface="Times New Roman"/>
                <a:ea typeface="Times New Roman"/>
              </a:rPr>
              <a:t>Абай даңғылында орналасқан.  </a:t>
            </a:r>
            <a:r>
              <a:rPr b="0" lang="ru-RU" sz="2000" strike="noStrike" u="sng">
                <a:solidFill>
                  <a:srgbClr val="000000"/>
                </a:solidFill>
                <a:uFillTx/>
                <a:latin typeface="Times New Roman"/>
                <a:ea typeface="Times New Roman"/>
              </a:rPr>
              <a:t>Қызылорда</a:t>
            </a:r>
            <a:r>
              <a:rPr b="0" lang="ru-RU" sz="2000" strike="noStrike" u="none">
                <a:solidFill>
                  <a:srgbClr val="000000"/>
                </a:solidFill>
                <a:uFillTx/>
                <a:latin typeface="Times New Roman"/>
                <a:ea typeface="Times New Roman"/>
              </a:rPr>
              <a:t> қаласында </a:t>
            </a:r>
            <a:r>
              <a:rPr b="0" lang="ru-RU" sz="2000" strike="noStrike" u="sng">
                <a:solidFill>
                  <a:srgbClr val="000000"/>
                </a:solidFill>
                <a:uFillTx/>
                <a:latin typeface="Times New Roman"/>
                <a:ea typeface="Times New Roman"/>
              </a:rPr>
              <a:t>1926 жылы</a:t>
            </a:r>
            <a:r>
              <a:rPr b="0" lang="ru-RU" sz="2000" strike="noStrike" u="none">
                <a:solidFill>
                  <a:srgbClr val="000000"/>
                </a:solidFill>
                <a:uFillTx/>
                <a:latin typeface="Times New Roman"/>
                <a:ea typeface="Times New Roman"/>
              </a:rPr>
              <a:t> </a:t>
            </a:r>
            <a:r>
              <a:rPr b="0" lang="ru-RU" sz="2000" strike="noStrike" u="sng">
                <a:solidFill>
                  <a:srgbClr val="000000"/>
                </a:solidFill>
                <a:uFillTx/>
                <a:latin typeface="Times New Roman"/>
                <a:ea typeface="Times New Roman"/>
              </a:rPr>
              <a:t>13 қаңтарда</a:t>
            </a:r>
            <a:r>
              <a:rPr b="0" lang="ru-RU" sz="2000" strike="noStrike" u="none">
                <a:solidFill>
                  <a:srgbClr val="000000"/>
                </a:solidFill>
                <a:uFillTx/>
                <a:latin typeface="Times New Roman"/>
                <a:ea typeface="Times New Roman"/>
              </a:rPr>
              <a:t> </a:t>
            </a:r>
            <a:r>
              <a:rPr b="0" lang="ru-RU" sz="2000" strike="noStrike" u="sng">
                <a:solidFill>
                  <a:srgbClr val="000000"/>
                </a:solidFill>
                <a:uFillTx/>
                <a:latin typeface="Times New Roman"/>
                <a:ea typeface="Times New Roman"/>
              </a:rPr>
              <a:t>М.Әуезовтің</a:t>
            </a:r>
            <a:r>
              <a:rPr b="0" lang="ru-RU" sz="2000" strike="noStrike" u="none">
                <a:solidFill>
                  <a:srgbClr val="000000"/>
                </a:solidFill>
                <a:uFillTx/>
                <a:latin typeface="Times New Roman"/>
                <a:ea typeface="Times New Roman"/>
              </a:rPr>
              <a:t> «Еңлік-Кебек», пьесасымен және халық өнерпаздары қатысқан үлкен концертпен тұңғыш рет театр шымылдығы ашылды.</a:t>
            </a:r>
            <a:br>
              <a:rPr sz="2000"/>
            </a:br>
            <a:r>
              <a:rPr b="0" lang="ru-RU" sz="2000" strike="noStrike" u="none">
                <a:solidFill>
                  <a:srgbClr val="000000"/>
                </a:solidFill>
                <a:uFillTx/>
                <a:latin typeface="Times New Roman"/>
                <a:ea typeface="Times New Roman"/>
              </a:rPr>
              <a:t>1929 жылы театр труппасы Алматыға қоныс аударды.1930-жылдардың 1-жартысында қазақ жерінде кеңес өкіметі тұсындағы ұжымдастыру шараларын жүзеге асыру барысын бейнелейтін пьесалар қойылды. Осы жылдары К.Байсейітова, Қ.Байсейітов, Қ.Бейісов, Ж.Елебеков, М.Ержанов, Ш.Жиенқұлова, К.Қармысов, Қ.Әділшінов, Ш.Айманов, С.Майқанова, З.Құрманбаева, С.Телғараев, А.Абдуллина, О.Жұмағұлов, Ж.Өгізбаев, Р.Қойшыбаева, Г.Сыздықова, т.б. </a:t>
            </a:r>
            <a:r>
              <a:rPr b="0" lang="ru-RU" sz="2000" strike="noStrike" u="sng">
                <a:solidFill>
                  <a:srgbClr val="000000"/>
                </a:solidFill>
                <a:uFillTx/>
                <a:latin typeface="Times New Roman"/>
                <a:ea typeface="Times New Roman"/>
              </a:rPr>
              <a:t>сахна</a:t>
            </a:r>
            <a:r>
              <a:rPr b="0" lang="ru-RU" sz="2000" strike="noStrike" u="none">
                <a:solidFill>
                  <a:srgbClr val="000000"/>
                </a:solidFill>
                <a:uFillTx/>
                <a:latin typeface="Times New Roman"/>
                <a:ea typeface="Times New Roman"/>
              </a:rPr>
              <a:t> шеберлерінің келуі театрдың күрделі драмалық шығармаларды меңгеруіне жол ашты. Сондай-ақ, театрға арнайы шақыртумен келген орыс режиссерлерінің де (М.Г. Насонов, И.Г. Боров, .А. Соколов, Ю.Л. </a:t>
            </a:r>
            <a:r>
              <a:rPr b="0" lang="ru-RU" sz="2000" strike="noStrike" u="sng">
                <a:solidFill>
                  <a:srgbClr val="000000"/>
                </a:solidFill>
                <a:uFillTx/>
                <a:latin typeface="Times New Roman"/>
                <a:ea typeface="Times New Roman"/>
              </a:rPr>
              <a:t>Рутковский</a:t>
            </a:r>
            <a:r>
              <a:rPr b="0" lang="ru-RU" sz="2000" strike="noStrike" u="none">
                <a:solidFill>
                  <a:srgbClr val="000000"/>
                </a:solidFill>
                <a:uFillTx/>
                <a:latin typeface="Times New Roman"/>
                <a:ea typeface="Times New Roman"/>
              </a:rPr>
              <a:t>, М.В. Соколовский, Я.П. Танеев) еңбегі ерекше болды. Олар қойған әрбір спектакль актерлердің нағыз сахна мектебіне айналды.</a:t>
            </a:r>
            <a:r>
              <a:rPr b="1" lang="kk-KZ" sz="2000" strike="noStrike" u="none">
                <a:solidFill>
                  <a:srgbClr val="000000"/>
                </a:solidFill>
                <a:uFillTx/>
                <a:latin typeface="Times New Roman"/>
                <a:ea typeface="Times New Roman"/>
              </a:rPr>
              <a:t> </a:t>
            </a:r>
            <a:br>
              <a:rPr sz="2000"/>
            </a:br>
            <a:endParaRPr b="0" lang="ru-RU" sz="20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PlaceHolder 1"/>
          <p:cNvSpPr>
            <a:spLocks noGrp="1"/>
          </p:cNvSpPr>
          <p:nvPr>
            <p:ph type="title"/>
          </p:nvPr>
        </p:nvSpPr>
        <p:spPr>
          <a:xfrm>
            <a:off x="-976320" y="4786200"/>
            <a:ext cx="10974240" cy="165600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br>
              <a:rPr sz="2400"/>
            </a:br>
            <a:endParaRPr b="0" lang="ru-RU" sz="2400" strike="noStrike" u="none">
              <a:solidFill>
                <a:srgbClr val="000000"/>
              </a:solidFill>
              <a:uFillTx/>
              <a:latin typeface="Arial"/>
            </a:endParaRPr>
          </a:p>
        </p:txBody>
      </p:sp>
      <p:sp>
        <p:nvSpPr>
          <p:cNvPr id="78" name=""/>
          <p:cNvSpPr txBox="1"/>
          <p:nvPr/>
        </p:nvSpPr>
        <p:spPr>
          <a:xfrm>
            <a:off x="479520" y="765000"/>
            <a:ext cx="10494720" cy="3959280"/>
          </a:xfrm>
          <a:prstGeom prst="rect">
            <a:avLst/>
          </a:prstGeom>
          <a:noFill/>
          <a:ln w="0">
            <a:noFill/>
          </a:ln>
        </p:spPr>
        <p:txBody>
          <a:bodyPr anchor="t">
            <a:normAutofit/>
          </a:bodyPr>
          <a:p>
            <a:pP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Arial"/>
              </a:rPr>
              <a:t>Рефлексия: « БББ кестесін толтыру»  әдісі. </a:t>
            </a: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Arial"/>
            </a:endParaRPr>
          </a:p>
          <a:p>
            <a:pPr>
              <a:lnSpc>
                <a:spcPct val="10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400" strike="noStrike" u="none">
              <a:solidFill>
                <a:srgbClr val="000000"/>
              </a:solidFill>
              <a:uFillTx/>
              <a:latin typeface="Arial"/>
            </a:endParaRPr>
          </a:p>
        </p:txBody>
      </p:sp>
      <p:graphicFrame>
        <p:nvGraphicFramePr>
          <p:cNvPr id="79" name=""/>
          <p:cNvGraphicFramePr/>
          <p:nvPr/>
        </p:nvGraphicFramePr>
        <p:xfrm>
          <a:off x="1344600" y="2637000"/>
          <a:ext cx="9648720" cy="1368360"/>
        </p:xfrm>
        <a:graphic>
          <a:graphicData uri="http://schemas.openxmlformats.org/drawingml/2006/table">
            <a:tbl>
              <a:tblPr/>
              <a:tblGrid>
                <a:gridCol w="2814480"/>
                <a:gridCol w="3543480"/>
                <a:gridCol w="3290760"/>
              </a:tblGrid>
              <a:tr h="70956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SimSun"/>
                        </a:rPr>
                        <a:t>Білемін</a:t>
                      </a:r>
                      <a:endParaRPr b="0" lang="ru-RU" sz="2400" strike="noStrike" u="none">
                        <a:solidFill>
                          <a:srgbClr val="ffffff"/>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85c2f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SimSun"/>
                        </a:rPr>
                        <a:t>Білдім </a:t>
                      </a:r>
                      <a:endParaRPr b="0" lang="ru-RU" sz="2400" strike="noStrike" u="none">
                        <a:solidFill>
                          <a:srgbClr val="ffffff"/>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85c2f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SimSun"/>
                        </a:rPr>
                        <a:t> </a:t>
                      </a:r>
                      <a:r>
                        <a:rPr b="1" lang="kk-KZ" sz="2400" strike="noStrike" u="none">
                          <a:solidFill>
                            <a:srgbClr val="000000"/>
                          </a:solidFill>
                          <a:uFillTx/>
                          <a:latin typeface="Times New Roman"/>
                          <a:ea typeface="SimSun"/>
                        </a:rPr>
                        <a:t>Білгім келеді</a:t>
                      </a:r>
                      <a:endParaRPr b="0" lang="ru-RU" sz="2400" strike="noStrike" u="none">
                        <a:solidFill>
                          <a:srgbClr val="ffffff"/>
                        </a:solidFill>
                        <a:uFillTx/>
                        <a:latin typeface="Calibri"/>
                      </a:endParaRPr>
                    </a:p>
                  </a:txBody>
                  <a:tcPr anchor="t" marL="91440" marR="9144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85c2ff"/>
                    </a:solidFill>
                  </a:tcPr>
                </a:tc>
              </a:tr>
              <a:tr h="658800">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85c2f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85c2ff"/>
                    </a:solidFill>
                  </a:tcPr>
                </a:tc>
                <a:tc>
                  <a:txBody>
                    <a:bodyPr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ffffff"/>
                        </a:solidFill>
                        <a:uFillTx/>
                        <a:latin typeface="Calibri"/>
                      </a:endParaRPr>
                    </a:p>
                  </a:txBody>
                  <a:tcPr anchor="t" marL="91440" marR="9144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85c2ff"/>
                    </a:solidFill>
                  </a:tcPr>
                </a:tc>
              </a:tr>
            </a:tbl>
          </a:graphicData>
        </a:graphic>
      </p:graphicFrame>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 name="PlaceHolder 1"/>
          <p:cNvSpPr>
            <a:spLocks noGrp="1"/>
          </p:cNvSpPr>
          <p:nvPr>
            <p:ph type="title"/>
          </p:nvPr>
        </p:nvSpPr>
        <p:spPr>
          <a:xfrm>
            <a:off x="609120" y="190080"/>
            <a:ext cx="10974600" cy="58284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0000"/>
                </a:solidFill>
                <a:uFillTx/>
                <a:latin typeface="Times New Roman"/>
                <a:ea typeface="Times New Roman"/>
              </a:rPr>
              <a:t> </a:t>
            </a:r>
            <a:r>
              <a:rPr b="1" lang="kk-KZ" sz="3600" strike="noStrike" u="none">
                <a:solidFill>
                  <a:srgbClr val="000000"/>
                </a:solidFill>
                <a:uFillTx/>
                <a:latin typeface="Arial"/>
              </a:rPr>
              <a:t>Үйге тапсырма:</a:t>
            </a:r>
            <a:r>
              <a:rPr b="0" lang="kk-KZ" sz="3600" strike="noStrike" u="none">
                <a:solidFill>
                  <a:srgbClr val="000000"/>
                </a:solidFill>
                <a:uFillTx/>
                <a:latin typeface="Arial"/>
              </a:rPr>
              <a:t>108- бет, 8- тапсырма.</a:t>
            </a:r>
            <a:br>
              <a:rPr sz="3600"/>
            </a:br>
            <a:r>
              <a:rPr b="0" lang="kk-KZ" sz="3600" strike="noStrike" u="none">
                <a:solidFill>
                  <a:srgbClr val="000000"/>
                </a:solidFill>
                <a:uFillTx/>
                <a:latin typeface="Arial"/>
              </a:rPr>
              <a:t> </a:t>
            </a:r>
            <a:br>
              <a:rPr sz="3600"/>
            </a:br>
            <a:br>
              <a:rPr sz="3600"/>
            </a:br>
            <a:br>
              <a:rPr sz="3600"/>
            </a:br>
            <a:br>
              <a:rPr sz="3600"/>
            </a:br>
            <a:br>
              <a:rPr sz="3600"/>
            </a:br>
            <a:br>
              <a:rPr sz="3600"/>
            </a:br>
            <a:r>
              <a:rPr b="1" lang="kk-KZ" sz="3600" strike="noStrike" u="none">
                <a:solidFill>
                  <a:srgbClr val="000000"/>
                </a:solidFill>
                <a:uFillTx/>
                <a:latin typeface="Arial"/>
              </a:rPr>
              <a:t>Үйге тапсырма:</a:t>
            </a:r>
            <a:br>
              <a:rPr sz="3600"/>
            </a:br>
            <a:br>
              <a:rPr sz="3600"/>
            </a:br>
            <a:br>
              <a:rPr sz="3600"/>
            </a:br>
            <a:br>
              <a:rPr sz="3600"/>
            </a:br>
            <a:r>
              <a:rPr b="0" lang="kk-KZ" sz="3600" strike="noStrike" u="none">
                <a:solidFill>
                  <a:srgbClr val="000000"/>
                </a:solidFill>
                <a:uFillTx/>
                <a:latin typeface="Arial"/>
              </a:rPr>
              <a:t> </a:t>
            </a:r>
            <a:br>
              <a:rPr sz="3600"/>
            </a:br>
            <a:endParaRPr b="0" lang="ru-RU" sz="3600" strike="noStrike" u="none">
              <a:solidFill>
                <a:srgbClr val="000000"/>
              </a:solidFill>
              <a:uFillTx/>
              <a:latin typeface="Arial"/>
            </a:endParaRPr>
          </a:p>
        </p:txBody>
      </p:sp>
      <p:sp>
        <p:nvSpPr>
          <p:cNvPr id="81" name="Прямоугольник 2"/>
          <p:cNvSpPr/>
          <p:nvPr/>
        </p:nvSpPr>
        <p:spPr>
          <a:xfrm>
            <a:off x="952560" y="2500200"/>
            <a:ext cx="8191440" cy="855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2500" strike="noStrike" u="none">
                <a:solidFill>
                  <a:srgbClr val="000000"/>
                </a:solidFill>
                <a:uFillTx/>
                <a:latin typeface="Calibri"/>
              </a:rPr>
              <a:t>Энциклопедия,газет-журналдарды пайдалана отырып, қазақтың драма театры жайында ақпарат жинаңдар.</a:t>
            </a:r>
            <a:endParaRPr b="0" lang="ru-RU" sz="2500" strike="noStrike" u="none">
              <a:solidFill>
                <a:srgbClr val="ffffff"/>
              </a:solidFill>
              <a:uFillTx/>
              <a:latin typeface="Calibri"/>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2" name="Picture 1" descr=""/>
          <p:cNvPicPr/>
          <p:nvPr/>
        </p:nvPicPr>
        <p:blipFill>
          <a:blip r:embed="rId1"/>
          <a:stretch/>
        </p:blipFill>
        <p:spPr>
          <a:xfrm>
            <a:off x="652320" y="7978680"/>
            <a:ext cx="200160" cy="203400"/>
          </a:xfrm>
          <a:prstGeom prst="rect">
            <a:avLst/>
          </a:prstGeom>
          <a:ln w="0">
            <a:noFill/>
          </a:ln>
        </p:spPr>
      </p:pic>
      <p:sp>
        <p:nvSpPr>
          <p:cNvPr id="33" name="Freeform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34"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35"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36" name="AutoShape 5"/>
          <p:cNvCxnSpPr/>
          <p:nvPr/>
        </p:nvCxnSpPr>
        <p:spPr>
          <a:xfrm>
            <a:off x="212400" y="6621120"/>
            <a:ext cx="11729160" cy="27720"/>
          </a:xfrm>
          <a:prstGeom prst="straightConnector1">
            <a:avLst/>
          </a:prstGeom>
          <a:ln cap="sq" w="57240">
            <a:solidFill>
              <a:srgbClr val="33cccc"/>
            </a:solidFill>
            <a:miter/>
          </a:ln>
        </p:spPr>
      </p:cxnSp>
      <p:cxnSp>
        <p:nvCxnSpPr>
          <p:cNvPr id="37" name="AutoShape 6"/>
          <p:cNvCxnSpPr/>
          <p:nvPr/>
        </p:nvCxnSpPr>
        <p:spPr>
          <a:xfrm>
            <a:off x="652320" y="3389040"/>
            <a:ext cx="10694160" cy="37080"/>
          </a:xfrm>
          <a:prstGeom prst="straightConnector1">
            <a:avLst/>
          </a:prstGeom>
          <a:ln cap="sq" w="38160">
            <a:solidFill>
              <a:srgbClr val="4472c4"/>
            </a:solidFill>
            <a:miter/>
          </a:ln>
        </p:spPr>
      </p:cxnSp>
      <p:sp>
        <p:nvSpPr>
          <p:cNvPr id="38" name="Text Box 7"/>
          <p:cNvSpPr/>
          <p:nvPr/>
        </p:nvSpPr>
        <p:spPr>
          <a:xfrm>
            <a:off x="1165320" y="378000"/>
            <a:ext cx="10180440" cy="2044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3200" strike="noStrike" u="none">
                <a:solidFill>
                  <a:srgbClr val="000000"/>
                </a:solidFill>
                <a:uFillTx/>
                <a:latin typeface="Times New Roman"/>
              </a:rPr>
              <a:t>Оқу мақсаты:</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2400" strike="noStrike" u="none">
                <a:solidFill>
                  <a:srgbClr val="000000"/>
                </a:solidFill>
                <a:uFillTx/>
                <a:latin typeface="Times New Roman"/>
                <a:ea typeface="Times New Roman"/>
              </a:rPr>
              <a:t> </a:t>
            </a:r>
            <a:endParaRPr b="0" lang="ru-RU" sz="24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endParaRPr b="0" lang="ru-RU" sz="24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endParaRPr b="0" lang="ru-RU" sz="24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endParaRPr b="0" lang="ru-RU" sz="2400" strike="noStrike" u="none">
              <a:solidFill>
                <a:srgbClr val="ffffff"/>
              </a:solidFill>
              <a:uFillTx/>
              <a:latin typeface="Calibri"/>
            </a:endParaRPr>
          </a:p>
        </p:txBody>
      </p:sp>
      <p:sp>
        <p:nvSpPr>
          <p:cNvPr id="39" name="Text Box 8"/>
          <p:cNvSpPr/>
          <p:nvPr/>
        </p:nvSpPr>
        <p:spPr>
          <a:xfrm>
            <a:off x="1088280" y="3429000"/>
            <a:ext cx="3173400" cy="15573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kk-KZ" sz="3200" strike="noStrike" u="none">
                <a:solidFill>
                  <a:srgbClr val="000000"/>
                </a:solidFill>
                <a:uFillTx/>
                <a:latin typeface="Times New Roman"/>
              </a:rPr>
              <a:t>Сабақ мақсаты:</a:t>
            </a: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endParaRPr b="0" lang="ru-RU" sz="32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 </a:t>
            </a:r>
            <a:endParaRPr b="0" lang="ru-RU" sz="3200" strike="noStrike" u="none">
              <a:solidFill>
                <a:srgbClr val="ffffff"/>
              </a:solidFill>
              <a:uFillTx/>
              <a:latin typeface="Calibri"/>
            </a:endParaRPr>
          </a:p>
        </p:txBody>
      </p:sp>
      <p:graphicFrame>
        <p:nvGraphicFramePr>
          <p:cNvPr id="40" name=""/>
          <p:cNvGraphicFramePr/>
          <p:nvPr/>
        </p:nvGraphicFramePr>
        <p:xfrm>
          <a:off x="666720" y="4000680"/>
          <a:ext cx="10037880" cy="2616120"/>
        </p:xfrm>
        <a:graphic>
          <a:graphicData uri="http://schemas.openxmlformats.org/drawingml/2006/table">
            <a:tbl>
              <a:tblPr/>
              <a:tblGrid>
                <a:gridCol w="10037880"/>
              </a:tblGrid>
              <a:tr h="2616120">
                <a:tc>
                  <a:txBody>
                    <a:bodyPr lIns="68400" rIns="6840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Calibri"/>
                        </a:rPr>
                        <a:t> </a:t>
                      </a:r>
                      <a:r>
                        <a:rPr b="1" i="1" lang="kk-KZ" sz="2000" strike="noStrike" u="sng">
                          <a:solidFill>
                            <a:srgbClr val="000000"/>
                          </a:solidFill>
                          <a:uFillTx/>
                          <a:latin typeface="Times New Roman"/>
                          <a:ea typeface="SimSun"/>
                        </a:rPr>
                        <a:t>Барлық оқушылар үшін: </a:t>
                      </a:r>
                      <a:r>
                        <a:rPr b="0" lang="kk-KZ" sz="2000" strike="noStrike" u="none">
                          <a:solidFill>
                            <a:srgbClr val="000000"/>
                          </a:solidFill>
                          <a:uFillTx/>
                          <a:latin typeface="Times New Roman"/>
                          <a:ea typeface="SimSun"/>
                        </a:rPr>
                        <a:t> ғаламтор, энциклопедия,газет-журналдардан, оқулықтардан алынған деректерді дәлел ретінде қолданады.</a:t>
                      </a:r>
                      <a:endParaRPr b="0" lang="ru-RU" sz="20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sng">
                          <a:solidFill>
                            <a:srgbClr val="000000"/>
                          </a:solidFill>
                          <a:uFillTx/>
                          <a:latin typeface="Times New Roman"/>
                          <a:ea typeface="SimSun"/>
                        </a:rPr>
                        <a:t>Көпшілік оқушылар үшін: </a:t>
                      </a:r>
                      <a:r>
                        <a:rPr b="0" lang="kk-KZ" sz="2000" strike="noStrike" u="none">
                          <a:solidFill>
                            <a:srgbClr val="000000"/>
                          </a:solidFill>
                          <a:uFillTx/>
                          <a:latin typeface="Times New Roman"/>
                          <a:ea typeface="SimSun"/>
                        </a:rPr>
                        <a:t> ғаламтор, энциклопедия,газет-журналдардан, оқулықтардан алынған деректерді дәлел ретінде қолданады, авторына сілтеме жасайды.</a:t>
                      </a:r>
                      <a:endParaRPr b="0" lang="ru-RU" sz="20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kk-KZ" sz="2000" strike="noStrike" u="sng">
                          <a:solidFill>
                            <a:srgbClr val="000000"/>
                          </a:solidFill>
                          <a:uFillTx/>
                          <a:latin typeface="Times New Roman"/>
                          <a:ea typeface="SimSun"/>
                        </a:rPr>
                        <a:t>Кейбір оқушылар үшін: </a:t>
                      </a:r>
                      <a:r>
                        <a:rPr b="0" lang="kk-KZ" sz="2000" strike="noStrike" u="none">
                          <a:solidFill>
                            <a:srgbClr val="000000"/>
                          </a:solidFill>
                          <a:uFillTx/>
                          <a:latin typeface="Times New Roman"/>
                          <a:ea typeface="SimSun"/>
                        </a:rPr>
                        <a:t>  ғаламтор, энциклопедия,газет-журналдардан, оқулықтардан алынған деректерді дәлел ретінде қолданады, авторына сілтеме жасайды; </a:t>
                      </a:r>
                      <a:endParaRPr b="0" lang="ru-RU" sz="2000" strike="noStrike" u="none">
                        <a:solidFill>
                          <a:srgbClr val="ffffff"/>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SimSun"/>
                        </a:rPr>
                        <a:t>жай сөйлемдерді айтылу мақсатына сай қолданады;</a:t>
                      </a:r>
                      <a:endParaRPr b="0" lang="ru-RU" sz="2000" strike="noStrike" u="none">
                        <a:solidFill>
                          <a:srgbClr val="ffffff"/>
                        </a:solidFill>
                        <a:uFillTx/>
                        <a:latin typeface="Calibri"/>
                      </a:endParaRPr>
                    </a:p>
                  </a:txBody>
                  <a:tcPr anchor="t" marL="68400" marR="68400">
                    <a:lnL>
                      <a:noFill/>
                    </a:lnL>
                    <a:lnR>
                      <a:noFill/>
                    </a:lnR>
                    <a:lnT>
                      <a:noFill/>
                    </a:lnT>
                    <a:lnB>
                      <a:noFill/>
                    </a:lnB>
                    <a:noFill/>
                  </a:tcPr>
                </a:tc>
              </a:tr>
            </a:tbl>
          </a:graphicData>
        </a:graphic>
      </p:graphicFrame>
      <p:sp>
        <p:nvSpPr>
          <p:cNvPr id="41" name="Rectangle 12"/>
          <p:cNvSpPr/>
          <p:nvPr/>
        </p:nvSpPr>
        <p:spPr>
          <a:xfrm>
            <a:off x="309600" y="1007640"/>
            <a:ext cx="11360160" cy="192276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3000" strike="noStrike" u="none">
                <a:solidFill>
                  <a:srgbClr val="000000"/>
                </a:solidFill>
                <a:uFillTx/>
                <a:latin typeface="Times New Roman"/>
                <a:ea typeface="Times New Roman"/>
              </a:rPr>
              <a:t>О.8.2.7.1.ғаламтор, энциклопедия,газет-журналдардан, оқулықтардан алынған деректерді дәлел ретінде қолдану, авторына сілтеме жасау;</a:t>
            </a:r>
            <a:endParaRPr b="0" lang="ru-RU" sz="3000" strike="noStrike" u="none">
              <a:solidFill>
                <a:srgbClr val="ffffff"/>
              </a:solidFill>
              <a:uFillTx/>
              <a:latin typeface="Calibri"/>
            </a:endParaRPr>
          </a:p>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3000" strike="noStrike" u="none">
                <a:solidFill>
                  <a:srgbClr val="000000"/>
                </a:solidFill>
                <a:uFillTx/>
                <a:latin typeface="Times New Roman"/>
                <a:ea typeface="Times New Roman"/>
              </a:rPr>
              <a:t>ӘТН.8.4.4.4. жай сөйлемдерді айтылу мақсатына сай қолдану;</a:t>
            </a:r>
            <a:r>
              <a:rPr b="0" lang="ru-RU" sz="3000" strike="noStrike" u="none">
                <a:solidFill>
                  <a:srgbClr val="000000"/>
                </a:solidFill>
                <a:uFillTx/>
                <a:latin typeface="Times New Roman"/>
                <a:ea typeface="Times New Roman"/>
              </a:rPr>
              <a:t> </a:t>
            </a:r>
            <a:endParaRPr b="0" lang="ru-RU" sz="3000" strike="noStrike" u="none">
              <a:solidFill>
                <a:srgbClr val="ffffff"/>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42" name="Picture 1" descr=""/>
          <p:cNvPicPr/>
          <p:nvPr/>
        </p:nvPicPr>
        <p:blipFill>
          <a:blip r:embed="rId1"/>
          <a:stretch/>
        </p:blipFill>
        <p:spPr>
          <a:xfrm>
            <a:off x="652320" y="7978680"/>
            <a:ext cx="200160" cy="203400"/>
          </a:xfrm>
          <a:prstGeom prst="rect">
            <a:avLst/>
          </a:prstGeom>
          <a:ln w="0">
            <a:noFill/>
          </a:ln>
        </p:spPr>
      </p:pic>
      <p:sp>
        <p:nvSpPr>
          <p:cNvPr id="43" name="Freeform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90000" rIns="90000" tIns="46800" bIns="46800" anchor="t">
            <a:noAutofit/>
          </a:bodyPr>
          <a:p>
            <a:endParaRPr b="0" lang="ru-RU" sz="1800" strike="noStrike" u="none">
              <a:solidFill>
                <a:srgbClr val="ffffff"/>
              </a:solidFill>
              <a:uFillTx/>
              <a:latin typeface="Calibri"/>
            </a:endParaRPr>
          </a:p>
        </p:txBody>
      </p:sp>
      <p:sp>
        <p:nvSpPr>
          <p:cNvPr id="44"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45"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46" name="AutoShape 5"/>
          <p:cNvCxnSpPr/>
          <p:nvPr/>
        </p:nvCxnSpPr>
        <p:spPr>
          <a:xfrm>
            <a:off x="212400" y="6621120"/>
            <a:ext cx="11729160" cy="27720"/>
          </a:xfrm>
          <a:prstGeom prst="straightConnector1">
            <a:avLst/>
          </a:prstGeom>
          <a:ln cap="sq" w="57240">
            <a:solidFill>
              <a:srgbClr val="33cccc"/>
            </a:solidFill>
            <a:miter/>
          </a:ln>
        </p:spPr>
      </p:cxnSp>
      <p:cxnSp>
        <p:nvCxnSpPr>
          <p:cNvPr id="47" name="AutoShape 6"/>
          <p:cNvCxnSpPr/>
          <p:nvPr/>
        </p:nvCxnSpPr>
        <p:spPr>
          <a:xfrm>
            <a:off x="757080" y="6364080"/>
            <a:ext cx="10694160" cy="37080"/>
          </a:xfrm>
          <a:prstGeom prst="straightConnector1">
            <a:avLst/>
          </a:prstGeom>
          <a:ln cap="sq" w="38160">
            <a:solidFill>
              <a:srgbClr val="4472c4"/>
            </a:solidFill>
            <a:miter/>
          </a:ln>
        </p:spPr>
      </p:cxnSp>
      <p:sp>
        <p:nvSpPr>
          <p:cNvPr id="48" name="Text Box 7"/>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ctr">
            <a:noAutofit/>
          </a:bodyPr>
          <a:p>
            <a:pPr>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endParaRPr b="0" lang="ru-RU" sz="1800" strike="noStrike" u="none">
              <a:solidFill>
                <a:srgbClr val="ffffff"/>
              </a:solidFill>
              <a:uFillTx/>
              <a:latin typeface="Calibri"/>
            </a:endParaRPr>
          </a:p>
        </p:txBody>
      </p:sp>
      <p:sp>
        <p:nvSpPr>
          <p:cNvPr id="49" name="Text Box 8"/>
          <p:cNvSpPr/>
          <p:nvPr/>
        </p:nvSpPr>
        <p:spPr>
          <a:xfrm>
            <a:off x="1133640" y="258840"/>
            <a:ext cx="80103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1" lang="ru-RU" sz="3200" strike="noStrike" u="none">
                <a:solidFill>
                  <a:srgbClr val="000000"/>
                </a:solidFill>
                <a:uFillTx/>
                <a:latin typeface="Times New Roman"/>
              </a:rPr>
              <a:t>Бағалау </a:t>
            </a:r>
            <a:r>
              <a:rPr b="1" lang="kk-KZ" sz="3200" strike="noStrike" u="none">
                <a:solidFill>
                  <a:srgbClr val="000000"/>
                </a:solidFill>
                <a:uFillTx/>
                <a:latin typeface="Times New Roman"/>
              </a:rPr>
              <a:t>критерийлері:</a:t>
            </a:r>
            <a:endParaRPr b="0" lang="ru-RU" sz="3200" strike="noStrike" u="none">
              <a:solidFill>
                <a:srgbClr val="ffffff"/>
              </a:solidFill>
              <a:uFillTx/>
              <a:latin typeface="Calibri"/>
            </a:endParaRPr>
          </a:p>
        </p:txBody>
      </p:sp>
      <p:sp>
        <p:nvSpPr>
          <p:cNvPr id="50" name="Rectangle 9"/>
          <p:cNvSpPr/>
          <p:nvPr/>
        </p:nvSpPr>
        <p:spPr>
          <a:xfrm>
            <a:off x="1357200" y="1662120"/>
            <a:ext cx="93711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kk-KZ" sz="3200" strike="noStrike" u="none">
                <a:solidFill>
                  <a:srgbClr val="000000"/>
                </a:solidFill>
                <a:uFillTx/>
                <a:latin typeface="Times New Roman"/>
              </a:rPr>
              <a:t> </a:t>
            </a:r>
            <a:endParaRPr b="0" lang="ru-RU" sz="3200" strike="noStrike" u="none">
              <a:solidFill>
                <a:srgbClr val="ffffff"/>
              </a:solidFill>
              <a:uFillTx/>
              <a:latin typeface="Calibri"/>
            </a:endParaRPr>
          </a:p>
        </p:txBody>
      </p:sp>
      <p:sp>
        <p:nvSpPr>
          <p:cNvPr id="51" name="Текстовое поле 99"/>
          <p:cNvSpPr/>
          <p:nvPr/>
        </p:nvSpPr>
        <p:spPr>
          <a:xfrm>
            <a:off x="1467000" y="1630440"/>
            <a:ext cx="8459640" cy="228852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0000"/>
              </a:lnSpc>
              <a:buClr>
                <a:srgbClr val="000000"/>
              </a:buClr>
              <a:buFont typeface="Times New Roman"/>
              <a:buChar char="-"/>
              <a:tabLst>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ru-RU" sz="2400" strike="noStrike" u="none">
                <a:solidFill>
                  <a:srgbClr val="000000"/>
                </a:solidFill>
                <a:uFillTx/>
                <a:latin typeface="Times New Roman"/>
                <a:ea typeface="Times New Roman"/>
              </a:rPr>
              <a:t>Коммуникативтік  жағдаятқа  сай ғылыми  және халықаралық терминдерді,  орынды қолданады.</a:t>
            </a:r>
            <a:endParaRPr b="0" lang="ru-RU" sz="2400" strike="noStrike" u="none">
              <a:solidFill>
                <a:srgbClr val="ffffff"/>
              </a:solidFill>
              <a:uFillTx/>
              <a:latin typeface="Calibri"/>
            </a:endParaRPr>
          </a:p>
          <a:p>
            <a:pPr marL="343080" indent="-343080">
              <a:lnSpc>
                <a:spcPct val="100000"/>
              </a:lnSpc>
              <a:buClr>
                <a:srgbClr val="000000"/>
              </a:buClr>
              <a:buFont typeface="Times New Roman"/>
              <a:buChar char="-"/>
              <a:tabLst>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ru-RU" sz="2400" strike="noStrike" u="none">
                <a:solidFill>
                  <a:srgbClr val="000000"/>
                </a:solidFill>
                <a:uFillTx/>
                <a:latin typeface="Times New Roman"/>
                <a:ea typeface="Times New Roman"/>
              </a:rPr>
              <a:t>Диалог,  монолог, полилогта өз ойларын  дәлелді, жүйелі жеткізеді.</a:t>
            </a:r>
            <a:endParaRPr b="0" lang="ru-RU" sz="2400" strike="noStrike" u="none">
              <a:solidFill>
                <a:srgbClr val="ffffff"/>
              </a:solidFill>
              <a:uFillTx/>
              <a:latin typeface="Calibri"/>
            </a:endParaRPr>
          </a:p>
          <a:p>
            <a:pPr marL="343080" indent="-343080">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ru-RU"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  Сөйлемде тұрлаулы мүшелердің  орнын, қызметін түсініп     қолданады. </a:t>
            </a:r>
            <a:endParaRPr b="0" lang="ru-RU" sz="2400" strike="noStrike" u="none">
              <a:solidFill>
                <a:srgbClr val="ffffff"/>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2" name="Picture 1" descr=""/>
          <p:cNvPicPr/>
          <p:nvPr/>
        </p:nvPicPr>
        <p:blipFill>
          <a:blip r:embed="rId1"/>
          <a:stretch/>
        </p:blipFill>
        <p:spPr>
          <a:xfrm>
            <a:off x="652320" y="7978680"/>
            <a:ext cx="200160" cy="203400"/>
          </a:xfrm>
          <a:prstGeom prst="rect">
            <a:avLst/>
          </a:prstGeom>
          <a:ln w="0">
            <a:noFill/>
          </a:ln>
        </p:spPr>
      </p:pic>
      <p:sp>
        <p:nvSpPr>
          <p:cNvPr id="53" name="AutoShape 2"/>
          <p:cNvSpPr/>
          <p:nvPr/>
        </p:nvSpPr>
        <p:spPr>
          <a:xfrm>
            <a:off x="1440" y="-12600"/>
            <a:ext cx="12190680" cy="977760"/>
          </a:xfrm>
          <a:prstGeom prst="pie">
            <a:avLst/>
          </a:prstGeom>
          <a:solidFill>
            <a:srgbClr val="2e77e2"/>
          </a:solidFill>
          <a:ln w="0">
            <a:noFill/>
          </a:ln>
        </p:spPr>
        <p:style>
          <a:lnRef idx="0"/>
          <a:fillRef idx="0"/>
          <a:effectRef idx="0"/>
          <a:fontRef idx="minor"/>
        </p:style>
        <p:txBody>
          <a:bodyPr wrap="none" lIns="90000" rIns="90000" tIns="46800" bIns="46800" anchor="ctr">
            <a:no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 algn="l" pos="11231640"/>
                <a:tab algn="l" pos="11680920"/>
                <a:tab algn="l" pos="12130200"/>
              </a:tabLst>
            </a:pPr>
            <a:endParaRPr b="0" lang="ru-RU" sz="2400" strike="noStrike" u="none">
              <a:solidFill>
                <a:srgbClr val="ffffff"/>
              </a:solidFill>
              <a:uFillTx/>
              <a:latin typeface="Calibri"/>
            </a:endParaRPr>
          </a:p>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 algn="l" pos="11231640"/>
                <a:tab algn="l" pos="11680920"/>
                <a:tab algn="l" pos="12130200"/>
              </a:tabLst>
            </a:pPr>
            <a:r>
              <a:rPr b="1" lang="kk-KZ" sz="2800" strike="noStrike" u="none">
                <a:solidFill>
                  <a:srgbClr val="000000"/>
                </a:solidFill>
                <a:uFillTx/>
                <a:latin typeface="Times New Roman"/>
              </a:rPr>
              <a:t>Ой шақыру</a:t>
            </a:r>
            <a:endParaRPr b="0" lang="ru-RU" sz="2800" strike="noStrike" u="none">
              <a:solidFill>
                <a:srgbClr val="ffffff"/>
              </a:solidFill>
              <a:uFillTx/>
              <a:latin typeface="Calibri"/>
            </a:endParaRPr>
          </a:p>
        </p:txBody>
      </p:sp>
      <p:sp>
        <p:nvSpPr>
          <p:cNvPr id="54" name="Rectangle 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37 </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Частных детских</a:t>
            </a:r>
            <a:endParaRPr b="0" lang="ru-RU" sz="12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сада</a:t>
            </a:r>
            <a:endParaRPr b="0" lang="ru-RU" sz="1200" strike="noStrike" u="none">
              <a:solidFill>
                <a:srgbClr val="ffffff"/>
              </a:solidFill>
              <a:uFillTx/>
              <a:latin typeface="Calibri"/>
            </a:endParaRPr>
          </a:p>
        </p:txBody>
      </p:sp>
      <p:sp>
        <p:nvSpPr>
          <p:cNvPr id="55" name="Rectangle 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2400" strike="noStrike" u="none">
                <a:solidFill>
                  <a:srgbClr val="ffffff"/>
                </a:solidFill>
                <a:uFillTx/>
                <a:latin typeface="Neo Sans Cyr"/>
              </a:rPr>
              <a:t>43</a:t>
            </a:r>
            <a:endParaRPr b="0" lang="ru-RU" sz="2400" strike="noStrike" u="none">
              <a:solidFill>
                <a:srgbClr val="ffffff"/>
              </a:solidFill>
              <a:uFillTx/>
              <a:latin typeface="Calibri"/>
            </a:endParaRPr>
          </a:p>
          <a:p>
            <a:pPr algn="ct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r>
              <a:rPr b="0" lang="ru-RU" sz="1200" strike="noStrike" u="none">
                <a:solidFill>
                  <a:srgbClr val="ffffff"/>
                </a:solidFill>
                <a:uFillTx/>
                <a:latin typeface="Neo Sans Cyr"/>
              </a:rPr>
              <a:t>Мини-центра</a:t>
            </a:r>
            <a:endParaRPr b="0" lang="ru-RU" sz="1200" strike="noStrike" u="none">
              <a:solidFill>
                <a:srgbClr val="ffffff"/>
              </a:solidFill>
              <a:uFillTx/>
              <a:latin typeface="Calibri"/>
            </a:endParaRPr>
          </a:p>
        </p:txBody>
      </p:sp>
      <p:cxnSp>
        <p:nvCxnSpPr>
          <p:cNvPr id="56" name="AutoShape 5"/>
          <p:cNvCxnSpPr/>
          <p:nvPr/>
        </p:nvCxnSpPr>
        <p:spPr>
          <a:xfrm>
            <a:off x="212400" y="6621120"/>
            <a:ext cx="11729160" cy="27720"/>
          </a:xfrm>
          <a:prstGeom prst="straightConnector1">
            <a:avLst/>
          </a:prstGeom>
          <a:ln cap="sq" w="57240">
            <a:solidFill>
              <a:srgbClr val="33cccc"/>
            </a:solidFill>
            <a:miter/>
          </a:ln>
        </p:spPr>
      </p:cxnSp>
      <p:cxnSp>
        <p:nvCxnSpPr>
          <p:cNvPr id="57" name="AutoShape 6"/>
          <p:cNvCxnSpPr/>
          <p:nvPr/>
        </p:nvCxnSpPr>
        <p:spPr>
          <a:xfrm>
            <a:off x="757080" y="6364080"/>
            <a:ext cx="10694160" cy="37080"/>
          </a:xfrm>
          <a:prstGeom prst="straightConnector1">
            <a:avLst/>
          </a:prstGeom>
          <a:ln cap="sq" w="38160">
            <a:solidFill>
              <a:srgbClr val="4472c4"/>
            </a:solidFill>
            <a:miter/>
          </a:ln>
        </p:spPr>
      </p:cxnSp>
      <p:sp>
        <p:nvSpPr>
          <p:cNvPr id="58" name="Rectangle 7"/>
          <p:cNvSpPr/>
          <p:nvPr/>
        </p:nvSpPr>
        <p:spPr>
          <a:xfrm>
            <a:off x="1133640" y="1611360"/>
            <a:ext cx="7673760" cy="1465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7840"/>
                <a:tab algn="l" pos="896760"/>
                <a:tab algn="l" pos="1346040"/>
                <a:tab algn="l" pos="1795320"/>
                <a:tab algn="l" pos="2244600"/>
                <a:tab algn="l" pos="2693880"/>
                <a:tab algn="l" pos="3143160"/>
                <a:tab algn="l" pos="3592440"/>
                <a:tab algn="l" pos="4041720"/>
                <a:tab algn="l" pos="4491000"/>
                <a:tab algn="l" pos="4940280"/>
                <a:tab algn="l" pos="5389560"/>
                <a:tab algn="l" pos="5838840"/>
                <a:tab algn="l" pos="6288120"/>
                <a:tab algn="l" pos="6737400"/>
                <a:tab algn="l" pos="7186680"/>
                <a:tab algn="l" pos="7635960"/>
                <a:tab algn="l" pos="8085240"/>
                <a:tab algn="l" pos="8534520"/>
                <a:tab algn="l" pos="8983800"/>
                <a:tab algn="l" pos="8985240"/>
                <a:tab algn="l" pos="9434520"/>
                <a:tab algn="l" pos="9883800"/>
                <a:tab algn="l" pos="10333080"/>
                <a:tab algn="l" pos="10782360"/>
              </a:tabLst>
            </a:pPr>
            <a:br>
              <a:rPr sz="1800"/>
            </a:br>
            <a:r>
              <a:rPr b="1" lang="ru-RU" sz="1800" strike="noStrike" u="none">
                <a:solidFill>
                  <a:srgbClr val="262626"/>
                </a:solidFill>
                <a:uFillTx/>
                <a:latin typeface="Times New Roman"/>
              </a:rPr>
              <a:t>     </a:t>
            </a:r>
            <a:r>
              <a:rPr b="1" lang="ru-RU" sz="2400" strike="noStrike" u="none">
                <a:solidFill>
                  <a:srgbClr val="262626"/>
                </a:solidFill>
                <a:uFillTx/>
                <a:latin typeface="Times New Roman"/>
              </a:rPr>
              <a:t>                          </a:t>
            </a:r>
            <a:r>
              <a:rPr b="1" lang="ru-RU" sz="1800" strike="noStrike" u="none">
                <a:solidFill>
                  <a:srgbClr val="262626"/>
                </a:solidFill>
                <a:uFillTx/>
                <a:latin typeface="Times New Roman"/>
              </a:rPr>
              <a:t>  </a:t>
            </a:r>
            <a:br>
              <a:rPr sz="2400"/>
            </a:br>
            <a:r>
              <a:rPr b="0" lang="ru-RU" sz="2400" strike="noStrike" u="none">
                <a:solidFill>
                  <a:srgbClr val="262626"/>
                </a:solidFill>
                <a:uFillTx/>
                <a:latin typeface="Times New Roman"/>
              </a:rPr>
              <a:t>                                     </a:t>
            </a:r>
            <a:br>
              <a:rPr sz="2400"/>
            </a:br>
            <a:endParaRPr b="0" lang="ru-RU" sz="2400" strike="noStrike" u="none">
              <a:solidFill>
                <a:srgbClr val="ffffff"/>
              </a:solidFill>
              <a:uFillTx/>
              <a:latin typeface="Calibri"/>
            </a:endParaRPr>
          </a:p>
        </p:txBody>
      </p:sp>
      <p:pic>
        <p:nvPicPr>
          <p:cNvPr id="59" name="Picture 15" descr="https://egemen.kz/article_photo/1504671769_article_b.jpeg?width=600&amp;height=315"/>
          <p:cNvPicPr/>
          <p:nvPr/>
        </p:nvPicPr>
        <p:blipFill>
          <a:blip r:embed="rId2"/>
          <a:stretch/>
        </p:blipFill>
        <p:spPr>
          <a:xfrm>
            <a:off x="1952640" y="1120680"/>
            <a:ext cx="7738920" cy="5166000"/>
          </a:xfrm>
          <a:prstGeom prst="rect">
            <a:avLst/>
          </a:prstGeom>
          <a:ln w="0">
            <a:noFill/>
          </a:ln>
        </p:spPr>
      </p:pic>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609120" y="190080"/>
            <a:ext cx="10974600" cy="582840"/>
          </a:xfrm>
          <a:prstGeom prst="rect">
            <a:avLst/>
          </a:prstGeom>
          <a:noFill/>
          <a:ln w="0">
            <a:noFill/>
          </a:ln>
        </p:spPr>
        <p:txBody>
          <a:bodyPr lIns="91440" rIns="91440" tIns="45720" bIns="4572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none">
                <a:solidFill>
                  <a:srgbClr val="ff0000"/>
                </a:solidFill>
                <a:uFillTx/>
                <a:latin typeface="Times New Roman"/>
                <a:ea typeface="Times New Roman"/>
              </a:rPr>
              <a:t>Сұрақтарға жауап берейік</a:t>
            </a:r>
            <a:endParaRPr b="0" lang="ru-RU" sz="3600" strike="noStrike" u="none">
              <a:solidFill>
                <a:srgbClr val="000000"/>
              </a:solidFill>
              <a:uFillTx/>
              <a:latin typeface="Arial"/>
            </a:endParaRPr>
          </a:p>
        </p:txBody>
      </p:sp>
      <p:graphicFrame>
        <p:nvGraphicFramePr>
          <p:cNvPr id="61" name=""/>
          <p:cNvGraphicFramePr/>
          <p:nvPr/>
        </p:nvGraphicFramePr>
        <p:xfrm>
          <a:off x="809640" y="1285920"/>
          <a:ext cx="10074240" cy="4714920"/>
        </p:xfrm>
        <a:graphic>
          <a:graphicData uri="http://schemas.openxmlformats.org/drawingml/2006/table">
            <a:tbl>
              <a:tblPr/>
              <a:tblGrid>
                <a:gridCol w="10074240"/>
              </a:tblGrid>
              <a:tr h="4714920">
                <a:tc>
                  <a:txBody>
                    <a:bodyPr lIns="114480" rIns="114480" tIns="0" bIns="0" anchor="t">
                      <a:noAutofit/>
                    </a:bodyPr>
                    <a:p>
                      <a:pPr marL="343080" indent="-343080">
                        <a:lnSpc>
                          <a:spcPct val="115000"/>
                        </a:lnSpc>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500" strike="noStrike" u="none">
                          <a:solidFill>
                            <a:srgbClr val="000000"/>
                          </a:solidFill>
                          <a:uFillTx/>
                          <a:latin typeface="Times New Roman"/>
                          <a:ea typeface="Times New Roman"/>
                        </a:rPr>
                        <a:t>Балалар суреттен не көріп тұрсыңдар?</a:t>
                      </a:r>
                      <a:endParaRPr b="0" lang="ru-RU" sz="3500" strike="noStrike" u="none">
                        <a:solidFill>
                          <a:srgbClr val="ffffff"/>
                        </a:solidFill>
                        <a:uFillTx/>
                        <a:latin typeface="Calibri"/>
                      </a:endParaRPr>
                    </a:p>
                    <a:p>
                      <a:pPr marL="343080" indent="-343080">
                        <a:lnSpc>
                          <a:spcPct val="115000"/>
                        </a:lnSpc>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500" strike="noStrike" u="none">
                          <a:solidFill>
                            <a:srgbClr val="000000"/>
                          </a:solidFill>
                          <a:uFillTx/>
                          <a:latin typeface="Times New Roman"/>
                          <a:ea typeface="Times New Roman"/>
                        </a:rPr>
                        <a:t>М.Әуезов атындағы қазақ драма театры туралы қандай ақпарат білесің?</a:t>
                      </a:r>
                      <a:endParaRPr b="0" lang="ru-RU" sz="3500" strike="noStrike" u="none">
                        <a:solidFill>
                          <a:srgbClr val="ffffff"/>
                        </a:solidFill>
                        <a:uFillTx/>
                        <a:latin typeface="Calibri"/>
                      </a:endParaRPr>
                    </a:p>
                    <a:p>
                      <a:pPr marL="343080" indent="-343080">
                        <a:lnSpc>
                          <a:spcPct val="115000"/>
                        </a:lnSpc>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500" strike="noStrike" u="none">
                          <a:solidFill>
                            <a:srgbClr val="000000"/>
                          </a:solidFill>
                          <a:uFillTx/>
                          <a:latin typeface="Times New Roman"/>
                          <a:ea typeface="Times New Roman"/>
                        </a:rPr>
                        <a:t>Театрдың жанрларын ата?</a:t>
                      </a:r>
                      <a:endParaRPr b="0" lang="ru-RU" sz="3500" strike="noStrike" u="none">
                        <a:solidFill>
                          <a:srgbClr val="ffffff"/>
                        </a:solidFill>
                        <a:uFillTx/>
                        <a:latin typeface="Calibri"/>
                      </a:endParaRPr>
                    </a:p>
                    <a:p>
                      <a:pPr marL="343080" indent="-343080">
                        <a:lnSpc>
                          <a:spcPct val="115000"/>
                        </a:lnSpc>
                        <a:spcAft>
                          <a:spcPts val="1001"/>
                        </a:spcAft>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500" strike="noStrike" u="none">
                          <a:solidFill>
                            <a:srgbClr val="000000"/>
                          </a:solidFill>
                          <a:uFillTx/>
                          <a:latin typeface="Times New Roman"/>
                          <a:ea typeface="Times New Roman"/>
                        </a:rPr>
                        <a:t>Театр деген сөзді қалай сиппаттауға болады?</a:t>
                      </a:r>
                      <a:endParaRPr b="0" lang="ru-RU" sz="3500" strike="noStrike" u="none">
                        <a:solidFill>
                          <a:srgbClr val="ffffff"/>
                        </a:solidFill>
                        <a:uFillTx/>
                        <a:latin typeface="Calibri"/>
                      </a:endParaRPr>
                    </a:p>
                  </a:txBody>
                  <a:tcPr anchor="t" marL="114480" marR="114480">
                    <a:lnL>
                      <a:noFill/>
                    </a:lnL>
                    <a:lnR>
                      <a:noFill/>
                    </a:lnR>
                    <a:lnT>
                      <a:noFill/>
                    </a:lnT>
                    <a:lnB>
                      <a:noFill/>
                    </a:lnB>
                    <a:noFill/>
                  </a:tcPr>
                </a:tc>
              </a:tr>
            </a:tbl>
          </a:graphicData>
        </a:graphic>
      </p:graphicFrame>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PlaceHolder 1"/>
          <p:cNvSpPr>
            <a:spLocks noGrp="1"/>
          </p:cNvSpPr>
          <p:nvPr>
            <p:ph type="title"/>
          </p:nvPr>
        </p:nvSpPr>
        <p:spPr>
          <a:xfrm>
            <a:off x="595440" y="428400"/>
            <a:ext cx="10974240" cy="507204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66"/>
                </a:solidFill>
                <a:uFillTx/>
                <a:latin typeface="Times New Roman"/>
                <a:ea typeface="Times New Roman"/>
              </a:rPr>
              <a:t>Өз жауабыңызбен  салыстырыңыз.</a:t>
            </a:r>
            <a:br>
              <a:rPr sz="2800"/>
            </a:br>
            <a:r>
              <a:rPr b="1" lang="kk-KZ" sz="2800" strike="noStrike" u="none">
                <a:solidFill>
                  <a:srgbClr val="000000"/>
                </a:solidFill>
                <a:uFillTx/>
                <a:latin typeface="Times New Roman"/>
                <a:ea typeface="Times New Roman"/>
              </a:rPr>
              <a:t>1.  М.Әуезов  атындағы драма театры</a:t>
            </a:r>
            <a:br>
              <a:rPr sz="2800"/>
            </a:br>
            <a:r>
              <a:rPr b="1" lang="kk-KZ" sz="2800" strike="noStrike" u="none">
                <a:solidFill>
                  <a:srgbClr val="000000"/>
                </a:solidFill>
                <a:uFillTx/>
                <a:latin typeface="Times New Roman"/>
                <a:ea typeface="Times New Roman"/>
              </a:rPr>
              <a:t>2. Театр Алматы қаласында орналасқан. Театрға жазушының есімі 1961 жылы берілген.</a:t>
            </a:r>
            <a:br>
              <a:rPr sz="2800"/>
            </a:br>
            <a:r>
              <a:rPr b="1" lang="kk-KZ" sz="2800" strike="noStrike" u="none">
                <a:solidFill>
                  <a:srgbClr val="000000"/>
                </a:solidFill>
                <a:uFillTx/>
                <a:latin typeface="Times New Roman"/>
                <a:ea typeface="Times New Roman"/>
              </a:rPr>
              <a:t>3. Драма театры, балет театры, опера театры.</a:t>
            </a:r>
            <a:br>
              <a:rPr sz="2800"/>
            </a:br>
            <a:r>
              <a:rPr b="1" lang="kk-KZ" sz="2800" strike="noStrike" u="none">
                <a:solidFill>
                  <a:srgbClr val="000000"/>
                </a:solidFill>
                <a:uFillTx/>
                <a:latin typeface="Times New Roman"/>
                <a:ea typeface="Times New Roman"/>
              </a:rPr>
              <a:t>4.</a:t>
            </a:r>
            <a:r>
              <a:rPr b="1" lang="ru-RU" sz="2800" strike="noStrike" u="none">
                <a:solidFill>
                  <a:srgbClr val="000000"/>
                </a:solidFill>
                <a:uFillTx/>
                <a:latin typeface="Times New Roman"/>
                <a:ea typeface="Times New Roman"/>
              </a:rPr>
              <a:t> Театр</a:t>
            </a:r>
            <a:r>
              <a:rPr b="0" lang="ru-RU" sz="2800" strike="noStrike" u="none">
                <a:solidFill>
                  <a:srgbClr val="000000"/>
                </a:solidFill>
                <a:uFillTx/>
                <a:latin typeface="Times New Roman"/>
                <a:ea typeface="Times New Roman"/>
              </a:rPr>
              <a:t> (грек. </a:t>
            </a:r>
            <a:r>
              <a:rPr b="0" i="1" lang="en-US" sz="2800" strike="noStrike" u="none">
                <a:solidFill>
                  <a:srgbClr val="000000"/>
                </a:solidFill>
                <a:uFillTx/>
                <a:latin typeface="Times New Roman"/>
                <a:ea typeface="Times New Roman"/>
              </a:rPr>
              <a:t>theatron – </a:t>
            </a:r>
            <a:r>
              <a:rPr b="0" i="1" lang="ru-RU" sz="2800" strike="noStrike" u="none">
                <a:solidFill>
                  <a:srgbClr val="000000"/>
                </a:solidFill>
                <a:uFillTx/>
                <a:latin typeface="Times New Roman"/>
                <a:ea typeface="Times New Roman"/>
              </a:rPr>
              <a:t>ойын-сауық орны; ойын-сауық</a:t>
            </a:r>
            <a:r>
              <a:rPr b="0" lang="ru-RU" sz="2800" strike="noStrike" u="none">
                <a:solidFill>
                  <a:srgbClr val="000000"/>
                </a:solidFill>
                <a:uFillTx/>
                <a:latin typeface="Times New Roman"/>
                <a:ea typeface="Times New Roman"/>
              </a:rPr>
              <a:t>) – сахналық өнердің өмір көріністерін драмалық әрекет арқылы көрермендердің көз алдында актерлер күшімен бейнелейтін бір түрі; ойын-сауық немесе спектакль; түрлі сахналық ойын-сауықтар, сонымен қатар жалпы мәдени шаралар өткізілетін орын-жай. </a:t>
            </a:r>
            <a:br>
              <a:rPr sz="2800"/>
            </a:br>
            <a:endParaRPr b="0" lang="ru-RU" sz="2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3" name="PlaceHolder 1"/>
          <p:cNvSpPr>
            <a:spLocks noGrp="1"/>
          </p:cNvSpPr>
          <p:nvPr>
            <p:ph type="title"/>
          </p:nvPr>
        </p:nvSpPr>
        <p:spPr>
          <a:xfrm>
            <a:off x="623880" y="259920"/>
            <a:ext cx="10974240" cy="136836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ff0000"/>
                </a:solidFill>
                <a:uFillTx/>
                <a:latin typeface="Times New Roman"/>
                <a:ea typeface="Times New Roman"/>
              </a:rPr>
              <a:t> </a:t>
            </a:r>
            <a:br>
              <a:rPr sz="2400"/>
            </a:br>
            <a:r>
              <a:rPr b="1" lang="kk-KZ" sz="2400" strike="noStrike" u="none">
                <a:solidFill>
                  <a:srgbClr val="000000"/>
                </a:solidFill>
                <a:uFillTx/>
                <a:latin typeface="Arial"/>
              </a:rPr>
              <a:t> </a:t>
            </a:r>
            <a:r>
              <a:rPr b="1" lang="kk-KZ" sz="2400" strike="noStrike" u="none">
                <a:solidFill>
                  <a:srgbClr val="000000"/>
                </a:solidFill>
                <a:uFillTx/>
                <a:latin typeface="Arial"/>
              </a:rPr>
              <a:t>1-тапсырма. </a:t>
            </a:r>
            <a:r>
              <a:rPr b="0" lang="kk-KZ" sz="2400" strike="noStrike" u="none">
                <a:solidFill>
                  <a:srgbClr val="000000"/>
                </a:solidFill>
                <a:uFillTx/>
                <a:latin typeface="Arial"/>
              </a:rPr>
              <a:t>Аудиожазба қойылады. Мәтіндегі негізгі ойды айқындайтын сөздерді теріңдер.Тірек сөздерді басшылыққа алып, «Театр тарихы» тақырыбында әңгімелесіңдер. Мәтіннің түп нұсқасы беріледі,өз әңгімелеріңді мәтінмен сәйкестігін анықтаңдар. </a:t>
            </a:r>
            <a:br>
              <a:rPr sz="2400"/>
            </a:br>
            <a:endParaRPr b="0" lang="ru-RU" sz="2400" strike="noStrike" u="none">
              <a:solidFill>
                <a:srgbClr val="000000"/>
              </a:solidFill>
              <a:uFillTx/>
              <a:latin typeface="Arial"/>
            </a:endParaRPr>
          </a:p>
        </p:txBody>
      </p:sp>
      <p:sp>
        <p:nvSpPr>
          <p:cNvPr id="64" name=""/>
          <p:cNvSpPr txBox="1"/>
          <p:nvPr/>
        </p:nvSpPr>
        <p:spPr>
          <a:xfrm>
            <a:off x="552600" y="2060280"/>
            <a:ext cx="11045520" cy="4017960"/>
          </a:xfrm>
          <a:prstGeom prst="rect">
            <a:avLst/>
          </a:prstGeom>
          <a:noFill/>
          <a:ln w="0">
            <a:noFill/>
          </a:ln>
        </p:spPr>
        <p:txBody>
          <a:bodyPr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Arial"/>
              </a:rPr>
              <a:t>Дескриптор:</a:t>
            </a:r>
            <a:endParaRPr b="0" lang="ru-RU" sz="3200" strike="noStrike" u="none">
              <a:solidFill>
                <a:srgbClr val="000000"/>
              </a:solidFill>
              <a:uFillTx/>
              <a:latin typeface="Arial"/>
            </a:endParaRPr>
          </a:p>
          <a:p>
            <a:pPr marL="343080" indent="-34308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Arial"/>
              </a:rPr>
              <a:t> </a:t>
            </a:r>
            <a:endParaRPr b="0" lang="ru-RU" sz="3200" strike="noStrike" u="none">
              <a:solidFill>
                <a:srgbClr val="000000"/>
              </a:solidFill>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Arial"/>
              </a:rPr>
              <a:t>Аудиожазбаны тыңдайды.</a:t>
            </a:r>
            <a:endParaRPr b="0" lang="ru-RU" sz="3200" strike="noStrike" u="none">
              <a:solidFill>
                <a:srgbClr val="000000"/>
              </a:solidFill>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Arial"/>
              </a:rPr>
              <a:t>Негізгі ойды айқындайды.</a:t>
            </a:r>
            <a:endParaRPr b="0" lang="ru-RU" sz="3200" strike="noStrike" u="none">
              <a:solidFill>
                <a:srgbClr val="000000"/>
              </a:solidFill>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Arial"/>
              </a:rPr>
              <a:t>Тірек сөздерді табады.</a:t>
            </a:r>
            <a:endParaRPr b="0" lang="ru-RU" sz="3200" strike="noStrike" u="none">
              <a:solidFill>
                <a:srgbClr val="000000"/>
              </a:solidFill>
              <a:uFillTx/>
              <a:latin typeface="Arial"/>
            </a:endParaRPr>
          </a:p>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Arial"/>
              </a:rPr>
              <a:t>Мәтіннің түп нұсқасымен салыстырады.</a:t>
            </a:r>
            <a:endParaRPr b="0" lang="ru-RU" sz="3200" strike="noStrike" u="none">
              <a:solidFill>
                <a:srgbClr val="000000"/>
              </a:solidFill>
              <a:uFillTx/>
              <a:latin typeface="Arial"/>
            </a:endParaRPr>
          </a:p>
          <a:p>
            <a:pPr marL="343080" indent="-343080">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
          <p:cNvSpPr txBox="1"/>
          <p:nvPr/>
        </p:nvSpPr>
        <p:spPr>
          <a:xfrm>
            <a:off x="609120" y="1483920"/>
            <a:ext cx="10974600" cy="4643640"/>
          </a:xfrm>
          <a:prstGeom prst="rect">
            <a:avLst/>
          </a:prstGeom>
          <a:noFill/>
          <a:ln w="0">
            <a:noFill/>
          </a:ln>
        </p:spPr>
        <p:txBody>
          <a:bodyPr anchor="t">
            <a:normAutofit fontScale="85000" lnSpcReduction="9999"/>
          </a:bodyPr>
          <a:p>
            <a:pPr marL="343080" indent="-34308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000" strike="noStrike" u="none">
                <a:solidFill>
                  <a:srgbClr val="000000"/>
                </a:solidFill>
                <a:uFillTx/>
                <a:latin typeface="Arial"/>
              </a:rPr>
              <a:t>Театр тарихы</a:t>
            </a:r>
            <a:endParaRPr b="0" lang="ru-RU" sz="2000" strike="noStrike" u="none">
              <a:solidFill>
                <a:srgbClr val="000000"/>
              </a:solidFill>
              <a:uFillTx/>
              <a:latin typeface="Arial"/>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Arial"/>
              </a:rPr>
              <a:t>             </a:t>
            </a:r>
            <a:r>
              <a:rPr b="0" lang="ru-RU" sz="2000" strike="noStrike" u="none">
                <a:solidFill>
                  <a:srgbClr val="000000"/>
                </a:solidFill>
                <a:uFillTx/>
                <a:latin typeface="Times New Roman"/>
                <a:ea typeface="Times New Roman"/>
              </a:rPr>
              <a:t>Алғаш сахнасында Қошмұхамбет Кемеңгерұлының "Алтын сақина" және Мұхтар Әуезовтің "Еңлік-Кебек" пьесасынан үзінді көрсетілді. Театрдың құрылып, жұмысының алға жүруіне Серке Қожамқұлов, Қалибек Қуанышбаев, Елубай Өмірзақов, Қапан Бадыров, Құрманбек Жандарбеков, ақын Иса Байзақов, әнші Әміре Қашаубаев, палуан Қажымұқан Мұңайтпасов көмектесті.</a:t>
            </a:r>
            <a:endParaRPr b="0" lang="ru-RU" sz="2000" strike="noStrike" u="none">
              <a:solidFill>
                <a:srgbClr val="000000"/>
              </a:solidFill>
              <a:uFillTx/>
              <a:latin typeface="Arial"/>
            </a:endParaRPr>
          </a:p>
          <a:p>
            <a:pPr marL="343080" indent="-34308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              </a:t>
            </a:r>
            <a:r>
              <a:rPr b="0" lang="ru-RU" sz="2000" strike="noStrike" u="none">
                <a:solidFill>
                  <a:srgbClr val="000000"/>
                </a:solidFill>
                <a:uFillTx/>
                <a:latin typeface="Times New Roman"/>
                <a:ea typeface="Times New Roman"/>
              </a:rPr>
              <a:t>Мұнымен қатар, 1926 жылдың 5 қазанында театрдың директоры әрі көркемдік жетекшісі болған Жұмат Шаниннің де өзіндік орны бар. Ол 1927 жылы Мәскеу қаласында өткен этнографиялық концертке бір топ әртіспен барып, қазақ өнерін әлемге паш етті. Кейін 1932 жылы Қырғыз драма театрының бас режиссерлігіне ауысты.</a:t>
            </a:r>
            <a:br>
              <a:rPr sz="2000"/>
            </a:br>
            <a:r>
              <a:rPr b="0" lang="ru-RU" sz="2000" strike="noStrike" u="none">
                <a:solidFill>
                  <a:srgbClr val="000000"/>
                </a:solidFill>
                <a:uFillTx/>
                <a:latin typeface="Times New Roman"/>
                <a:ea typeface="Times New Roman"/>
              </a:rPr>
              <a:t>      1933-34 жылдары театрдан музыкалық студия бөлініп шықты. Осы орайда, ұжымда әншілік қыры басым әртістер сол студияға ауысты. Бүгінгі таңда Абай атындағы опера-балет театры, республикалық Жамбыл атындағы филармония және "Қазақконцерт" осы қара шаңырақтан бөлініп шыққан әртістерден құрылған.</a:t>
            </a:r>
            <a:br>
              <a:rPr sz="2000"/>
            </a:br>
            <a:br>
              <a:rPr sz="2000"/>
            </a:br>
            <a:br>
              <a:rPr sz="2000"/>
            </a:br>
            <a:r>
              <a:rPr b="0" lang="kk-KZ" sz="2000" strike="noStrike" u="none">
                <a:solidFill>
                  <a:srgbClr val="000000"/>
                </a:solidFill>
                <a:uFillTx/>
                <a:latin typeface="Arial"/>
              </a:rPr>
              <a:t> </a:t>
            </a:r>
            <a:br>
              <a:rPr sz="2000"/>
            </a:br>
            <a:br>
              <a:rPr sz="2000"/>
            </a:br>
            <a:endParaRPr b="0" lang="ru-RU" sz="2000" strike="noStrike" u="none">
              <a:solidFill>
                <a:srgbClr val="000000"/>
              </a:solidFill>
              <a:uFillTx/>
              <a:latin typeface="Arial"/>
            </a:endParaRPr>
          </a:p>
        </p:txBody>
      </p:sp>
      <p:sp>
        <p:nvSpPr>
          <p:cNvPr id="66" name="Заголовок 1"/>
          <p:cNvSpPr/>
          <p:nvPr/>
        </p:nvSpPr>
        <p:spPr>
          <a:xfrm>
            <a:off x="336600" y="476280"/>
            <a:ext cx="11377440" cy="936720"/>
          </a:xfrm>
          <a:prstGeom prst="rect">
            <a:avLst/>
          </a:prstGeom>
          <a:noFill/>
          <a:ln w="0">
            <a:noFill/>
          </a:ln>
        </p:spPr>
        <p:style>
          <a:lnRef idx="0"/>
          <a:fillRef idx="0"/>
          <a:effectRef idx="0"/>
          <a:fontRef idx="minor"/>
        </p:style>
        <p:txBody>
          <a:bodyPr lIns="90000" rIns="90000" tIns="46800" bIns="46800" anchor="ctr">
            <a:noAutofit/>
          </a:bodyPr>
          <a:p>
            <a:pPr marL="343080" indent="-343080">
              <a:lnSpc>
                <a:spcPct val="100000"/>
              </a:lnSpc>
              <a:spcBef>
                <a:spcPts val="601"/>
              </a:spcBef>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0" lang="kk-KZ" sz="2400" strike="noStrike" u="none">
                <a:solidFill>
                  <a:srgbClr val="000000"/>
                </a:solidFill>
                <a:uFillTx/>
                <a:latin typeface="Times New Roman"/>
                <a:ea typeface="SimSun"/>
              </a:rPr>
              <a:t> </a:t>
            </a:r>
            <a:br>
              <a:rPr sz="2400"/>
            </a:br>
            <a:endParaRPr b="0" lang="ru-RU" sz="2400" strike="noStrike" u="none">
              <a:solidFill>
                <a:srgbClr val="ffffff"/>
              </a:solidFill>
              <a:uFillTx/>
              <a:latin typeface="Calibri"/>
            </a:endParaRPr>
          </a:p>
        </p:txBody>
      </p:sp>
      <p:sp>
        <p:nvSpPr>
          <p:cNvPr id="67" name="Прямоугольник 4"/>
          <p:cNvSpPr/>
          <p:nvPr/>
        </p:nvSpPr>
        <p:spPr>
          <a:xfrm>
            <a:off x="1023840" y="571680"/>
            <a:ext cx="5502240" cy="4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49280"/>
                <a:tab algn="l" pos="898560"/>
                <a:tab algn="l" pos="1347840"/>
                <a:tab algn="l" pos="1797120"/>
                <a:tab algn="l" pos="2246400"/>
                <a:tab algn="l" pos="2695680"/>
                <a:tab algn="l" pos="3144960"/>
                <a:tab algn="l" pos="3594240"/>
                <a:tab algn="l" pos="4043520"/>
                <a:tab algn="l" pos="4492800"/>
                <a:tab algn="l" pos="4941720"/>
                <a:tab algn="l" pos="5391000"/>
                <a:tab algn="l" pos="5840280"/>
                <a:tab algn="l" pos="6289560"/>
                <a:tab algn="l" pos="6738840"/>
                <a:tab algn="l" pos="7188120"/>
                <a:tab algn="l" pos="7637400"/>
                <a:tab algn="l" pos="8086680"/>
                <a:tab algn="l" pos="8535960"/>
                <a:tab algn="l" pos="8985240"/>
              </a:tabLst>
            </a:pPr>
            <a:r>
              <a:rPr b="1" lang="kk-KZ" sz="2500" strike="noStrike" u="none">
                <a:solidFill>
                  <a:srgbClr val="000066"/>
                </a:solidFill>
                <a:uFillTx/>
                <a:latin typeface="Times New Roman"/>
                <a:ea typeface="Times New Roman"/>
              </a:rPr>
              <a:t>Өз жауабыңызбен  салыстырыңыз</a:t>
            </a:r>
            <a:r>
              <a:rPr b="1" lang="kk-KZ" sz="1800" strike="noStrike" u="none">
                <a:solidFill>
                  <a:srgbClr val="000066"/>
                </a:solidFill>
                <a:uFillTx/>
                <a:latin typeface="Times New Roman"/>
                <a:ea typeface="Times New Roman"/>
              </a:rPr>
              <a:t>.</a:t>
            </a:r>
            <a:endParaRPr b="0" lang="ru-RU" sz="1800" strike="noStrike" u="none">
              <a:solidFill>
                <a:srgbClr val="ffffff"/>
              </a:solidFill>
              <a:uFillTx/>
              <a:latin typeface="Calibri"/>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 name="PlaceHolder 1"/>
          <p:cNvSpPr>
            <a:spLocks noGrp="1"/>
          </p:cNvSpPr>
          <p:nvPr>
            <p:ph type="title"/>
          </p:nvPr>
        </p:nvSpPr>
        <p:spPr>
          <a:xfrm>
            <a:off x="666360" y="999720"/>
            <a:ext cx="10960200" cy="368280"/>
          </a:xfrm>
          <a:prstGeom prst="rect">
            <a:avLst/>
          </a:prstGeom>
          <a:noFill/>
          <a:ln w="0">
            <a:noFill/>
          </a:ln>
        </p:spPr>
        <p:txBody>
          <a:bodyPr lIns="91440" rIns="91440" tIns="45720" bIns="4572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ff0000"/>
                </a:solidFill>
                <a:uFillTx/>
                <a:latin typeface="Times New Roman"/>
                <a:ea typeface="Times New Roman"/>
              </a:rPr>
              <a:t> </a:t>
            </a:r>
            <a:r>
              <a:rPr b="1" lang="kk-KZ" sz="2500" strike="noStrike" u="none">
                <a:solidFill>
                  <a:srgbClr val="000000"/>
                </a:solidFill>
                <a:uFillTx/>
                <a:latin typeface="Times New Roman"/>
                <a:ea typeface="Times New Roman"/>
              </a:rPr>
              <a:t>2- тапсырма :</a:t>
            </a:r>
            <a:r>
              <a:rPr b="0" lang="kk-KZ" sz="2500" strike="noStrike" u="none">
                <a:solidFill>
                  <a:srgbClr val="000000"/>
                </a:solidFill>
                <a:uFillTx/>
                <a:latin typeface="Times New Roman"/>
                <a:ea typeface="Times New Roman"/>
              </a:rPr>
              <a:t>  </a:t>
            </a:r>
            <a:r>
              <a:rPr b="0" lang="kk-KZ" sz="2800" strike="noStrike" u="none">
                <a:solidFill>
                  <a:srgbClr val="000000"/>
                </a:solidFill>
                <a:uFillTx/>
                <a:latin typeface="Arial"/>
              </a:rPr>
              <a:t>Жәй сөйлемнің түрлерін сәйкестендіріңдер.</a:t>
            </a:r>
            <a:endParaRPr b="0" lang="ru-RU" sz="2800" strike="noStrike" u="none">
              <a:solidFill>
                <a:srgbClr val="000000"/>
              </a:solidFill>
              <a:uFillTx/>
              <a:latin typeface="Arial"/>
            </a:endParaRPr>
          </a:p>
        </p:txBody>
      </p:sp>
      <p:sp>
        <p:nvSpPr>
          <p:cNvPr id="69" name=""/>
          <p:cNvSpPr txBox="1"/>
          <p:nvPr/>
        </p:nvSpPr>
        <p:spPr>
          <a:xfrm>
            <a:off x="738360" y="2357280"/>
            <a:ext cx="10974240" cy="3143520"/>
          </a:xfrm>
          <a:prstGeom prst="rect">
            <a:avLst/>
          </a:prstGeom>
          <a:noFill/>
          <a:ln w="0">
            <a:noFill/>
          </a:ln>
        </p:spPr>
        <p:txBody>
          <a:bodyPr anchor="t">
            <a:normAutofit fontScale="47500" lnSpcReduction="19999"/>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Arial"/>
              </a:rPr>
              <a:t>Дескриптор:</a:t>
            </a:r>
            <a:endParaRPr b="0" lang="ru-RU" sz="2000" strike="noStrike" u="none">
              <a:solidFill>
                <a:srgbClr val="000000"/>
              </a:solidFill>
              <a:uFillTx/>
              <a:latin typeface="Arial"/>
            </a:endParaRPr>
          </a:p>
          <a:p>
            <a:pPr marL="343080" indent="-343080">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Arial"/>
              </a:rPr>
              <a:t> </a:t>
            </a:r>
            <a:r>
              <a:rPr b="0" lang="kk-KZ" sz="2000" strike="noStrike" u="none">
                <a:solidFill>
                  <a:srgbClr val="000000"/>
                </a:solidFill>
                <a:uFillTx/>
                <a:latin typeface="Arial"/>
              </a:rPr>
              <a:t>Жәй сөйлемдерді еске түсіреді</a:t>
            </a: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Arial"/>
              </a:rPr>
              <a:t>Жәй сөйлемнің түрлерін сәйкестендіреді.</a:t>
            </a:r>
            <a:endParaRPr b="0" lang="ru-RU" sz="2000" strike="noStrike" u="none">
              <a:solidFill>
                <a:srgbClr val="000000"/>
              </a:solidFill>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Arial"/>
            </a:endParaRPr>
          </a:p>
        </p:txBody>
      </p:sp>
      <p:graphicFrame>
        <p:nvGraphicFramePr>
          <p:cNvPr id="70" name=""/>
          <p:cNvGraphicFramePr/>
          <p:nvPr/>
        </p:nvGraphicFramePr>
        <p:xfrm>
          <a:off x="1523880" y="1571760"/>
          <a:ext cx="7645680" cy="2928960"/>
        </p:xfrm>
        <a:graphic>
          <a:graphicData uri="http://schemas.openxmlformats.org/drawingml/2006/table">
            <a:tbl>
              <a:tblPr/>
              <a:tblGrid>
                <a:gridCol w="3822840"/>
                <a:gridCol w="3822840"/>
              </a:tblGrid>
              <a:tr h="41904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Жәй сөйлемнің түрлері</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Мысалдар </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3664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Хабарлы сөйлем</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Мерекелеріңізбен құттықтаймын!</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1724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Лепті сөйлем</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Ертең жиналысқа кешікпей кел.</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83664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Сұраулы сөйлем</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Жиналыс сағат сегізде басталады.</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419400">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Бұйрықты сөйлем</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400" strike="noStrike" u="none">
                          <a:solidFill>
                            <a:srgbClr val="000000"/>
                          </a:solidFill>
                          <a:uFillTx/>
                          <a:latin typeface="Times New Roman"/>
                          <a:ea typeface="SimSun"/>
                        </a:rPr>
                        <a:t>Неге күлдіңіз?</a:t>
                      </a:r>
                      <a:endParaRPr b="0" lang="ru-RU" sz="1400" strike="noStrike" u="none">
                        <a:solidFill>
                          <a:srgbClr val="ffffff"/>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715</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12</cp:lastModifiedBy>
  <cp:lastPrinted>2020-03-24T14:36:16Z</cp:lastPrinted>
  <dcterms:modified xsi:type="dcterms:W3CDTF">2021-03-29T10:52:59Z</dcterms:modified>
  <cp:revision>558</cp:revision>
  <dc:subject/>
  <dc:title>Презентация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1049-11.2.0.9747</vt:lpwstr>
  </property>
</Properties>
</file>