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73" r:id="rId4"/>
    <p:sldId id="287" r:id="rId5"/>
    <p:sldId id="274" r:id="rId6"/>
    <p:sldId id="276" r:id="rId7"/>
    <p:sldId id="262" r:id="rId8"/>
    <p:sldId id="288" r:id="rId9"/>
    <p:sldId id="289" r:id="rId10"/>
    <p:sldId id="269" r:id="rId11"/>
    <p:sldId id="277" r:id="rId12"/>
    <p:sldId id="292" r:id="rId13"/>
    <p:sldId id="29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75806" autoAdjust="0"/>
  </p:normalViewPr>
  <p:slideViewPr>
    <p:cSldViewPr>
      <p:cViewPr varScale="1">
        <p:scale>
          <a:sx n="60" d="100"/>
          <a:sy n="60" d="100"/>
        </p:scale>
        <p:origin x="38" y="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91789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73937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63019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05541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9604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86443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12487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22700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35109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73853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3386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" name="Google Shape;80;p1"/>
          <p:cNvSpPr txBox="1">
            <a:spLocks noChangeArrowheads="1"/>
          </p:cNvSpPr>
          <p:nvPr/>
        </p:nvSpPr>
        <p:spPr bwMode="auto">
          <a:xfrm>
            <a:off x="2157040" y="383000"/>
            <a:ext cx="4839424" cy="54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14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79653" y="2828836"/>
            <a:ext cx="742479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ctr"/>
            <a:endParaRPr lang="ru-RU" sz="25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87624" y="2924944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Қазақ әдебиеті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Шәкәрім Құдайбердіұлы  «Еңлік-Кебек» дастаны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222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63888" y="355125"/>
            <a:ext cx="2736304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472" y="1424424"/>
            <a:ext cx="7066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474" y="986609"/>
            <a:ext cx="789104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kk-KZ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9592" y="442826"/>
            <a:ext cx="5760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 жауап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043608" y="1052736"/>
          <a:ext cx="7488832" cy="4694284"/>
        </p:xfrm>
        <a:graphic>
          <a:graphicData uri="http://schemas.openxmlformats.org/drawingml/2006/table">
            <a:tbl>
              <a:tblPr/>
              <a:tblGrid>
                <a:gridCol w="3780420"/>
                <a:gridCol w="3708412"/>
              </a:tblGrid>
              <a:tr h="1224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Еңліктің </a:t>
                      </a:r>
                      <a:r>
                        <a:rPr lang="kk-KZ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шыққан </a:t>
                      </a:r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ортасы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465" marR="58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Кебектің </a:t>
                      </a: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шыққан ортасы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465" marR="58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4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-Қыздан сорлы бола ма бұл жалғанда,</a:t>
                      </a:r>
                      <a:b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Кез болмаса өзінің сүйер теңі?- деп,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</a:t>
                      </a: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үйгеніне қосылғысы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келген, өзіне қорған іздеген шарасыз қыз;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-Кезінде батыр болғанымен, ат 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ұстары жоқтығынан әркімге жем болып, қор боп отырған әке;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Сондықтан, Еңліктің әрекетін -  жар ғана емес, өзіне қорғаныш іздеуі деп айтуға болады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465" marR="58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Тобықтының басшысының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інісі</a:t>
                      </a: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 бесінде аты шыққан , елге танылған жігіт;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қамы үшін өлуге даяр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жауға батыл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жақынға әдепті</a:t>
                      </a:r>
                      <a:r>
                        <a:rPr lang="ru-RU" sz="18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жан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/>
                      </a:r>
                      <a:b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Өзінен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пана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іздеген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қызға қорған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бола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білді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Берген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уәдесін орындап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басын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бәйгеге тікті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465" marR="584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222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4758" y="188640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75856" y="5892363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245781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682863"/>
              </p:ext>
            </p:extLst>
          </p:nvPr>
        </p:nvGraphicFramePr>
        <p:xfrm>
          <a:off x="1524000" y="332656"/>
          <a:ext cx="6096000" cy="490728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</a:t>
                      </a:r>
                      <a:r>
                        <a:rPr lang="kk-KZ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4-тапсырма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683568" y="1340768"/>
            <a:ext cx="47134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Интервью-тест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755575" y="1916832"/>
          <a:ext cx="4896545" cy="1840220"/>
        </p:xfrm>
        <a:graphic>
          <a:graphicData uri="http://schemas.openxmlformats.org/drawingml/2006/table">
            <a:tbl>
              <a:tblPr/>
              <a:tblGrid>
                <a:gridCol w="3528393"/>
                <a:gridCol w="1368152"/>
              </a:tblGrid>
              <a:tr h="913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Еңліктің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қандай қасиеттері ұнады?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Қазіргі таңдағы қыздардың бойынан қандай қасиеттерді </a:t>
                      </a: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көргіңіз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келеді?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755576" y="4149080"/>
          <a:ext cx="7344816" cy="2144497"/>
        </p:xfrm>
        <a:graphic>
          <a:graphicData uri="http://schemas.openxmlformats.org/drawingml/2006/table">
            <a:tbl>
              <a:tblPr/>
              <a:tblGrid>
                <a:gridCol w="3528392"/>
                <a:gridCol w="3816424"/>
              </a:tblGrid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Кебектің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қандай қасиеттері ұнады</a:t>
                      </a: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80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Қазіргі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таңдағы жігіттердің бойынан қандай қасиеттерді </a:t>
                      </a: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көргіңіз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келеді?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331640" y="4653136"/>
          <a:ext cx="6096000" cy="216024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160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4" name="Picture 10" descr="https://upload.wikimedia.org/wikipedia/kk/6/65/%D0%95%D2%A3%D0%BB%D1%96%D0%BA-%D0%9A%D0%B5%D0%B1%D0%B5%D0%BA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628800"/>
            <a:ext cx="2520280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44118" y="-3530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222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71266" y="5589240"/>
            <a:ext cx="184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404664"/>
          <a:ext cx="6096000" cy="50405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</a:t>
                      </a:r>
                      <a:r>
                        <a:rPr lang="kk-KZ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Ықтимал </a:t>
                      </a:r>
                      <a:r>
                        <a:rPr lang="kk-KZ" sz="2800" dirty="0">
                          <a:latin typeface="Times New Roman"/>
                          <a:ea typeface="Times New Roman"/>
                          <a:cs typeface="Times New Roman"/>
                        </a:rPr>
                        <a:t>жауап 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39552" y="1268760"/>
          <a:ext cx="7237314" cy="1557338"/>
        </p:xfrm>
        <a:graphic>
          <a:graphicData uri="http://schemas.openxmlformats.org/drawingml/2006/table">
            <a:tbl>
              <a:tblPr/>
              <a:tblGrid>
                <a:gridCol w="3600400"/>
                <a:gridCol w="3636914"/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Еңліктің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қандай қасиеттері ұнады?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>
                          <a:latin typeface="Times New Roman"/>
                          <a:ea typeface="Times New Roman"/>
                          <a:cs typeface="Times New Roman"/>
                        </a:rPr>
                        <a:t>Өткір мінезі , өз құқығын қорғағысы келуі , ақылдылығы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Қазіргі таңдағы қыздардың бойынан қандай </a:t>
                      </a:r>
                      <a:r>
                        <a:rPr lang="kk-KZ" sz="1800" b="1">
                          <a:latin typeface="Times New Roman"/>
                          <a:ea typeface="Times New Roman"/>
                          <a:cs typeface="Times New Roman"/>
                        </a:rPr>
                        <a:t>қасиеттерді </a:t>
                      </a:r>
                      <a:r>
                        <a:rPr lang="kk-KZ" sz="1800" b="1" smtClean="0">
                          <a:latin typeface="Times New Roman"/>
                          <a:ea typeface="Times New Roman"/>
                          <a:cs typeface="Times New Roman"/>
                        </a:rPr>
                        <a:t>көргіңіз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келеді?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>
                          <a:latin typeface="Times New Roman"/>
                          <a:ea typeface="Times New Roman"/>
                          <a:cs typeface="Times New Roman"/>
                        </a:rPr>
                        <a:t>Биязылық, адалдық </a:t>
                      </a:r>
                      <a:r>
                        <a:rPr lang="kk-KZ" sz="18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kk-KZ" sz="18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өзіне сенімділік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9551" y="3284984"/>
          <a:ext cx="7272808" cy="2448272"/>
        </p:xfrm>
        <a:graphic>
          <a:graphicData uri="http://schemas.openxmlformats.org/drawingml/2006/table">
            <a:tbl>
              <a:tblPr/>
              <a:tblGrid>
                <a:gridCol w="3600400"/>
                <a:gridCol w="3672408"/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Кебектің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қандай қасиеттері ұнады?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>
                          <a:latin typeface="Times New Roman"/>
                          <a:ea typeface="Times New Roman"/>
                          <a:cs typeface="Times New Roman"/>
                        </a:rPr>
                        <a:t>Уәдеге беріктігі, қайсар мінезі, </a:t>
                      </a:r>
                      <a:r>
                        <a:rPr lang="kk-KZ" sz="18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адамгершілігі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Қазіргі таңдағы жігіттердің бойынан қандай қасиеттерді </a:t>
                      </a: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көргіңіз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келеді?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>
                          <a:latin typeface="Times New Roman"/>
                          <a:ea typeface="Times New Roman"/>
                          <a:cs typeface="Times New Roman"/>
                        </a:rPr>
                        <a:t>Кебектің бойындағы </a:t>
                      </a:r>
                      <a:r>
                        <a:rPr lang="kk-KZ" sz="18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қасиеттер </a:t>
                      </a:r>
                      <a:r>
                        <a:rPr lang="kk-KZ" sz="1800" b="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kk-KZ" sz="18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табандылық</a:t>
                      </a:r>
                      <a:r>
                        <a:rPr lang="kk-KZ" sz="18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, уәдеге беріктік</a:t>
                      </a:r>
                      <a:endParaRPr lang="ru-RU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  «Блоб ағашы»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038600" cy="4569371"/>
          </a:xfrm>
        </p:spPr>
        <p:txBody>
          <a:bodyPr>
            <a:normAutofit fontScale="92500" lnSpcReduction="2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сабаққа дейін  ___бұтағында  болдым деп ойлаймын.  Өйткені ...  ...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Жұмыс барысында ___ бұтаққа жеткенімді байқадым.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Оның себептері ...  ...  ...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Бөлім соңында ___  тұстан орын алғанымды байқадым.  Оның мынадай  дәлелдері бар...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Содержимое 4" descr="Картинки по запросу блум таксономиясы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3816424" cy="46085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8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457472" y="1151879"/>
            <a:ext cx="6850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Бүгінгі сабақта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Шығармадағы материалдық және рухани құндылықтарды заманауи тұрғыда салыстырасыздар;</a:t>
            </a:r>
          </a:p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жаңашылдығына баға бересіздер.</a:t>
            </a:r>
            <a:endParaRPr lang="ru-RU" sz="24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8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325299"/>
            <a:ext cx="969242" cy="108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0" y="429821"/>
            <a:ext cx="8100392" cy="79208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endParaRPr lang="ru-RU" sz="2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көркем шығарма,  материалдық және рухани    құндылықтар, заманауи , жаңашылдық 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1587"/>
            <a:ext cx="8481120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1-тапсырма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9C87DB21-A1E3-42F2-BCFC-312A41D64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563" y="3086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0" i="0" u="none" strike="noStrike" cap="none" normalizeH="0" baseline="0" bmk="_Hlk5418659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Рисунок 10">
            <a:extLst>
              <a:ext uri="{FF2B5EF4-FFF2-40B4-BE49-F238E27FC236}">
                <a16:creationId xmlns:a16="http://schemas.microsoft.com/office/drawing/2014/main" xmlns="" id="{FC9C665F-4B54-42A3-A4C3-CE0A9CC547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Google Shape;123;p4">
            <a:extLst>
              <a:ext uri="{FF2B5EF4-FFF2-40B4-BE49-F238E27FC236}">
                <a16:creationId xmlns:a16="http://schemas.microsoft.com/office/drawing/2014/main" xmlns="" id="{4BBFB170-0E1E-42E6-B6DC-B3EBD15EC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072" y="1420729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«Еңлік-Кебек» дастанының     заманауилығы мен жаңашылдығы неде?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2251726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</a:pP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Дәстүрге бай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ә. </a:t>
            </a: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Поэмада рулар, олардан шыққан тарихи тұлғалар аталады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б. </a:t>
            </a: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Жер-су атауларының мол кездесуі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Ескі салт-дәстүрді бұзу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Ата-ана разылығы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34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41697"/>
            <a:ext cx="9144000" cy="68911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10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835696" y="444913"/>
            <a:ext cx="641690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 жауап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74506"/>
              </p:ext>
            </p:extLst>
          </p:nvPr>
        </p:nvGraphicFramePr>
        <p:xfrm>
          <a:off x="827584" y="1484784"/>
          <a:ext cx="6792416" cy="4484534"/>
        </p:xfrm>
        <a:graphic>
          <a:graphicData uri="http://schemas.openxmlformats.org/drawingml/2006/table">
            <a:tbl>
              <a:tblPr/>
              <a:tblGrid>
                <a:gridCol w="6792416"/>
              </a:tblGrid>
              <a:tr h="448453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а. 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Дәстүрге бай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ә. 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Поэмада рулар, олардан </a:t>
                      </a: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шыққан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тарихи тұлғалар аталады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б.Жер-су 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атауларының мол кездесуі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в. Ескі </a:t>
                      </a:r>
                      <a:r>
                        <a:rPr lang="kk-KZ" sz="2400" b="1" dirty="0">
                          <a:latin typeface="Times New Roman" pitchFamily="18" charset="0"/>
                          <a:cs typeface="Times New Roman" pitchFamily="18" charset="0"/>
                        </a:rPr>
                        <a:t>салт-дәстүрді бұзу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г. </a:t>
                      </a: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Ата-ана разылығы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9" name="Picture 2" descr="https://pp.userapi.com/c841036/u324675723/video/x_98d2294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556793"/>
            <a:ext cx="3312368" cy="40324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126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9CE2BC7-3C5A-410B-85A5-3DE59550BE03}"/>
              </a:ext>
            </a:extLst>
          </p:cNvPr>
          <p:cNvSpPr/>
          <p:nvPr/>
        </p:nvSpPr>
        <p:spPr>
          <a:xfrm>
            <a:off x="33680" y="314820"/>
            <a:ext cx="8100392" cy="7650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2-тапсырма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xmlns="" id="{023A8A33-541D-44DD-B056-FA0B67BC6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680" y="1077182"/>
            <a:ext cx="8369954" cy="1055674"/>
          </a:xfrm>
        </p:spPr>
        <p:txBody>
          <a:bodyPr>
            <a:normAutofit/>
          </a:bodyPr>
          <a:lstStyle/>
          <a:p>
            <a:r>
              <a:rPr lang="kk-KZ" sz="2400" b="1" dirty="0" smtClean="0"/>
              <a:t> </a:t>
            </a: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Берілген үзіндідегі рухани құндылықты анықтап, қазіргі заманмен салыстырыңыз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39552" y="2348879"/>
          <a:ext cx="7200800" cy="3880887"/>
        </p:xfrm>
        <a:graphic>
          <a:graphicData uri="http://schemas.openxmlformats.org/drawingml/2006/table">
            <a:tbl>
              <a:tblPr/>
              <a:tblGrid>
                <a:gridCol w="3600400"/>
                <a:gridCol w="3600400"/>
              </a:tblGrid>
              <a:tr h="384376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Бағалау </a:t>
                      </a:r>
                      <a:r>
                        <a:rPr lang="kk-KZ" sz="1800" b="1" dirty="0">
                          <a:latin typeface="Times New Roman"/>
                          <a:ea typeface="Calibri"/>
                          <a:cs typeface="Times New Roman"/>
                        </a:rPr>
                        <a:t>критерийі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k-KZ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Дескриптор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501">
                <a:tc rowSpan="3"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Шығармадағы  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рухани құндылықтарды заманауи тұрғыда салыстырып, жаңашылдығына баға бере алады.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endParaRPr lang="kk-KZ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kk-KZ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Шығармадағы</a:t>
                      </a:r>
                      <a:r>
                        <a:rPr lang="kk-KZ" sz="18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рухани 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құндылықтарды заманауи тұрғыда салыстырады</a:t>
                      </a:r>
                      <a:r>
                        <a:rPr lang="kk-KZ" sz="18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kk-KZ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шығарманың   жаңашылдығына 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баға бере </a:t>
                      </a:r>
                      <a:r>
                        <a:rPr lang="kk-KZ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  алады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kk-KZ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өз </a:t>
                      </a: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ойын сенімді  жеткізеді.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24000" y="3332607"/>
          <a:ext cx="6096000" cy="19278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16290" y="-926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174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23753" y="5517232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04" y="940045"/>
            <a:ext cx="84747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751344"/>
            <a:ext cx="417646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«Ей, жұртым! Бір-екі ауыз сөз айтайын,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Әйтеуір өлтіруің тұр ғой дайын.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«Өлерде үш тілек бар» деуші еді ғой,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Құдай үшін берсеңдер, мен сұрайын: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Кебекпен мені азғана араздастыр,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Өлген соң бірге қосып таспен бастыр.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Мына бала — Тобықты баласы ғой,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Мұны өлтірме, Кеңгірбай биге тапсыр».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«Үш тілегін алсын» деп жұрт кеңесті,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«Бердік» деп екеуінің қолын шешті.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Құшақтасып сүйісіп, қош айтысып,</a:t>
            </a:r>
            <a:br>
              <a:rPr lang="kk-KZ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«Ал, енді өлтіре бер, мейлің» десті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99992" y="980728"/>
            <a:ext cx="4320480" cy="4824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Екеуінің мойнына арқан салып,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Екі аттың құйрығына байлап алып,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«Матайлап» ұран салып шауып-шауып,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Өлтіріп бір төбеге қойды апарып.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Тастады бесігімен баласын да,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Обалға өшіккен ел қарасын ба?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Еңлік–Кебек моласы бүгін де бар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Таймақ пен Ералының арасында.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Надан жұрттың болады діні қатты,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Қабекеңе тапсырмай аманатты,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Шеткі Ақшоқы басында қалған бала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Шырқырап күн батқанша жылап жатты.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Жуантаяқ баланы түнде білді,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Түн ішінде жиылып атқа мінді.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Таң ата келіп іздеп таба алмады,</a:t>
            </a:r>
            <a:b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</a:br>
            <a:r>
              <a:rPr lang="kk-KZ" sz="1600" dirty="0" smtClean="0">
                <a:solidFill>
                  <a:srgbClr val="545454"/>
                </a:solidFill>
                <a:latin typeface="Times New Roman"/>
                <a:ea typeface="Times New Roman"/>
                <a:cs typeface="Times New Roman"/>
              </a:rPr>
              <a:t>Қисыны – біреу ұрлап кеткен сынды...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455719"/>
            <a:ext cx="3649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Еңліктің соңғы аманаты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76068" y="284480"/>
            <a:ext cx="3924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34262" y="428648"/>
            <a:ext cx="3398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Орындалмаған аманат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https://ds04.infourok.ru/uploads/ex/0b14/0005d773-19a1acb7/img1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653136"/>
            <a:ext cx="367240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180528" y="0"/>
            <a:ext cx="9324528" cy="6862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174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23753" y="5517232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8453777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51920" y="401486"/>
            <a:ext cx="18473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88164" y="416338"/>
            <a:ext cx="68204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Ықтимал жауап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6888" y="1139220"/>
            <a:ext cx="7056784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Аманатқа жасалған қиянат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Яғни, Еңліктің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тілегін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жұрттың уәде құдай 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екендігіне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 бермей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төбе басында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қалдырып кетуі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Қазақта аманатқа ешқашан қиянат жасалмаған, ол орындалған. Шығармада  Еңліктің   соңғы тілегін орындалмады. 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Біздің заманымызда да  “аманаттың ”ұмытылып  кететіндігін баса айтуға болады. Автор шығарма арқылы кейде қызу қандылықпен ең басты нәрсені кейін аңғаратынымызды айтқысы келді ме екен?!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Кім білсін...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2" name="Picture 2" descr="https://upload.wikimedia.org/wikipedia/commons/6/60/%D0%95%D2%A3%D0%BB%D1%96%D0%BA-%D0%9A%D0%B5%D0%B1%D0%B5%D0%BA_%D0%BA%D0%B5%D1%81%D0%B5%D0%BD%D0%B5%D1%81%D1%96_%28%D0%B5%D1%81%D0%BA%D0%B5%D1%80%D1%82%D0%BA%D1%96%D1%88%D1%96%2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4581128"/>
            <a:ext cx="2674556" cy="18532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0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174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23753" y="5517232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730606"/>
            <a:ext cx="619268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39752" y="476673"/>
            <a:ext cx="4608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3-тапсырма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890694"/>
              </p:ext>
            </p:extLst>
          </p:nvPr>
        </p:nvGraphicFramePr>
        <p:xfrm>
          <a:off x="928063" y="1155593"/>
          <a:ext cx="7560840" cy="720080"/>
        </p:xfrm>
        <a:graphic>
          <a:graphicData uri="http://schemas.openxmlformats.org/drawingml/2006/table">
            <a:tbl>
              <a:tblPr/>
              <a:tblGrid>
                <a:gridCol w="7560840"/>
              </a:tblGrid>
              <a:tr h="7200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Еңлік пен Кебектің шыққан </a:t>
                      </a: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ортасына өзіндік </a:t>
                      </a:r>
                      <a:r>
                        <a:rPr lang="kk-KZ" sz="1800" b="1" dirty="0">
                          <a:latin typeface="Times New Roman"/>
                          <a:ea typeface="Times New Roman"/>
                          <a:cs typeface="Times New Roman"/>
                        </a:rPr>
                        <a:t>баға </a:t>
                      </a:r>
                      <a:r>
                        <a:rPr lang="kk-KZ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беріңіз.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55546"/>
              </p:ext>
            </p:extLst>
          </p:nvPr>
        </p:nvGraphicFramePr>
        <p:xfrm>
          <a:off x="558200" y="1844824"/>
          <a:ext cx="7632848" cy="3259836"/>
        </p:xfrm>
        <a:graphic>
          <a:graphicData uri="http://schemas.openxmlformats.org/drawingml/2006/table">
            <a:tbl>
              <a:tblPr/>
              <a:tblGrid>
                <a:gridCol w="3816424"/>
                <a:gridCol w="3816424"/>
              </a:tblGrid>
              <a:tr h="204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Times New Roman"/>
                          <a:cs typeface="Times New Roman"/>
                        </a:rPr>
                        <a:t>Еңліктің шыққан ортасы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Times New Roman"/>
                          <a:cs typeface="Times New Roman"/>
                        </a:rPr>
                        <a:t>Кебектің шыққан </a:t>
                      </a:r>
                      <a:r>
                        <a:rPr lang="kk-KZ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ортасы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7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Атым — Еңлік, мына шал — менің әкем,</a:t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Малы көп, бірақ еркек баладан кем.</a:t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Жасында бұл да өзіңдей батыр еді,</a:t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Қор болып, осы күнде әркімге жем.</a:t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Нағашым — байжігітте ер Қабанбай,</a:t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Шешемді де берген жоқ бай таба алмай.</a:t>
                      </a:r>
                      <a:br>
                        <a:rPr lang="kk-KZ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Ес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білмейтін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ескіге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кез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болыппын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b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Жайды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білер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жақсыға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қосақталмай</a:t>
                      </a: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Ту тіккен Тобықтының қос басшысы —</a:t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Жуантаяқ Тоқтамыс деген кісі.</a:t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Жамағайын жақыны сол кісінің</a:t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 екен Кебек деген бір інісі.</a:t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Ол Кебек мықты болған жас басынан,</a:t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Тоқаң да тастамайды өз қасынан.</a:t>
                      </a:r>
                      <a:br>
                        <a:rPr lang="kk-KZ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Жасы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бала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болса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да,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жаны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отты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деп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b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Артық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көріп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сабаз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жолдасынан</a:t>
                      </a: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b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400" dirty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 smtClean="0">
                          <a:solidFill>
                            <a:srgbClr val="54545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091" marR="540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82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451</Words>
  <Application>Microsoft Office PowerPoint</Application>
  <PresentationFormat>Экран (4:3)</PresentationFormat>
  <Paragraphs>113</Paragraphs>
  <Slides>13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1-тапсырма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  «Блоб ағашы»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Huawei</cp:lastModifiedBy>
  <cp:revision>136</cp:revision>
  <dcterms:created xsi:type="dcterms:W3CDTF">2020-07-18T05:19:20Z</dcterms:created>
  <dcterms:modified xsi:type="dcterms:W3CDTF">2024-10-29T08:43:40Z</dcterms:modified>
</cp:coreProperties>
</file>