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9" r:id="rId3"/>
    <p:sldId id="311" r:id="rId4"/>
    <p:sldId id="312" r:id="rId5"/>
    <p:sldId id="313" r:id="rId6"/>
    <p:sldId id="341" r:id="rId7"/>
    <p:sldId id="329" r:id="rId8"/>
    <p:sldId id="330" r:id="rId9"/>
    <p:sldId id="331" r:id="rId10"/>
    <p:sldId id="332" r:id="rId11"/>
    <p:sldId id="340" r:id="rId12"/>
    <p:sldId id="335" r:id="rId13"/>
    <p:sldId id="326" r:id="rId14"/>
  </p:sldIdLst>
  <p:sldSz cx="10693400" cy="7561263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omfortaa" panose="020B0604020202020204" charset="0"/>
      <p:regular r:id="rId28"/>
      <p:bold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0126" autoAdjust="0"/>
  </p:normalViewPr>
  <p:slideViewPr>
    <p:cSldViewPr snapToGrid="0">
      <p:cViewPr varScale="1">
        <p:scale>
          <a:sx n="52" d="100"/>
          <a:sy n="52" d="100"/>
        </p:scale>
        <p:origin x="72" y="374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418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4049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123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3686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3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7395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53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9482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k.wikipedia.org/wiki/%D0%A1%D3%A9%D0%B9%D0%BB%D0%B5%D0%BC" TargetMode="External"/><Relationship Id="rId5" Type="http://schemas.openxmlformats.org/officeDocument/2006/relationships/hyperlink" Target="https://kk.wikipedia.org/wiki/%D0%95%D0%B6%D0%B5%D0%BB%D0%B3%D1%96_%D0%B3%D1%80%D0%B5%D0%BA_%D1%82%D1%96%D0%BB%D1%96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79539" y="2625673"/>
            <a:ext cx="8618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Көркем әдебиет және эпикалық сарын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№ 14</a:t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Тақырып: Ш.Құдайбердіұлының «Еңлік -</a:t>
            </a:r>
            <a:r>
              <a:rPr lang="kk-KZ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Кебек»дастанының </a:t>
            </a:r>
            <a:r>
              <a:rPr lang="kk-KZ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882" y="6350"/>
            <a:ext cx="10407156" cy="7443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355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7DF542A-1C0F-4782-8D14-79342774BEE5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2355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3" y="141288"/>
            <a:ext cx="96769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7621" y="479686"/>
            <a:ext cx="3987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24283"/>
              </p:ext>
            </p:extLst>
          </p:nvPr>
        </p:nvGraphicFramePr>
        <p:xfrm>
          <a:off x="350837" y="1270000"/>
          <a:ext cx="10074276" cy="5960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874"/>
                <a:gridCol w="3342807"/>
                <a:gridCol w="5118595"/>
              </a:tblGrid>
              <a:tr h="88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Бейнелеу</a:t>
                      </a:r>
                      <a:r>
                        <a:rPr lang="kk-KZ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тәсілдері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 мысал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Қолданылу</a:t>
                      </a:r>
                      <a:r>
                        <a:rPr lang="kk-KZ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ерекшелігі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2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Эпитет</a:t>
                      </a: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1.Аң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қуған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аңғал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батыр  2.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Сері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Батыр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Батырларға тән аңқаулығы бар. Сегіз қырлы, бір сырлы жандар демек.</a:t>
                      </a:r>
                    </a:p>
                    <a:p>
                      <a:pPr marL="0" marR="0" lvl="0" indent="0" algn="just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Ол Кебек мықты болған жас басынан. Кебек – батыр, ержүрек, ақылды, жас та болса, бас бола алатын сері жігіт. Батырлығы елге аян.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8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Теңеу</a:t>
                      </a: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Қайран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жастар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қапыда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қолға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түсті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Елтіген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бөрідей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боп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жеген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уға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Бабаңның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нұр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жүрегі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мұздай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Жазасыз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жасқа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ешкімнің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қызбай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56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Шәкәрім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Құдайбердіұлы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өлеңдерін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әдемі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теңеу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қанатты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сөздермен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ажарлап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шебер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білген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жерде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жұрттың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құрған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құрығына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түскен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бөріге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ұқсап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дегенді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білдіреді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0838" y="267631"/>
            <a:ext cx="10074275" cy="65746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379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48B39A4-0AA5-403E-94EE-D2F595EA368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3379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Прямоугольник 9"/>
          <p:cNvSpPr>
            <a:spLocks noChangeArrowheads="1"/>
          </p:cNvSpPr>
          <p:nvPr/>
        </p:nvSpPr>
        <p:spPr bwMode="auto">
          <a:xfrm>
            <a:off x="3670300" y="466725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дереккөздер</a:t>
            </a:r>
          </a:p>
        </p:txBody>
      </p:sp>
      <p:pic>
        <p:nvPicPr>
          <p:cNvPr id="3379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86" y="267632"/>
            <a:ext cx="118820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40;p35"/>
          <p:cNvSpPr txBox="1"/>
          <p:nvPr/>
        </p:nvSpPr>
        <p:spPr>
          <a:xfrm>
            <a:off x="1062011" y="1863999"/>
            <a:ext cx="7902575" cy="34163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https://www.youtube.com/watch?v=RdC1RQSbBik&amp;ab_channel=Azekee</a:t>
            </a:r>
            <a:endParaRPr lang="kk-KZ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94716" y="141288"/>
            <a:ext cx="10407156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2728" y="479685"/>
            <a:ext cx="4407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КЕРІ  БАЙЛАНЫС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9036" y="1888761"/>
            <a:ext cx="655101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«3-2-1»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Сабақтағы 3 маңызды ақпарат;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Қиындық тудырған 2 мәселе;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Сабақта ұнаған 1 аспект.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39842" y="141289"/>
            <a:ext cx="10185271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584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4F637BE-7E92-4F67-AD23-86521E7F476B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3584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350838" y="1041400"/>
            <a:ext cx="4171950" cy="1077913"/>
          </a:xfrm>
          <a:prstGeom prst="rect">
            <a:avLst/>
          </a:prstGeom>
          <a:noFill/>
          <a:ln>
            <a:noFill/>
          </a:ln>
        </p:spPr>
        <p:txBody>
          <a:bodyPr spcFirstLastPara="1" lIns="106916" tIns="106916" rIns="106916" bIns="106916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+mn-cs"/>
                <a:sym typeface="Comfortaa"/>
              </a:rPr>
              <a:t>Барша</a:t>
            </a:r>
            <a:r>
              <a:rPr lang="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n-cs"/>
                <a:sym typeface="Comfortaa"/>
              </a:rPr>
              <a:t>ғ</a:t>
            </a:r>
            <a:r>
              <a:rPr lang="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+mn-cs"/>
                <a:sym typeface="Comfortaa"/>
              </a:rPr>
              <a:t>а </a:t>
            </a:r>
            <a:r>
              <a:rPr lang="ru" sz="2800" b="1" dirty="0">
                <a:solidFill>
                  <a:srgbClr val="002060"/>
                </a:solidFill>
                <a:latin typeface="Century Gothic" panose="020B0502020202020204" pitchFamily="34" charset="0"/>
                <a:cs typeface="+mn-cs"/>
                <a:sym typeface="Comfortaa"/>
              </a:rPr>
              <a:t>қ</a:t>
            </a:r>
            <a:r>
              <a:rPr lang="ru" sz="2400" b="1" dirty="0">
                <a:solidFill>
                  <a:srgbClr val="002060"/>
                </a:solidFill>
                <a:latin typeface="Century Gothic" panose="020B0502020202020204" pitchFamily="34" charset="0"/>
                <a:cs typeface="+mn-cs"/>
                <a:sym typeface="Comfortaa"/>
              </a:rPr>
              <a:t>олжетімді, сапалы білім!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cs typeface="+mn-cs"/>
              <a:sym typeface="Comfortaa"/>
            </a:endParaRPr>
          </a:p>
        </p:txBody>
      </p:sp>
      <p:pic>
        <p:nvPicPr>
          <p:cNvPr id="35848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89" y="141288"/>
            <a:ext cx="14160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9" name="Группа 1"/>
          <p:cNvGrpSpPr>
            <a:grpSpLocks/>
          </p:cNvGrpSpPr>
          <p:nvPr/>
        </p:nvGrpSpPr>
        <p:grpSpPr bwMode="auto">
          <a:xfrm>
            <a:off x="1908175" y="1620838"/>
            <a:ext cx="6886575" cy="4849812"/>
            <a:chOff x="1037227" y="1115985"/>
            <a:chExt cx="7369006" cy="5190811"/>
          </a:xfrm>
        </p:grpSpPr>
        <p:sp>
          <p:nvSpPr>
            <p:cNvPr id="35850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95242 w 4437063"/>
                <a:gd name="T1" fmla="*/ 21688 h 4810125"/>
                <a:gd name="T2" fmla="*/ 424890 w 4437063"/>
                <a:gd name="T3" fmla="*/ 39875 h 4810125"/>
                <a:gd name="T4" fmla="*/ 399238 w 4437063"/>
                <a:gd name="T5" fmla="*/ 185072 h 4810125"/>
                <a:gd name="T6" fmla="*/ 343139 w 4437063"/>
                <a:gd name="T7" fmla="*/ 333616 h 4810125"/>
                <a:gd name="T8" fmla="*/ 385081 w 4437063"/>
                <a:gd name="T9" fmla="*/ 429957 h 4810125"/>
                <a:gd name="T10" fmla="*/ 433416 w 4437063"/>
                <a:gd name="T11" fmla="*/ 400734 h 4810125"/>
                <a:gd name="T12" fmla="*/ 501237 w 4437063"/>
                <a:gd name="T13" fmla="*/ 251734 h 4810125"/>
                <a:gd name="T14" fmla="*/ 619525 w 4437063"/>
                <a:gd name="T15" fmla="*/ 162394 h 4810125"/>
                <a:gd name="T16" fmla="*/ 651340 w 4437063"/>
                <a:gd name="T17" fmla="*/ 44290 h 4810125"/>
                <a:gd name="T18" fmla="*/ 619447 w 4437063"/>
                <a:gd name="T19" fmla="*/ 180126 h 4810125"/>
                <a:gd name="T20" fmla="*/ 507554 w 4437063"/>
                <a:gd name="T21" fmla="*/ 269389 h 4810125"/>
                <a:gd name="T22" fmla="*/ 452902 w 4437063"/>
                <a:gd name="T23" fmla="*/ 410323 h 4810125"/>
                <a:gd name="T24" fmla="*/ 422150 w 4437063"/>
                <a:gd name="T25" fmla="*/ 495858 h 4810125"/>
                <a:gd name="T26" fmla="*/ 527572 w 4437063"/>
                <a:gd name="T27" fmla="*/ 335671 h 4810125"/>
                <a:gd name="T28" fmla="*/ 712387 w 4437063"/>
                <a:gd name="T29" fmla="*/ 311015 h 4810125"/>
                <a:gd name="T30" fmla="*/ 818649 w 4437063"/>
                <a:gd name="T31" fmla="*/ 220686 h 4810125"/>
                <a:gd name="T32" fmla="*/ 794976 w 4437063"/>
                <a:gd name="T33" fmla="*/ 263148 h 4810125"/>
                <a:gd name="T34" fmla="*/ 678058 w 4437063"/>
                <a:gd name="T35" fmla="*/ 336127 h 4810125"/>
                <a:gd name="T36" fmla="*/ 538230 w 4437063"/>
                <a:gd name="T37" fmla="*/ 361316 h 4810125"/>
                <a:gd name="T38" fmla="*/ 469420 w 4437063"/>
                <a:gd name="T39" fmla="*/ 522797 h 4810125"/>
                <a:gd name="T40" fmla="*/ 608639 w 4437063"/>
                <a:gd name="T41" fmla="*/ 455450 h 4810125"/>
                <a:gd name="T42" fmla="*/ 695719 w 4437063"/>
                <a:gd name="T43" fmla="*/ 404006 h 4810125"/>
                <a:gd name="T44" fmla="*/ 667782 w 4437063"/>
                <a:gd name="T45" fmla="*/ 415878 h 4810125"/>
                <a:gd name="T46" fmla="*/ 590675 w 4437063"/>
                <a:gd name="T47" fmla="*/ 487868 h 4810125"/>
                <a:gd name="T48" fmla="*/ 610411 w 4437063"/>
                <a:gd name="T49" fmla="*/ 527678 h 4810125"/>
                <a:gd name="T50" fmla="*/ 735309 w 4437063"/>
                <a:gd name="T51" fmla="*/ 527070 h 4810125"/>
                <a:gd name="T52" fmla="*/ 730666 w 4437063"/>
                <a:gd name="T53" fmla="*/ 527525 h 4810125"/>
                <a:gd name="T54" fmla="*/ 604855 w 4437063"/>
                <a:gd name="T55" fmla="*/ 535974 h 4810125"/>
                <a:gd name="T56" fmla="*/ 511817 w 4437063"/>
                <a:gd name="T57" fmla="*/ 530634 h 4810125"/>
                <a:gd name="T58" fmla="*/ 441788 w 4437063"/>
                <a:gd name="T59" fmla="*/ 627660 h 4810125"/>
                <a:gd name="T60" fmla="*/ 357906 w 4437063"/>
                <a:gd name="T61" fmla="*/ 808928 h 4810125"/>
                <a:gd name="T62" fmla="*/ 341846 w 4437063"/>
                <a:gd name="T63" fmla="*/ 603917 h 4810125"/>
                <a:gd name="T64" fmla="*/ 187859 w 4437063"/>
                <a:gd name="T65" fmla="*/ 488172 h 4810125"/>
                <a:gd name="T66" fmla="*/ 48488 w 4437063"/>
                <a:gd name="T67" fmla="*/ 463136 h 4810125"/>
                <a:gd name="T68" fmla="*/ 9438 w 4437063"/>
                <a:gd name="T69" fmla="*/ 398376 h 4810125"/>
                <a:gd name="T70" fmla="*/ 77717 w 4437063"/>
                <a:gd name="T71" fmla="*/ 459027 h 4810125"/>
                <a:gd name="T72" fmla="*/ 255604 w 4437063"/>
                <a:gd name="T73" fmla="*/ 497000 h 4810125"/>
                <a:gd name="T74" fmla="*/ 309266 w 4437063"/>
                <a:gd name="T75" fmla="*/ 506283 h 4810125"/>
                <a:gd name="T76" fmla="*/ 147745 w 4437063"/>
                <a:gd name="T77" fmla="*/ 411389 h 4810125"/>
                <a:gd name="T78" fmla="*/ 20704 w 4437063"/>
                <a:gd name="T79" fmla="*/ 381938 h 4810125"/>
                <a:gd name="T80" fmla="*/ 53359 w 4437063"/>
                <a:gd name="T81" fmla="*/ 393505 h 4810125"/>
                <a:gd name="T82" fmla="*/ 222264 w 4437063"/>
                <a:gd name="T83" fmla="*/ 413671 h 4810125"/>
                <a:gd name="T84" fmla="*/ 349153 w 4437063"/>
                <a:gd name="T85" fmla="*/ 475920 h 4810125"/>
                <a:gd name="T86" fmla="*/ 237640 w 4437063"/>
                <a:gd name="T87" fmla="*/ 353325 h 4810125"/>
                <a:gd name="T88" fmla="*/ 80761 w 4437063"/>
                <a:gd name="T89" fmla="*/ 325321 h 4810125"/>
                <a:gd name="T90" fmla="*/ 101769 w 4437063"/>
                <a:gd name="T91" fmla="*/ 309112 h 4810125"/>
                <a:gd name="T92" fmla="*/ 230942 w 4437063"/>
                <a:gd name="T93" fmla="*/ 322354 h 4810125"/>
                <a:gd name="T94" fmla="*/ 225918 w 4437063"/>
                <a:gd name="T95" fmla="*/ 242450 h 4810125"/>
                <a:gd name="T96" fmla="*/ 176518 w 4437063"/>
                <a:gd name="T97" fmla="*/ 139184 h 4810125"/>
                <a:gd name="T98" fmla="*/ 148430 w 4437063"/>
                <a:gd name="T99" fmla="*/ 80893 h 4810125"/>
                <a:gd name="T100" fmla="*/ 227212 w 4437063"/>
                <a:gd name="T101" fmla="*/ 179744 h 4810125"/>
                <a:gd name="T102" fmla="*/ 269686 w 4437063"/>
                <a:gd name="T103" fmla="*/ 329887 h 4810125"/>
                <a:gd name="T104" fmla="*/ 308962 w 4437063"/>
                <a:gd name="T105" fmla="*/ 324256 h 4810125"/>
                <a:gd name="T106" fmla="*/ 309115 w 4437063"/>
                <a:gd name="T107" fmla="*/ 170689 h 4810125"/>
                <a:gd name="T108" fmla="*/ 273643 w 4437063"/>
                <a:gd name="T109" fmla="*/ 60422 h 4810125"/>
                <a:gd name="T110" fmla="*/ 222949 w 4437063"/>
                <a:gd name="T111" fmla="*/ 24884 h 4810125"/>
                <a:gd name="T112" fmla="*/ 316118 w 4437063"/>
                <a:gd name="T113" fmla="*/ 98547 h 4810125"/>
                <a:gd name="T114" fmla="*/ 314900 w 4437063"/>
                <a:gd name="T115" fmla="*/ 216500 h 4810125"/>
                <a:gd name="T116" fmla="*/ 325861 w 4437063"/>
                <a:gd name="T117" fmla="*/ 281032 h 4810125"/>
                <a:gd name="T118" fmla="*/ 382797 w 4437063"/>
                <a:gd name="T119" fmla="*/ 178071 h 4810125"/>
                <a:gd name="T120" fmla="*/ 439810 w 4437063"/>
                <a:gd name="T121" fmla="*/ 15904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51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35852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3" name="Group 46"/>
            <p:cNvGrpSpPr>
              <a:grpSpLocks/>
            </p:cNvGrpSpPr>
            <p:nvPr/>
          </p:nvGrpSpPr>
          <p:grpSpPr bwMode="auto">
            <a:xfrm>
              <a:off x="1742060" y="1787457"/>
              <a:ext cx="1750973" cy="1749319"/>
              <a:chOff x="837333" y="3772728"/>
              <a:chExt cx="2269036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837333" y="4046318"/>
                <a:ext cx="2011893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4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922789" cy="1749319"/>
              <a:chOff x="629084" y="3771800"/>
              <a:chExt cx="249168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4" y="4045390"/>
                <a:ext cx="2218088" cy="171971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Қазақстан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5" name="Group 63"/>
            <p:cNvGrpSpPr>
              <a:grpSpLocks/>
            </p:cNvGrpSpPr>
            <p:nvPr/>
          </p:nvGrpSpPr>
          <p:grpSpPr bwMode="auto">
            <a:xfrm>
              <a:off x="6748921" y="1771583"/>
              <a:ext cx="1657312" cy="1657250"/>
              <a:chOff x="627842" y="3770949"/>
              <a:chExt cx="2268402" cy="2268317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681215" y="4044711"/>
                <a:ext cx="1941256" cy="172079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6" name="Group 66"/>
            <p:cNvGrpSpPr>
              <a:grpSpLocks/>
            </p:cNvGrpSpPr>
            <p:nvPr/>
          </p:nvGrpSpPr>
          <p:grpSpPr bwMode="auto">
            <a:xfrm>
              <a:off x="3635904" y="1565221"/>
              <a:ext cx="1657312" cy="1657250"/>
              <a:chOff x="628078" y="3771555"/>
              <a:chExt cx="2268402" cy="2268317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669871" y="4045317"/>
                <a:ext cx="1952835" cy="1720791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Нәтижелі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7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8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18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858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А/И3 шығармадағы көркемдегіш құралдардың (психологиялық параллелизм, перифраз, сатира, ирония, гротеск, эллипсис) қолданысын талдай отырып, автор стилін анықтау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Сабақ мақсаты: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 көркемдегіш құралдардың қолданысын талдай отырып, автор стилін анықтайды.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4284663" y="466725"/>
            <a:ext cx="250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мақсаты</a:t>
            </a:r>
            <a:r>
              <a:rPr lang="ru-RU" altLang="ru-RU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813" y="141288"/>
            <a:ext cx="1158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95339" y="224851"/>
            <a:ext cx="10185271" cy="7139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2276" y="704538"/>
            <a:ext cx="340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53727"/>
              </p:ext>
            </p:extLst>
          </p:nvPr>
        </p:nvGraphicFramePr>
        <p:xfrm>
          <a:off x="938805" y="1900345"/>
          <a:ext cx="8898340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873"/>
                <a:gridCol w="4476467"/>
              </a:tblGrid>
              <a:tr h="1431459">
                <a:tc>
                  <a:txBody>
                    <a:bodyPr/>
                    <a:lstStyle/>
                    <a:p>
                      <a:pPr marR="18173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Бағалау критерийі</a:t>
                      </a:r>
                    </a:p>
                    <a:p>
                      <a:pPr marR="18173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81737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kk-KZ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670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k-KZ" sz="2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Шығармадағы көркемдегіш құралдардың қолданысын талдай отырып, автор стилін анықтай алады.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kk-KZ" sz="2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Автор стилін анықтайды.</a:t>
                      </a:r>
                      <a:endParaRPr lang="ru-RU" sz="2200" b="1" i="0" u="non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kk-KZ" sz="2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Шығармадағы көркемдегіш құралдарды қолдану ерекшелігін талдайды.</a:t>
                      </a:r>
                    </a:p>
                    <a:p>
                      <a:pPr marL="457200" marR="0" lvl="0" indent="-45720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Автор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стилінің қолдануын түсіндіреді.</a:t>
                      </a:r>
                      <a:endParaRPr lang="ru-RU" sz="24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kk-KZ" sz="2200" b="1" i="0" u="none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79882" y="96318"/>
            <a:ext cx="10407156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31" y="141288"/>
            <a:ext cx="105040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4303" y="584616"/>
            <a:ext cx="7345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әдеби-теориялық ұғыммен танысайық танысайывқ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>
            <a:spLocks/>
          </p:cNvSpPr>
          <p:nvPr/>
        </p:nvSpPr>
        <p:spPr>
          <a:xfrm>
            <a:off x="772510" y="1847173"/>
            <a:ext cx="9270123" cy="4410688"/>
          </a:xfrm>
          <a:prstGeom prst="wedgeRoundRectCallou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Эллипсис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Ежелгі грек тілі"/>
              </a:rPr>
              <a:t>көне</a:t>
            </a:r>
            <a:r>
              <a:rPr lang="ru-RU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Ежелгі грек тілі"/>
              </a:rPr>
              <a:t> </a:t>
            </a:r>
            <a:r>
              <a:rPr lang="ru-RU" sz="2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Ежелгі грек тілі"/>
              </a:rPr>
              <a:t>грекше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ἔλλειψις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еlleірsіs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қысқарту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кеміту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4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Сөйлем"/>
              </a:rPr>
              <a:t>сөйлемнің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мүшесін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тастау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сөйлемнің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ойдың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ықшамдылығын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әсерлілігін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өткірлігін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Эллипсисті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сөйлемдердегі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түсіп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–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Эллипсис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сөйлесу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диалог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Мыс.,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көшкіні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дейді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көшкіні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94872" y="141289"/>
            <a:ext cx="10230241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Google Shape;140;p35"/>
          <p:cNvSpPr txBox="1">
            <a:spLocks noChangeArrowheads="1"/>
          </p:cNvSpPr>
          <p:nvPr/>
        </p:nvSpPr>
        <p:spPr bwMode="auto">
          <a:xfrm>
            <a:off x="709613" y="1315381"/>
            <a:ext cx="9034463" cy="51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үзінділерден автор стилін табыңыздар.</a:t>
            </a:r>
            <a:endParaRPr lang="kk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3377" y="466725"/>
            <a:ext cx="5861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kk-K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40006"/>
              </p:ext>
            </p:extLst>
          </p:nvPr>
        </p:nvGraphicFramePr>
        <p:xfrm>
          <a:off x="709613" y="1993693"/>
          <a:ext cx="9034463" cy="4689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236"/>
                <a:gridCol w="3418227"/>
              </a:tblGrid>
              <a:tr h="68874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Үзінді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Автор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стилінің қолдануын түсіндір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6599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Қабекең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екі-ақ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ауыз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жұмбақ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айтты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сөзінің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мағынасы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мынау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Еңлікті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алып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қашқан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батыр,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айтпай-ақ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біздің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би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біліп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жатыр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Тауық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қызды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айтады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Сұңқар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"-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Тоқтамысқа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қаратып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дейді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ақыр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Кейбіреуі таспенен атпақ болды, 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Кейбіреуі дарға да аспақ болды...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kk-KZ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 ол деп, бірі бұл деп көп кеңесті,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Біле алмай, не берерін, не бермесін.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k-KZ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k-KZ" dirty="0" smtClean="0"/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94872" y="-73024"/>
            <a:ext cx="10230241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014" y="141288"/>
            <a:ext cx="10131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71771"/>
              </p:ext>
            </p:extLst>
          </p:nvPr>
        </p:nvGraphicFramePr>
        <p:xfrm>
          <a:off x="350838" y="1088620"/>
          <a:ext cx="10074275" cy="515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462"/>
                <a:gridCol w="5293813"/>
              </a:tblGrid>
              <a:tr h="25144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Үзінді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Автор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стилінің қолдануын түсіндір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5286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Қабекең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екі-ақ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ауыз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жұмбақ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айтты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сөзінің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мағынасы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мынау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Еңлікті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алып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қашқан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батыр,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айтпай-ақ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біздің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би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біліп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жатыр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Тауық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қызды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айтады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"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Сұңқар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"-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Тоқтамысқа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қаратып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дейді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ақыр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k-KZ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Кейбіреуі таспенен атпақ болды, 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Кейбіреуі дарға да аспақ болды.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Бірі ол деп, бірі бұл деп көп кеңесті,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Біле алмай, не берерін, не бермесін.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k-KZ" sz="2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1-үзіндіде ақын образдарды ашуда метафораны өте ұтымды қолданған.  Көбей  қызды «Тауық», Кебекті «Сұңқар» деп, Қабекеңе жұмбақтап жеткізеді.</a:t>
                      </a:r>
                    </a:p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2-үзіндіде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Қ</a:t>
                      </a:r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айталау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түрлерін орынды қолданған (кезекті қайталау, әдепкі, еспе қайталау). </a:t>
                      </a:r>
                      <a:r>
                        <a:rPr lang="ru-RU" sz="20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қырманның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назарын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аударып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ықыласын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баурап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алғысы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тұстарда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сөзді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қайталап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тартымды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оқығанда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бірден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есте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қалатындай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етіп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жеңіл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ұйқастарға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құрған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52194" y="215410"/>
            <a:ext cx="368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4930" y="141288"/>
            <a:ext cx="10482108" cy="73088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74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8BCCD69E-9795-49FD-B207-2A4A7B6BE41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8564" y="466725"/>
            <a:ext cx="58314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Кестені толтыр.</a:t>
            </a:r>
            <a:endParaRPr lang="ru-RU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alt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kk-KZ" alt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4590"/>
              </p:ext>
            </p:extLst>
          </p:nvPr>
        </p:nvGraphicFramePr>
        <p:xfrm>
          <a:off x="1289154" y="2207689"/>
          <a:ext cx="7884825" cy="2002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271"/>
                <a:gridCol w="2459045"/>
                <a:gridCol w="2329509"/>
              </a:tblGrid>
              <a:tr h="652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сихологиялық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параллелизм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Эллипсис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9352" y="1633928"/>
            <a:ext cx="8889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көркемдегіш тәсілдерге шығармадан мысалдар келтіріңіз.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30913" y="4622945"/>
            <a:ext cx="4047605" cy="19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көркемдегіш тәсілдерге шығармадан мысалдар </a:t>
            </a:r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 алады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9921" y="141289"/>
            <a:ext cx="10467118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4" y="141288"/>
            <a:ext cx="98131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7481" y="599607"/>
            <a:ext cx="3417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87553"/>
              </p:ext>
            </p:extLst>
          </p:nvPr>
        </p:nvGraphicFramePr>
        <p:xfrm>
          <a:off x="534987" y="1379097"/>
          <a:ext cx="9568384" cy="565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013"/>
                <a:gridCol w="2059640"/>
                <a:gridCol w="3471731"/>
              </a:tblGrid>
              <a:tr h="91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сихологиялық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параллелизм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Эллипсис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Қайталау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44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Қаза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келсе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малдыдан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мал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таймай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Ажал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жетсе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батырдан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таймай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Азар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болса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күйеуің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жастау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Жарлы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байып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өсіп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қартаймай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түзеліп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түрленіп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ер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жетпей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Бойындағы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балалық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кетпей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Асыққандық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мына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сөзің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/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Жақсы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әйел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жаман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ерді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түзетпей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Өлерде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тілек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бар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деуші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еді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ғой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Құдай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берсеңдер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мен </a:t>
                      </a:r>
                      <a:r>
                        <a:rPr lang="ru-RU" sz="20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сұрайын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Таң ата келіп іздеп таба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алмады.</a:t>
                      </a:r>
                    </a:p>
                    <a:p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Қисыны – біреу ұрлап кеткен сынды.</a:t>
                      </a:r>
                      <a:endParaRPr lang="ru-RU" sz="20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Шырағым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бал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аштым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мал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алмаймын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саған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ақыл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сала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алмаймын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Жаман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айтсам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жабығып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көрме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Жынның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жасырып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алмаймын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  <a:p>
                      <a:endParaRPr lang="ru-RU" sz="1800" b="1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Кебек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есітіп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ойлады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Асықпай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біраз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ойлады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Түні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мені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сынапты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ғой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 де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сынайын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ойлады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"...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1292" y="141288"/>
            <a:ext cx="10482108" cy="718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150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03BAD6B-816A-4322-8E53-FD92046E6E5E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2150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93" y="141288"/>
            <a:ext cx="110427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07502" y="466725"/>
            <a:ext cx="3417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kk-KZ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</a:t>
            </a:r>
            <a:r>
              <a:rPr lang="kk-KZ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389" y="1376937"/>
            <a:ext cx="8529403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Автордың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 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ейнелеу тәсілдерін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қолданудағы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ерекшелігі неде? 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768649"/>
              </p:ext>
            </p:extLst>
          </p:nvPr>
        </p:nvGraphicFramePr>
        <p:xfrm>
          <a:off x="1049312" y="2443112"/>
          <a:ext cx="8214608" cy="1930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0820"/>
                <a:gridCol w="2913624"/>
                <a:gridCol w="2220164"/>
              </a:tblGrid>
              <a:tr h="954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Бейнелеу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тәсілдері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 мысал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Қолданылу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ерекшелігі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4748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5291528" y="4651765"/>
            <a:ext cx="3972392" cy="20109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</a:p>
          <a:p>
            <a:pPr algn="ctr">
              <a:spcAft>
                <a:spcPts val="1000"/>
              </a:spcAft>
            </a:pPr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Автордың 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 бейнелеу </a:t>
            </a:r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тәсілдерін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қолданудағы ерекшелігін  түсінеді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653</Words>
  <Application>Microsoft Office PowerPoint</Application>
  <PresentationFormat>Произвольный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Century Gothic</vt:lpstr>
      <vt:lpstr>Times New Roman</vt:lpstr>
      <vt:lpstr>Arial</vt:lpstr>
      <vt:lpstr>Wingdings</vt:lpstr>
      <vt:lpstr>Open Sans</vt:lpstr>
      <vt:lpstr>Comfortaa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179</cp:revision>
  <cp:lastPrinted>2020-01-23T03:03:28Z</cp:lastPrinted>
  <dcterms:modified xsi:type="dcterms:W3CDTF">2024-10-29T08:44:23Z</dcterms:modified>
</cp:coreProperties>
</file>