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jpeg" ContentType="image/jpeg"/>
  <Override PartName="/ppt/media/image3.png" ContentType="image/png"/>
  <Override PartName="/ppt/media/image4.png" ContentType="image/png"/>
  <Override PartName="/ppt/media/image5.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F280227-5B6F-4038-B9D9-A5378EBD2CE1}"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71A69C6-DF4B-4A9A-B650-1705DBA93431}"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873000" y="3753000"/>
            <a:ext cx="47768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0000"/>
                </a:solidFill>
                <a:uFillTx/>
                <a:latin typeface="Times New Roman"/>
                <a:ea typeface="Times New Roman"/>
              </a:rPr>
              <a:t>Сабақтың тақырыбы:</a:t>
            </a:r>
            <a:endParaRPr b="0" lang="ru-RU" sz="3200" strike="noStrike" u="none">
              <a:solidFill>
                <a:srgbClr val="000000"/>
              </a:solidFill>
              <a:uFillTx/>
              <a:latin typeface="Calibri"/>
            </a:endParaRPr>
          </a:p>
        </p:txBody>
      </p:sp>
      <p:sp>
        <p:nvSpPr>
          <p:cNvPr id="12" name="TextBox 9"/>
          <p:cNvSpPr/>
          <p:nvPr/>
        </p:nvSpPr>
        <p:spPr>
          <a:xfrm>
            <a:off x="8194320" y="0"/>
            <a:ext cx="3915360" cy="1069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ҚАЗАҚ ӘДЕБИЕТІ </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8-СЫНЫП</a:t>
            </a:r>
            <a:endParaRPr b="0" lang="ru-RU" sz="3200" strike="noStrike" u="none">
              <a:solidFill>
                <a:srgbClr val="000000"/>
              </a:solidFill>
              <a:uFillTx/>
              <a:latin typeface="Calibri"/>
            </a:endParaRPr>
          </a:p>
        </p:txBody>
      </p:sp>
      <p:sp>
        <p:nvSpPr>
          <p:cNvPr id="13" name="TextBox 1"/>
          <p:cNvSpPr/>
          <p:nvPr/>
        </p:nvSpPr>
        <p:spPr>
          <a:xfrm>
            <a:off x="633240" y="210960"/>
            <a:ext cx="352944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Бөлім тақырыбы:</a:t>
            </a:r>
            <a:endParaRPr b="0" lang="ru-RU" sz="3200" strike="noStrike" u="none">
              <a:solidFill>
                <a:srgbClr val="000000"/>
              </a:solidFill>
              <a:uFillTx/>
              <a:latin typeface="Calibri"/>
            </a:endParaRPr>
          </a:p>
        </p:txBody>
      </p:sp>
      <p:sp>
        <p:nvSpPr>
          <p:cNvPr id="14" name="TextBox 25"/>
          <p:cNvSpPr/>
          <p:nvPr/>
        </p:nvSpPr>
        <p:spPr>
          <a:xfrm>
            <a:off x="1282680" y="4600440"/>
            <a:ext cx="1030464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«Ұшқан ұя» повесіндегі кейіпкерлер қарым-қатынасы</a:t>
            </a:r>
            <a:endParaRPr b="0" lang="ru-RU" sz="3200" strike="noStrike" u="none">
              <a:solidFill>
                <a:srgbClr val="000000"/>
              </a:solidFill>
              <a:uFillTx/>
              <a:latin typeface="Calibri"/>
            </a:endParaRPr>
          </a:p>
        </p:txBody>
      </p:sp>
      <p:sp>
        <p:nvSpPr>
          <p:cNvPr id="15" name="TextBox 25"/>
          <p:cNvSpPr/>
          <p:nvPr/>
        </p:nvSpPr>
        <p:spPr>
          <a:xfrm>
            <a:off x="887400" y="1600200"/>
            <a:ext cx="921240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Махаббат және абырой</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4" name="Рисунок 48" descr=""/>
          <p:cNvPicPr/>
          <p:nvPr/>
        </p:nvPicPr>
        <p:blipFill>
          <a:blip r:embed="rId1"/>
          <a:stretch/>
        </p:blipFill>
        <p:spPr>
          <a:xfrm>
            <a:off x="652320" y="7978680"/>
            <a:ext cx="200160" cy="203400"/>
          </a:xfrm>
          <a:prstGeom prst="rect">
            <a:avLst/>
          </a:prstGeom>
          <a:ln w="0">
            <a:noFill/>
          </a:ln>
        </p:spPr>
      </p:pic>
      <p:sp>
        <p:nvSpPr>
          <p:cNvPr id="85"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88" name="Google Shape;77;p1"/>
          <p:cNvCxnSpPr/>
          <p:nvPr/>
        </p:nvCxnSpPr>
        <p:spPr>
          <a:xfrm>
            <a:off x="212400" y="6621120"/>
            <a:ext cx="11729160" cy="26280"/>
          </a:xfrm>
          <a:prstGeom prst="straightConnector1">
            <a:avLst/>
          </a:prstGeom>
          <a:ln w="57240">
            <a:solidFill>
              <a:srgbClr val="33cccc"/>
            </a:solidFill>
            <a:miter/>
          </a:ln>
        </p:spPr>
      </p:cxnSp>
      <p:cxnSp>
        <p:nvCxnSpPr>
          <p:cNvPr id="89" name="Google Shape;78;p1"/>
          <p:cNvCxnSpPr/>
          <p:nvPr/>
        </p:nvCxnSpPr>
        <p:spPr>
          <a:xfrm>
            <a:off x="757080" y="6364080"/>
            <a:ext cx="10694160" cy="37080"/>
          </a:xfrm>
          <a:prstGeom prst="straightConnector1">
            <a:avLst/>
          </a:prstGeom>
          <a:ln w="38160">
            <a:solidFill>
              <a:srgbClr val="4472c4"/>
            </a:solidFill>
            <a:miter/>
          </a:ln>
        </p:spPr>
      </p:cxnSp>
      <p:sp>
        <p:nvSpPr>
          <p:cNvPr id="90"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sp>
        <p:nvSpPr>
          <p:cNvPr id="91" name="Rectangle 1"/>
          <p:cNvSpPr/>
          <p:nvPr/>
        </p:nvSpPr>
        <p:spPr>
          <a:xfrm>
            <a:off x="190440" y="993960"/>
            <a:ext cx="11833200" cy="573480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Бата беру халқымыздың ежелден келе жатқан қасиетті дәстүрлерінің бірі. Ақ тілек айту, жылы пейіл – ықылас білдіру, шын жүрегінен шыққан лебізді жеткізу – ата-бабаларымыздың өсиетнамасы, адамгершілік аманаты. «Бата – сөздің анасы», «Атаңнан бота қалмаса да, бата қалсын» – деген сөздер тегін емес. Шығарманың көркемдік – идеясы да осы қазақ халқы ұрпақтарының ата мен әженің тәрбиесімен, бата  тілегімен өсіп-өркендейтінін көрсетуінде жатыр. Имаш ақсақалдың да ауылдың небір аузы дуалы ақсақалдарын жинап балаға бата сұрауы жақсы ниет, тілектің қабыл болатынына сенгендіктен.  Дүниеге жаңа келген нәресте Бауыржанға Имаш атасының берген батасы қабыл болып, тұла бойына толығымен дарыды деп айтуға болады.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Елінің тірегі  зор еді –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Шырағы болсын құлыным.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Ата тілегі оң еді –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Құмары болсын, құлыным.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Бұл жер  батырлар  төрі еді –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Сыңары болсын құлыным - деген осы алғашқы Имаш атасының батасы Бауыржан Момышұлы өміріне өнеге болды. Шындығында, батырлық жазушының тал бесігінен бастау алды. Кейін Бауыржан атасы армандағандай, елінің шырағы, батырлардың жалғасы болды.Ұлы тұлға  өз өмірінде осы ата тілегінің бәрін түгел іске асырды десек те болады. </a:t>
            </a:r>
            <a:endParaRPr b="0" lang="ru-RU" sz="2000" strike="noStrike" u="none">
              <a:solidFill>
                <a:srgbClr val="000000"/>
              </a:solidFill>
              <a:uFillTx/>
              <a:latin typeface="Calibri"/>
            </a:endParaRPr>
          </a:p>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2" name="Рисунок 48" descr=""/>
          <p:cNvPicPr/>
          <p:nvPr/>
        </p:nvPicPr>
        <p:blipFill>
          <a:blip r:embed="rId1"/>
          <a:stretch/>
        </p:blipFill>
        <p:spPr>
          <a:xfrm>
            <a:off x="652320" y="7978680"/>
            <a:ext cx="200160" cy="203400"/>
          </a:xfrm>
          <a:prstGeom prst="rect">
            <a:avLst/>
          </a:prstGeom>
          <a:ln w="0">
            <a:noFill/>
          </a:ln>
        </p:spPr>
      </p:pic>
      <p:sp>
        <p:nvSpPr>
          <p:cNvPr id="93"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6" name="Google Shape;77;p1"/>
          <p:cNvCxnSpPr/>
          <p:nvPr/>
        </p:nvCxnSpPr>
        <p:spPr>
          <a:xfrm>
            <a:off x="212400" y="6621120"/>
            <a:ext cx="11729160" cy="26280"/>
          </a:xfrm>
          <a:prstGeom prst="straightConnector1">
            <a:avLst/>
          </a:prstGeom>
          <a:ln w="57240">
            <a:solidFill>
              <a:srgbClr val="33cccc"/>
            </a:solidFill>
            <a:miter/>
          </a:ln>
        </p:spPr>
      </p:cxnSp>
      <p:cxnSp>
        <p:nvCxnSpPr>
          <p:cNvPr id="97" name="Google Shape;78;p1"/>
          <p:cNvCxnSpPr/>
          <p:nvPr/>
        </p:nvCxnSpPr>
        <p:spPr>
          <a:xfrm>
            <a:off x="757080" y="6364080"/>
            <a:ext cx="10694160" cy="37080"/>
          </a:xfrm>
          <a:prstGeom prst="straightConnector1">
            <a:avLst/>
          </a:prstGeom>
          <a:ln w="38160">
            <a:solidFill>
              <a:srgbClr val="4472c4"/>
            </a:solidFill>
            <a:miter/>
          </a:ln>
        </p:spPr>
      </p:cxnSp>
      <p:sp>
        <p:nvSpPr>
          <p:cNvPr id="98"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3-т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99" name="Rectangle 10"/>
          <p:cNvSpPr/>
          <p:nvPr/>
        </p:nvSpPr>
        <p:spPr>
          <a:xfrm>
            <a:off x="1028880" y="1108080"/>
            <a:ext cx="10685160" cy="82548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Calibri"/>
                <a:ea typeface="Times New Roman"/>
              </a:rPr>
              <a:t>«</a:t>
            </a:r>
            <a:r>
              <a:rPr b="1" lang="kk-KZ" sz="2400" strike="noStrike" u="none">
                <a:solidFill>
                  <a:srgbClr val="000000"/>
                </a:solidFill>
                <a:uFillTx/>
                <a:latin typeface="Times New Roman"/>
                <a:ea typeface="Times New Roman"/>
              </a:rPr>
              <a:t>Ұшқан ұя</a:t>
            </a:r>
            <a:r>
              <a:rPr b="1" lang="kk-KZ" sz="2400" strike="noStrike" u="none">
                <a:solidFill>
                  <a:srgbClr val="000000"/>
                </a:solidFill>
                <a:uFillTx/>
                <a:latin typeface="Calibri"/>
                <a:ea typeface="Times New Roman"/>
              </a:rPr>
              <a:t>»</a:t>
            </a:r>
            <a:r>
              <a:rPr b="1" lang="kk-KZ" sz="2400" strike="noStrike" u="none">
                <a:solidFill>
                  <a:srgbClr val="000000"/>
                </a:solidFill>
                <a:uFillTx/>
                <a:latin typeface="Times New Roman"/>
                <a:ea typeface="Times New Roman"/>
              </a:rPr>
              <a:t> туындысындағы нақыл сөздердің мағынасын ашып жазыңыздар.</a:t>
            </a:r>
            <a:endParaRPr b="0" lang="ru-RU" sz="2400" strike="noStrike" u="none">
              <a:solidFill>
                <a:srgbClr val="000000"/>
              </a:solidFill>
              <a:uFillTx/>
              <a:latin typeface="Calibri"/>
            </a:endParaRPr>
          </a:p>
        </p:txBody>
      </p:sp>
      <p:sp>
        <p:nvSpPr>
          <p:cNvPr id="100" name="Прямоугольник 12"/>
          <p:cNvSpPr/>
          <p:nvPr/>
        </p:nvSpPr>
        <p:spPr>
          <a:xfrm>
            <a:off x="6332400" y="3265560"/>
            <a:ext cx="6073920" cy="173988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берілген нақыл сөздерді түсініп оқиды</a:t>
            </a:r>
            <a:endParaRPr b="0" lang="ru-RU" sz="2400" strike="noStrike" u="none">
              <a:solidFill>
                <a:srgbClr val="000000"/>
              </a:solidFill>
              <a:uFillTx/>
              <a:latin typeface="Calibri"/>
            </a:endParaRPr>
          </a:p>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нақыл сөздердің мағынасын ашып жазады</a:t>
            </a:r>
            <a:endParaRPr b="0" lang="ru-RU" sz="2400" strike="noStrike" u="none">
              <a:solidFill>
                <a:srgbClr val="000000"/>
              </a:solidFill>
              <a:uFillTx/>
              <a:latin typeface="Calibri"/>
            </a:endParaRPr>
          </a:p>
        </p:txBody>
      </p:sp>
      <p:graphicFrame>
        <p:nvGraphicFramePr>
          <p:cNvPr id="101" name=""/>
          <p:cNvGraphicFramePr/>
          <p:nvPr/>
        </p:nvGraphicFramePr>
        <p:xfrm>
          <a:off x="344520" y="2455920"/>
          <a:ext cx="5742000" cy="3538440"/>
        </p:xfrm>
        <a:graphic>
          <a:graphicData uri="http://schemas.openxmlformats.org/drawingml/2006/table">
            <a:tbl>
              <a:tblPr/>
              <a:tblGrid>
                <a:gridCol w="3657600"/>
                <a:gridCol w="2084400"/>
              </a:tblGrid>
              <a:tr h="6102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Сын ерді шындайды, қорқақты қинайды » </a:t>
                      </a:r>
                      <a:endParaRPr b="0" lang="ru-RU" sz="20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c>
                  <a:txBody>
                    <a:bodyPr lIns="68760" rIns="687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r>
              <a:tr h="42552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Өлу емес, өмір сүру керек »</a:t>
                      </a:r>
                      <a:endParaRPr b="0" lang="ru-RU" sz="20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c>
                  <a:txBody>
                    <a:bodyPr lIns="68760" rIns="687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r>
              <a:tr h="91512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Терлеп еңбек етпегенің тілегіне жеткенін көргенім жоқ »</a:t>
                      </a:r>
                      <a:endParaRPr b="0" lang="ru-RU" sz="20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c>
                  <a:txBody>
                    <a:bodyPr lIns="68760" rIns="687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r>
              <a:tr h="9522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Ұрлық, опасыздық – бұл ұлттық дәстүрлер емес, ұлттың ішінде көркеуделі к»</a:t>
                      </a:r>
                      <a:endParaRPr b="0" lang="ru-RU" sz="20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c>
                  <a:txBody>
                    <a:bodyPr lIns="68760" rIns="687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r>
              <a:tr h="6354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Ақылдылар үшін атақ-даңқ – бұл зіл батпан жүк »</a:t>
                      </a:r>
                      <a:endParaRPr b="0" lang="ru-RU" sz="20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c>
                  <a:txBody>
                    <a:bodyPr lIns="68760" rIns="687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13680">
                      <a:solidFill>
                        <a:srgbClr val="2e77e2"/>
                      </a:solidFill>
                      <a:prstDash val="solid"/>
                    </a:lnL>
                    <a:lnR w="13680">
                      <a:solidFill>
                        <a:srgbClr val="2e77e2"/>
                      </a:solidFill>
                      <a:prstDash val="solid"/>
                    </a:lnR>
                    <a:lnT w="13680">
                      <a:solidFill>
                        <a:srgbClr val="2e77e2"/>
                      </a:solidFill>
                      <a:prstDash val="solid"/>
                    </a:lnT>
                    <a:lnB w="13680">
                      <a:solidFill>
                        <a:srgbClr val="2e77e2"/>
                      </a:solidFill>
                      <a:prstDash val="solid"/>
                    </a:lnB>
                    <a:noFill/>
                  </a:tcPr>
                </a:tc>
              </a:tr>
            </a:tbl>
          </a:graphicData>
        </a:graphic>
      </p:graphicFrame>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2" name="Рисунок 48" descr=""/>
          <p:cNvPicPr/>
          <p:nvPr/>
        </p:nvPicPr>
        <p:blipFill>
          <a:blip r:embed="rId1"/>
          <a:stretch/>
        </p:blipFill>
        <p:spPr>
          <a:xfrm>
            <a:off x="652320" y="7978680"/>
            <a:ext cx="200160" cy="203400"/>
          </a:xfrm>
          <a:prstGeom prst="rect">
            <a:avLst/>
          </a:prstGeom>
          <a:ln w="0">
            <a:noFill/>
          </a:ln>
        </p:spPr>
      </p:pic>
      <p:sp>
        <p:nvSpPr>
          <p:cNvPr id="103"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0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106"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graphicFrame>
        <p:nvGraphicFramePr>
          <p:cNvPr id="107" name=""/>
          <p:cNvGraphicFramePr/>
          <p:nvPr/>
        </p:nvGraphicFramePr>
        <p:xfrm>
          <a:off x="163440" y="1104840"/>
          <a:ext cx="11846160" cy="5608800"/>
        </p:xfrm>
        <a:graphic>
          <a:graphicData uri="http://schemas.openxmlformats.org/drawingml/2006/table">
            <a:tbl>
              <a:tblPr/>
              <a:tblGrid>
                <a:gridCol w="2136960"/>
                <a:gridCol w="9709200"/>
              </a:tblGrid>
              <a:tr h="1219320">
                <a:tc>
                  <a:txBody>
                    <a:bodyPr lIns="43560" rIns="435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Сын ерді шыңдайды, қорқақты қинайды »</a:t>
                      </a:r>
                      <a:r>
                        <a:rPr b="0" lang="kk-KZ" sz="1600" strike="noStrike" u="none">
                          <a:solidFill>
                            <a:srgbClr val="000000"/>
                          </a:solidFill>
                          <a:uFillTx/>
                          <a:latin typeface="Times New Roman"/>
                          <a:ea typeface="Calibri"/>
                        </a:rPr>
                        <a:t> </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3560" rIns="435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Calibri"/>
                        </a:rPr>
                        <a:t>Шыныменде, сынды көтере алатын да, одан қорқатын да адамдар бар. Ердің ер екенін дәлелдейтін де, айқындайтын да – сын. Айналамыздағы адамдардан алған сын арқылы біз өз бойымыздағы кемшіліктерді байқай аламыз. Содан соң алдағы уақытта осы кемшіліктерімізден арылу барысында жұмыс жасаймыз. Сол себепті қоршаған ортадан сын алудан қорықпау керек. Қанша сын астында қалса да, өзінің нағыз ер азамат атағына тән екендігін дәлелдей білу керек.</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219320">
                <a:tc>
                  <a:txBody>
                    <a:bodyPr lIns="43560" rIns="435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Calibri"/>
                        </a:rPr>
                        <a:t>« Өлу емес, өмір сүру керек »</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3560" rIns="435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Бауыржан Момышұлы өзінің қол астындағы жауынгерлеріне қан майданда жүргенде өлемін деп емес, өмір сүремін деген оймен шайқасу керек екендігін айтады. Өз Отанымды қорғаймын, жау қарсы күресте жауды жеңіп, өз еліме аман-есен қайтамын деген оймен жүру керек. Осындай нақыл сөздері арқылы қаһарман қолбасшымыз жауынгерлерге рух беріп отырған. Жауынгерлердің ұрыс кезіндегі міндеті – өлу емес, нақты күш пен мүмкіндіктерді, алға қойылған жауынгерлік тапсырманы орындап шығу.</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75240">
                <a:tc>
                  <a:txBody>
                    <a:bodyPr lIns="43560" rIns="435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600" strike="noStrike" u="none">
                          <a:solidFill>
                            <a:srgbClr val="000000"/>
                          </a:solidFill>
                          <a:uFillTx/>
                          <a:latin typeface="Times New Roman"/>
                          <a:ea typeface="Calibri"/>
                        </a:rPr>
                        <a:t>« Терлеп еңбек етпегенің тілегіне жеткенін көргенім жоқ »</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3560" rIns="435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Calibri"/>
                        </a:rPr>
                        <a:t>Әрине, еңбек етпеген адам өз мақсатына да жетпейді. Еңбек әр адамды зейнетке жеткізеді демекші, еңбек етсең еш нәрседен кем болмайсың. Алдыңа қойған мақсатыңа жету үшін де талмай еңбек ету керек. Сонда ғана еңбегіңнің жемісін көресің деген мағынада Бауыржан атамыз осы нақыл сөзін жазып отыр.</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219320">
                <a:tc>
                  <a:txBody>
                    <a:bodyPr lIns="43560" rIns="435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600" strike="noStrike" u="none">
                          <a:solidFill>
                            <a:srgbClr val="000000"/>
                          </a:solidFill>
                          <a:uFillTx/>
                          <a:latin typeface="Times New Roman"/>
                          <a:ea typeface="Calibri"/>
                        </a:rPr>
                        <a:t>« Ұрлық, опасыздық – бұл ұлттық дәстүрлер емес, ұлттың ішінде көркеуделі к»</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3560" rIns="435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Иә, ұрлық , опасыздық адам бойындағы мақтан тұтарлық қасиеттерге жатпайды. Осындай жаман қасиеттердің зардабынан адам өзінің бойындағы адамгершілік құндылықтарын жоғалтады. Сонымен қатар адам ұрлық жасаса, ол өз атына ғана кір келтірмейді, Отанының да , отбасысының да атына кір келтіреді.</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75600">
                <a:tc>
                  <a:txBody>
                    <a:bodyPr lIns="43560" rIns="435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600" strike="noStrike" u="none">
                          <a:solidFill>
                            <a:srgbClr val="000000"/>
                          </a:solidFill>
                          <a:uFillTx/>
                          <a:latin typeface="Times New Roman"/>
                          <a:ea typeface="Calibri"/>
                        </a:rPr>
                        <a:t>« Ақылдылар үшін атақ-даңқ – бұл зіл батпан жүк »</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43560" rIns="43560" tIns="0" bIns="0" anchor="t">
                      <a:noAutofit/>
                    </a:bodyPr>
                    <a:p>
                      <a:pPr>
                        <a:lnSpc>
                          <a:spcPct val="100000"/>
                        </a:lnSpc>
                        <a:spcAft>
                          <a:spcPts val="19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Calibri"/>
                        </a:rPr>
                        <a:t>Атақ-даңқ кез-келген адамды ақымақтық іс жасауға итермелейді. Егерде атақ-даңқ ақымаққа берілсе, ол сол дәрежесін одан әрі биіктетуге тырысып, өзінің адам таңғысыз жаман жақтарын көрсете бастайды. Ақылдылар үшін атақ-даңқ зіл батпан жүк деп бекер айтпаған. Барлық назарды ол парызға аударуы тиіс, ал жеке басының мәселелері ол үшін белгілі бір дәрежеде ысырыла бастайды.</a:t>
                      </a:r>
                      <a:endParaRPr b="0" lang="ru-RU" sz="1600" strike="noStrike" u="none">
                        <a:solidFill>
                          <a:srgbClr val="000000"/>
                        </a:solidFill>
                        <a:uFillTx/>
                        <a:latin typeface="Calibri"/>
                      </a:endParaRPr>
                    </a:p>
                  </a:txBody>
                  <a:tcPr anchor="t" marL="43560" marR="435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8" name="Рисунок 48" descr=""/>
          <p:cNvPicPr/>
          <p:nvPr/>
        </p:nvPicPr>
        <p:blipFill>
          <a:blip r:embed="rId1"/>
          <a:stretch/>
        </p:blipFill>
        <p:spPr>
          <a:xfrm>
            <a:off x="652320" y="7978680"/>
            <a:ext cx="200160" cy="203400"/>
          </a:xfrm>
          <a:prstGeom prst="rect">
            <a:avLst/>
          </a:prstGeom>
          <a:ln w="0">
            <a:noFill/>
          </a:ln>
        </p:spPr>
      </p:pic>
      <p:sp>
        <p:nvSpPr>
          <p:cNvPr id="109"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1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12" name="Google Shape;77;p1"/>
          <p:cNvCxnSpPr/>
          <p:nvPr/>
        </p:nvCxnSpPr>
        <p:spPr>
          <a:xfrm>
            <a:off x="212400" y="6621120"/>
            <a:ext cx="11729160" cy="26280"/>
          </a:xfrm>
          <a:prstGeom prst="straightConnector1">
            <a:avLst/>
          </a:prstGeom>
          <a:ln w="57240">
            <a:solidFill>
              <a:srgbClr val="33cccc"/>
            </a:solidFill>
            <a:miter/>
          </a:ln>
        </p:spPr>
      </p:cxnSp>
      <p:cxnSp>
        <p:nvCxnSpPr>
          <p:cNvPr id="113" name="Google Shape;78;p1"/>
          <p:cNvCxnSpPr/>
          <p:nvPr/>
        </p:nvCxnSpPr>
        <p:spPr>
          <a:xfrm>
            <a:off x="757080" y="6364080"/>
            <a:ext cx="10694160" cy="37080"/>
          </a:xfrm>
          <a:prstGeom prst="straightConnector1">
            <a:avLst/>
          </a:prstGeom>
          <a:ln w="38160">
            <a:solidFill>
              <a:srgbClr val="4472c4"/>
            </a:solidFill>
            <a:miter/>
          </a:ln>
        </p:spPr>
      </p:cxnSp>
      <p:sp>
        <p:nvSpPr>
          <p:cNvPr id="114" name="TextBox 8"/>
          <p:cNvSpPr/>
          <p:nvPr/>
        </p:nvSpPr>
        <p:spPr>
          <a:xfrm>
            <a:off x="1474920" y="217440"/>
            <a:ext cx="65372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Сабақты бекіту</a:t>
            </a:r>
            <a:endParaRPr b="0" lang="ru-RU" sz="3200" strike="noStrike" u="none">
              <a:solidFill>
                <a:srgbClr val="000000"/>
              </a:solidFill>
              <a:uFillTx/>
              <a:latin typeface="Calibri"/>
            </a:endParaRPr>
          </a:p>
        </p:txBody>
      </p:sp>
      <p:sp>
        <p:nvSpPr>
          <p:cNvPr id="115" name="Rectangle 9"/>
          <p:cNvSpPr/>
          <p:nvPr/>
        </p:nvSpPr>
        <p:spPr>
          <a:xfrm>
            <a:off x="1187280" y="1515240"/>
            <a:ext cx="10180800" cy="1739880"/>
          </a:xfrm>
          <a:prstGeom prst="rect">
            <a:avLst/>
          </a:prstGeom>
          <a:noFill/>
          <a:ln w="0">
            <a:noFill/>
          </a:ln>
        </p:spPr>
        <p:style>
          <a:lnRef idx="0"/>
          <a:fillRef idx="0"/>
          <a:effectRef idx="0"/>
          <a:fontRef idx="minor"/>
        </p:style>
        <p:txBody>
          <a:bodyPr lIns="90000" rIns="90000" tIns="46800" bIns="46800" anchor="ctr">
            <a:spAutoFit/>
          </a:bodyPr>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Шығармадағы кейіпкерлердің есімдерін образдарымен сәйкестендірдіңіз;</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Үзіндідегі батаның мәніне үңіліп, өз ойыңызды түйіндеп жаздыңыз; </a:t>
            </a:r>
            <a:endParaRPr b="0" lang="ru-RU" sz="24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Туындыдағы  нақыл сөздердің мағынасын ашып жаздыңыз. </a:t>
            </a:r>
            <a:endParaRPr b="0" lang="ru-RU" sz="24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6" name="Рисунок 48" descr=""/>
          <p:cNvPicPr/>
          <p:nvPr/>
        </p:nvPicPr>
        <p:blipFill>
          <a:blip r:embed="rId1"/>
          <a:stretch/>
        </p:blipFill>
        <p:spPr>
          <a:xfrm>
            <a:off x="652320" y="7978680"/>
            <a:ext cx="200160" cy="203400"/>
          </a:xfrm>
          <a:prstGeom prst="rect">
            <a:avLst/>
          </a:prstGeom>
          <a:ln w="0">
            <a:noFill/>
          </a:ln>
        </p:spPr>
      </p:pic>
      <p:sp>
        <p:nvSpPr>
          <p:cNvPr id="117"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p:txBody>
      </p:sp>
      <p:sp>
        <p:nvSpPr>
          <p:cNvPr id="1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20" name="Google Shape;77;p1"/>
          <p:cNvCxnSpPr/>
          <p:nvPr/>
        </p:nvCxnSpPr>
        <p:spPr>
          <a:xfrm>
            <a:off x="212400" y="6621120"/>
            <a:ext cx="11729160" cy="26280"/>
          </a:xfrm>
          <a:prstGeom prst="straightConnector1">
            <a:avLst/>
          </a:prstGeom>
          <a:ln w="57240">
            <a:solidFill>
              <a:srgbClr val="33cccc"/>
            </a:solidFill>
            <a:miter/>
          </a:ln>
        </p:spPr>
      </p:cxnSp>
      <p:cxnSp>
        <p:nvCxnSpPr>
          <p:cNvPr id="121" name="Google Shape;78;p1"/>
          <p:cNvCxnSpPr/>
          <p:nvPr/>
        </p:nvCxnSpPr>
        <p:spPr>
          <a:xfrm>
            <a:off x="757080" y="6364080"/>
            <a:ext cx="10694160" cy="37080"/>
          </a:xfrm>
          <a:prstGeom prst="straightConnector1">
            <a:avLst/>
          </a:prstGeom>
          <a:ln w="38160">
            <a:solidFill>
              <a:srgbClr val="4472c4"/>
            </a:solidFill>
            <a:miter/>
          </a:ln>
        </p:spPr>
      </p:cxnSp>
      <p:sp>
        <p:nvSpPr>
          <p:cNvPr id="122" name="Rectangle 10"/>
          <p:cNvSpPr/>
          <p:nvPr/>
        </p:nvSpPr>
        <p:spPr>
          <a:xfrm>
            <a:off x="1692360" y="1437840"/>
            <a:ext cx="9621720" cy="119124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Шығармадағы қазақ ұлтына тән көрініс тапқан құндылықтар туралы анықтап жазыңыз. </a:t>
            </a:r>
            <a:endParaRPr b="0" lang="ru-RU" sz="2400" strike="noStrike" u="none">
              <a:solidFill>
                <a:srgbClr val="000000"/>
              </a:solidFill>
              <a:uFillTx/>
              <a:latin typeface="Calibri"/>
            </a:endParaRPr>
          </a:p>
        </p:txBody>
      </p:sp>
      <p:sp>
        <p:nvSpPr>
          <p:cNvPr id="123" name="Прямоугольник 10"/>
          <p:cNvSpPr/>
          <p:nvPr/>
        </p:nvSpPr>
        <p:spPr>
          <a:xfrm>
            <a:off x="1159200" y="184320"/>
            <a:ext cx="41835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Қосымша тапсырма: </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652320" y="3389040"/>
            <a:ext cx="10694160" cy="37080"/>
          </a:xfrm>
          <a:prstGeom prst="straightConnector1">
            <a:avLst/>
          </a:prstGeom>
          <a:ln w="38160">
            <a:solidFill>
              <a:srgbClr val="4472c4"/>
            </a:solidFill>
            <a:miter/>
          </a:ln>
        </p:spPr>
      </p:cxnSp>
      <p:sp>
        <p:nvSpPr>
          <p:cNvPr id="22" name="TextBox 8"/>
          <p:cNvSpPr/>
          <p:nvPr/>
        </p:nvSpPr>
        <p:spPr>
          <a:xfrm>
            <a:off x="1133640" y="25884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Оқу мақсаты:</a:t>
            </a:r>
            <a:endParaRPr b="0" lang="ru-RU" sz="3200" strike="noStrike" u="none">
              <a:solidFill>
                <a:srgbClr val="000000"/>
              </a:solidFill>
              <a:uFillTx/>
              <a:latin typeface="Calibri"/>
            </a:endParaRPr>
          </a:p>
        </p:txBody>
      </p:sp>
      <p:sp>
        <p:nvSpPr>
          <p:cNvPr id="23" name="TextBox 1"/>
          <p:cNvSpPr/>
          <p:nvPr/>
        </p:nvSpPr>
        <p:spPr>
          <a:xfrm>
            <a:off x="1146960" y="3740040"/>
            <a:ext cx="3543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Сабақ мақсаты:</a:t>
            </a:r>
            <a:endParaRPr b="0" lang="ru-RU" sz="3600" strike="noStrike" u="none">
              <a:solidFill>
                <a:srgbClr val="000000"/>
              </a:solidFill>
              <a:uFillTx/>
              <a:latin typeface="Calibri"/>
            </a:endParaRPr>
          </a:p>
        </p:txBody>
      </p:sp>
      <p:sp>
        <p:nvSpPr>
          <p:cNvPr id="24" name="Прямоугольник 9"/>
          <p:cNvSpPr/>
          <p:nvPr/>
        </p:nvSpPr>
        <p:spPr>
          <a:xfrm>
            <a:off x="1460520" y="1208160"/>
            <a:ext cx="9334440" cy="20451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8.2.1.1 Композицияны тұтастан бөлшекке, бөлшектен тұтасқа қарай  талдау.</a:t>
            </a:r>
            <a:endParaRPr b="0" lang="ru-RU" sz="3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Times New Roman"/>
                <a:ea typeface="Times New Roman"/>
              </a:rPr>
              <a:t>8.2.2.1 А</a:t>
            </a:r>
            <a:r>
              <a:rPr b="0" lang="kk-KZ" sz="3200" strike="noStrike" u="none">
                <a:solidFill>
                  <a:srgbClr val="000000"/>
                </a:solidFill>
                <a:uFillTx/>
                <a:latin typeface="Times New Roman"/>
                <a:ea typeface="Times New Roman"/>
              </a:rPr>
              <a:t>втор бейнесі мен кейіпкерлер қарым-қатынасының тілдік көрінісін талдау.</a:t>
            </a:r>
            <a:endParaRPr b="0" lang="ru-RU" sz="3200" strike="noStrike" u="none">
              <a:solidFill>
                <a:srgbClr val="000000"/>
              </a:solidFill>
              <a:uFillTx/>
              <a:latin typeface="Calibri"/>
            </a:endParaRPr>
          </a:p>
        </p:txBody>
      </p:sp>
      <p:sp>
        <p:nvSpPr>
          <p:cNvPr id="25" name="Прямоугольник 10"/>
          <p:cNvSpPr/>
          <p:nvPr/>
        </p:nvSpPr>
        <p:spPr>
          <a:xfrm>
            <a:off x="1677960" y="4253040"/>
            <a:ext cx="10045800" cy="20451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Оқушылар шығарманың композициясын тұтастан бөлшекке, бөлшектен тұтасқа қарай  талдап және автор бейнесі мен кейіпкерлер қарым-қатынасының тілдік көрінісіне талдау жасайды.</a:t>
            </a:r>
            <a:endParaRPr b="0" lang="ru-RU" sz="32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6" name="Рисунок 48" descr=""/>
          <p:cNvPicPr/>
          <p:nvPr/>
        </p:nvPicPr>
        <p:blipFill>
          <a:blip r:embed="rId1"/>
          <a:stretch/>
        </p:blipFill>
        <p:spPr>
          <a:xfrm>
            <a:off x="652320" y="7978680"/>
            <a:ext cx="200160" cy="203400"/>
          </a:xfrm>
          <a:prstGeom prst="rect">
            <a:avLst/>
          </a:prstGeom>
          <a:ln w="0">
            <a:noFill/>
          </a:ln>
        </p:spPr>
      </p:pic>
      <p:sp>
        <p:nvSpPr>
          <p:cNvPr id="2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0" name="Google Shape;77;p1"/>
          <p:cNvCxnSpPr/>
          <p:nvPr/>
        </p:nvCxnSpPr>
        <p:spPr>
          <a:xfrm>
            <a:off x="212400" y="6621120"/>
            <a:ext cx="11729160" cy="26280"/>
          </a:xfrm>
          <a:prstGeom prst="straightConnector1">
            <a:avLst/>
          </a:prstGeom>
          <a:ln w="57240">
            <a:solidFill>
              <a:srgbClr val="33cccc"/>
            </a:solidFill>
            <a:miter/>
          </a:ln>
        </p:spPr>
      </p:cxnSp>
      <p:cxnSp>
        <p:nvCxnSpPr>
          <p:cNvPr id="31" name="Google Shape;78;p1"/>
          <p:cNvCxnSpPr/>
          <p:nvPr/>
        </p:nvCxnSpPr>
        <p:spPr>
          <a:xfrm>
            <a:off x="757080" y="6364080"/>
            <a:ext cx="10694160" cy="37080"/>
          </a:xfrm>
          <a:prstGeom prst="straightConnector1">
            <a:avLst/>
          </a:prstGeom>
          <a:ln w="38160">
            <a:solidFill>
              <a:srgbClr val="4472c4"/>
            </a:solidFill>
            <a:miter/>
          </a:ln>
        </p:spPr>
      </p:cxnSp>
      <p:sp>
        <p:nvSpPr>
          <p:cNvPr id="3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TextBox 9"/>
          <p:cNvSpPr/>
          <p:nvPr/>
        </p:nvSpPr>
        <p:spPr>
          <a:xfrm>
            <a:off x="1133640" y="258840"/>
            <a:ext cx="57178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Бағалау </a:t>
            </a:r>
            <a:r>
              <a:rPr b="1" lang="kk-KZ" sz="3200" strike="noStrike" u="none">
                <a:solidFill>
                  <a:srgbClr val="ffffff"/>
                </a:solidFill>
                <a:uFillTx/>
                <a:latin typeface="Times New Roman"/>
                <a:ea typeface="Times New Roman"/>
              </a:rPr>
              <a:t>критерийлері: </a:t>
            </a:r>
            <a:endParaRPr b="0" lang="ru-RU" sz="3200" strike="noStrike" u="none">
              <a:solidFill>
                <a:srgbClr val="000000"/>
              </a:solidFill>
              <a:uFillTx/>
              <a:latin typeface="Calibri"/>
            </a:endParaRPr>
          </a:p>
        </p:txBody>
      </p:sp>
      <p:sp>
        <p:nvSpPr>
          <p:cNvPr id="34" name="Rectangle 10"/>
          <p:cNvSpPr/>
          <p:nvPr/>
        </p:nvSpPr>
        <p:spPr>
          <a:xfrm>
            <a:off x="450720" y="1541880"/>
            <a:ext cx="11190240" cy="3020040"/>
          </a:xfrm>
          <a:prstGeom prst="rect">
            <a:avLst/>
          </a:prstGeom>
          <a:noFill/>
          <a:ln w="0">
            <a:noFill/>
          </a:ln>
        </p:spPr>
        <p:style>
          <a:lnRef idx="0"/>
          <a:fillRef idx="0"/>
          <a:effectRef idx="0"/>
          <a:fontRef idx="minor"/>
        </p:style>
        <p:txBody>
          <a:bodyPr lIns="90000" rIns="90000" tIns="46800" bIns="46800" anchor="ctr">
            <a:spAutoFit/>
          </a:bodyPr>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Шығармадағы кейіпкерлердің есімдерін образдарымен сәйкестендіреді; </a:t>
            </a:r>
            <a:endParaRPr b="0" lang="ru-RU" sz="32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Үзіндідегі батаның мәніне үңіліп, өз ойын түйіндеп жазады;  </a:t>
            </a:r>
            <a:endParaRPr b="0" lang="ru-RU" sz="3200" strike="noStrike" u="none">
              <a:solidFill>
                <a:srgbClr val="000000"/>
              </a:solidFill>
              <a:uFillTx/>
              <a:latin typeface="Calibri"/>
            </a:endParaRPr>
          </a:p>
          <a:p>
            <a:pPr>
              <a:lnSpc>
                <a:spcPct val="15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Туындыдағы  нақыл сөздердің мағынасын ашып жазады.</a:t>
            </a:r>
            <a:endParaRPr b="0" lang="ru-RU" sz="32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                               </a:t>
            </a:r>
            <a:endParaRPr b="0" lang="ru-RU" sz="1800" strike="noStrike" u="none">
              <a:solidFill>
                <a:srgbClr val="000000"/>
              </a:solidFill>
              <a:uFillTx/>
              <a:latin typeface="Calibri"/>
            </a:endParaRPr>
          </a:p>
        </p:txBody>
      </p:sp>
      <p:sp>
        <p:nvSpPr>
          <p:cNvPr id="3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9" name="Google Shape;77;p1"/>
          <p:cNvCxnSpPr/>
          <p:nvPr/>
        </p:nvCxnSpPr>
        <p:spPr>
          <a:xfrm>
            <a:off x="212400" y="6621120"/>
            <a:ext cx="11729160" cy="26280"/>
          </a:xfrm>
          <a:prstGeom prst="straightConnector1">
            <a:avLst/>
          </a:prstGeom>
          <a:ln w="57240">
            <a:solidFill>
              <a:srgbClr val="33cccc"/>
            </a:solidFill>
            <a:miter/>
          </a:ln>
        </p:spPr>
      </p:cxnSp>
      <p:cxnSp>
        <p:nvCxnSpPr>
          <p:cNvPr id="40" name="Google Shape;78;p1"/>
          <p:cNvCxnSpPr/>
          <p:nvPr/>
        </p:nvCxnSpPr>
        <p:spPr>
          <a:xfrm>
            <a:off x="757080" y="6364080"/>
            <a:ext cx="10694160" cy="37080"/>
          </a:xfrm>
          <a:prstGeom prst="straightConnector1">
            <a:avLst/>
          </a:prstGeom>
          <a:ln w="38160">
            <a:solidFill>
              <a:srgbClr val="4472c4"/>
            </a:solidFill>
            <a:miter/>
          </a:ln>
        </p:spPr>
      </p:cxnSp>
      <p:sp>
        <p:nvSpPr>
          <p:cNvPr id="41" name="Rectangle 9"/>
          <p:cNvSpPr/>
          <p:nvPr/>
        </p:nvSpPr>
        <p:spPr>
          <a:xfrm>
            <a:off x="4435560" y="1832040"/>
            <a:ext cx="7437240" cy="228852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Жыл өткен сайын, жылдар өткен сайын Бауыржан шыңының басы Хан - Тәңірідей, Бұланайдай биіктеп барады. Өсетін елдің, өркен жаятын елдің ұрпағы Бауыржан өсиетінен ғибрат алар, ұлттық рухы биік жақсылар мен жайсаңдар көбейер.</a:t>
            </a:r>
            <a:endParaRPr b="0" lang="ru-RU" sz="2400" strike="noStrike" u="none">
              <a:solidFill>
                <a:srgbClr val="000000"/>
              </a:solidFill>
              <a:uFillTx/>
              <a:latin typeface="Calibri"/>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Ш.Мұртаза</a:t>
            </a:r>
            <a:endParaRPr b="0" lang="ru-RU" sz="2400" strike="noStrike" u="none">
              <a:solidFill>
                <a:srgbClr val="000000"/>
              </a:solidFill>
              <a:uFillTx/>
              <a:latin typeface="Calibri"/>
            </a:endParaRPr>
          </a:p>
        </p:txBody>
      </p:sp>
      <p:sp>
        <p:nvSpPr>
          <p:cNvPr id="42" name="Прямоугольник 9"/>
          <p:cNvSpPr/>
          <p:nvPr/>
        </p:nvSpPr>
        <p:spPr>
          <a:xfrm>
            <a:off x="1087200" y="201600"/>
            <a:ext cx="33786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Сабаққа кіріспе: </a:t>
            </a:r>
            <a:endParaRPr b="0" lang="ru-RU" sz="3200" strike="noStrike" u="none">
              <a:solidFill>
                <a:srgbClr val="000000"/>
              </a:solidFill>
              <a:uFillTx/>
              <a:latin typeface="Calibri"/>
            </a:endParaRPr>
          </a:p>
        </p:txBody>
      </p:sp>
      <p:pic>
        <p:nvPicPr>
          <p:cNvPr id="43" name="Picture 11" descr="Мұрағат: Ұшқан ұя: 1 700 тг. - Кітаптар / журналдар Караганда на Olx"/>
          <p:cNvPicPr/>
          <p:nvPr/>
        </p:nvPicPr>
        <p:blipFill>
          <a:blip r:embed="rId2"/>
          <a:srcRect l="9975" t="0" r="2221" b="0"/>
          <a:stretch/>
        </p:blipFill>
        <p:spPr>
          <a:xfrm>
            <a:off x="668160" y="1262160"/>
            <a:ext cx="3057840" cy="4647960"/>
          </a:xfrm>
          <a:prstGeom prst="rect">
            <a:avLst/>
          </a:prstGeom>
          <a:ln w="0">
            <a:noFill/>
          </a:ln>
        </p:spPr>
      </p:pic>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4" name="Рисунок 48" descr=""/>
          <p:cNvPicPr/>
          <p:nvPr/>
        </p:nvPicPr>
        <p:blipFill>
          <a:blip r:embed="rId1"/>
          <a:stretch/>
        </p:blipFill>
        <p:spPr>
          <a:xfrm>
            <a:off x="652320" y="7978680"/>
            <a:ext cx="200160" cy="203400"/>
          </a:xfrm>
          <a:prstGeom prst="rect">
            <a:avLst/>
          </a:prstGeom>
          <a:ln w="0">
            <a:noFill/>
          </a:ln>
        </p:spPr>
      </p:pic>
      <p:sp>
        <p:nvSpPr>
          <p:cNvPr id="4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pic>
        <p:nvPicPr>
          <p:cNvPr id="47" name="Схема 8" descr=""/>
          <p:cNvPicPr/>
          <p:nvPr/>
        </p:nvPicPr>
        <p:blipFill>
          <a:blip r:embed="rId2"/>
          <a:stretch/>
        </p:blipFill>
        <p:spPr>
          <a:xfrm>
            <a:off x="-6480" y="171360"/>
            <a:ext cx="12204720" cy="6869160"/>
          </a:xfrm>
          <a:prstGeom prst="rect">
            <a:avLst/>
          </a:prstGeom>
          <a:ln w="0">
            <a:noFill/>
          </a:ln>
        </p:spPr>
      </p:pic>
      <p:sp>
        <p:nvSpPr>
          <p:cNvPr id="48" name="Скругленный прямоугольник 9"/>
          <p:cNvSpPr/>
          <p:nvPr/>
        </p:nvSpPr>
        <p:spPr>
          <a:xfrm>
            <a:off x="163440" y="204840"/>
            <a:ext cx="3916440" cy="24429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      </a:t>
            </a:r>
            <a:r>
              <a:rPr b="0" lang="kk-KZ" sz="1800" strike="noStrike" u="none">
                <a:solidFill>
                  <a:srgbClr val="ffffff"/>
                </a:solidFill>
                <a:uFillTx/>
                <a:latin typeface="Times New Roman"/>
                <a:ea typeface="Times New Roman"/>
              </a:rPr>
              <a:t>Айталық, шығарманы идеялық мазмұны жағынан, тақырыпты баяндау ерекшеліктері тұрғысынан, сюжеттік, композициялық құрылысы, жанрлық сипаты жағынан талдауға болады</a:t>
            </a:r>
            <a:endParaRPr b="0" lang="ru-RU" sz="1800" strike="noStrike" u="none">
              <a:solidFill>
                <a:srgbClr val="000000"/>
              </a:solidFill>
              <a:uFillTx/>
              <a:latin typeface="Calibri"/>
            </a:endParaRPr>
          </a:p>
        </p:txBody>
      </p:sp>
      <p:sp>
        <p:nvSpPr>
          <p:cNvPr id="49" name="Скругленный прямоугольник 10"/>
          <p:cNvSpPr/>
          <p:nvPr/>
        </p:nvSpPr>
        <p:spPr>
          <a:xfrm>
            <a:off x="8134200" y="190440"/>
            <a:ext cx="3811680" cy="26481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  </a:t>
            </a:r>
            <a:r>
              <a:rPr b="0" lang="kk-KZ" sz="1800" strike="noStrike" u="none">
                <a:solidFill>
                  <a:srgbClr val="ffffff"/>
                </a:solidFill>
                <a:uFillTx/>
                <a:latin typeface="Times New Roman"/>
                <a:ea typeface="Times New Roman"/>
              </a:rPr>
              <a:t>Ал, поэзиялық шығарма болса интонациялык өзгешеліктері, ұйқасу түрі жағынан, әр түрлі шумақ, тармақтарды мазмұны жағынан талдауға болады</a:t>
            </a:r>
            <a:endParaRPr b="0" lang="ru-RU" sz="1800" strike="noStrike" u="none">
              <a:solidFill>
                <a:srgbClr val="000000"/>
              </a:solidFill>
              <a:uFillTx/>
              <a:latin typeface="Calibri"/>
            </a:endParaRPr>
          </a:p>
        </p:txBody>
      </p:sp>
      <p:sp>
        <p:nvSpPr>
          <p:cNvPr id="50" name="Скругленный прямоугольник 11"/>
          <p:cNvSpPr/>
          <p:nvPr/>
        </p:nvSpPr>
        <p:spPr>
          <a:xfrm>
            <a:off x="8215200" y="3924360"/>
            <a:ext cx="3754440" cy="26193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      </a:t>
            </a:r>
            <a:r>
              <a:rPr b="0" lang="kk-KZ" sz="1800" strike="noStrike" u="none">
                <a:solidFill>
                  <a:srgbClr val="ffffff"/>
                </a:solidFill>
                <a:uFillTx/>
                <a:latin typeface="Times New Roman"/>
                <a:ea typeface="Times New Roman"/>
              </a:rPr>
              <a:t>Шығарманың жекелеген бөлшектерін осылай әртүрлі қырынан талдағанда  шығарманы тұтас кабылдағандағы алатын әсерімізді толықтырып, байыта түсетіні сөзсіз.</a:t>
            </a:r>
            <a:endParaRPr b="0" lang="ru-RU" sz="1800" strike="noStrike" u="none">
              <a:solidFill>
                <a:srgbClr val="000000"/>
              </a:solidFill>
              <a:uFillTx/>
              <a:latin typeface="Calibri"/>
            </a:endParaRPr>
          </a:p>
        </p:txBody>
      </p:sp>
      <p:sp>
        <p:nvSpPr>
          <p:cNvPr id="51" name="Скругленный прямоугольник 12"/>
          <p:cNvSpPr/>
          <p:nvPr/>
        </p:nvSpPr>
        <p:spPr>
          <a:xfrm>
            <a:off x="163440" y="3905280"/>
            <a:ext cx="3794040" cy="267336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ffffff"/>
                </a:solidFill>
                <a:uFillTx/>
                <a:latin typeface="Times New Roman"/>
                <a:ea typeface="Times New Roman"/>
              </a:rPr>
              <a:t>  </a:t>
            </a:r>
            <a:r>
              <a:rPr b="0" lang="kk-KZ" sz="1800" strike="noStrike" u="none">
                <a:solidFill>
                  <a:srgbClr val="ffffff"/>
                </a:solidFill>
                <a:uFillTx/>
                <a:latin typeface="Times New Roman"/>
                <a:ea typeface="Times New Roman"/>
              </a:rPr>
              <a:t>Әдеби шығарманың көркемдік, тілдік ерекшеліктерін зерттегенде, ұсақ, көзге түсе бермейтін сипат белгілеріне зер салып, сол аркылы көркем шығарманың бойындағы, құрылыс-бітіміндегі зор мәні бар қасиеттерін айқынырақ бағдарлауға ұмтыламыз. </a:t>
            </a:r>
            <a:endParaRPr b="0" lang="ru-RU" sz="18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6" name="Google Shape;77;p1"/>
          <p:cNvCxnSpPr/>
          <p:nvPr/>
        </p:nvCxnSpPr>
        <p:spPr>
          <a:xfrm>
            <a:off x="212400" y="6621120"/>
            <a:ext cx="11729160" cy="26280"/>
          </a:xfrm>
          <a:prstGeom prst="straightConnector1">
            <a:avLst/>
          </a:prstGeom>
          <a:ln w="57240">
            <a:solidFill>
              <a:srgbClr val="33cccc"/>
            </a:solidFill>
            <a:miter/>
          </a:ln>
        </p:spPr>
      </p:cxnSp>
      <p:cxnSp>
        <p:nvCxnSpPr>
          <p:cNvPr id="57" name="Google Shape;78;p1"/>
          <p:cNvCxnSpPr/>
          <p:nvPr/>
        </p:nvCxnSpPr>
        <p:spPr>
          <a:xfrm>
            <a:off x="757080" y="6364080"/>
            <a:ext cx="10694160" cy="37080"/>
          </a:xfrm>
          <a:prstGeom prst="straightConnector1">
            <a:avLst/>
          </a:prstGeom>
          <a:ln w="38160">
            <a:solidFill>
              <a:srgbClr val="4472c4"/>
            </a:solidFill>
            <a:miter/>
          </a:ln>
        </p:spPr>
      </p:cxnSp>
      <p:sp>
        <p:nvSpPr>
          <p:cNvPr id="58"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59" name="Rectangle 10"/>
          <p:cNvSpPr/>
          <p:nvPr/>
        </p:nvSpPr>
        <p:spPr>
          <a:xfrm>
            <a:off x="1177920" y="1253880"/>
            <a:ext cx="9468000" cy="119124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Шығармадағы кейіпкерлердің есімдерін образдарымен сәйкестендіріңіз. </a:t>
            </a:r>
            <a:endParaRPr b="0" lang="ru-RU" sz="2400" strike="noStrike" u="none">
              <a:solidFill>
                <a:srgbClr val="000000"/>
              </a:solidFill>
              <a:uFillTx/>
              <a:latin typeface="Calibri"/>
            </a:endParaRPr>
          </a:p>
        </p:txBody>
      </p:sp>
      <p:sp>
        <p:nvSpPr>
          <p:cNvPr id="60" name="Прямоугольник 11"/>
          <p:cNvSpPr/>
          <p:nvPr/>
        </p:nvSpPr>
        <p:spPr>
          <a:xfrm>
            <a:off x="1409760" y="3333600"/>
            <a:ext cx="9180360" cy="137412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Дескрипторы:</a:t>
            </a:r>
            <a:endParaRPr b="0" lang="ru-RU" sz="24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кейіпкерлер образын түсініп оқиды;</a:t>
            </a:r>
            <a:endParaRPr b="0" lang="ru-RU" sz="24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Кейіпкерлердің есімі мен образдарын сәйкестендіреді.</a:t>
            </a:r>
            <a:endParaRPr b="0" lang="ru-RU" sz="24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1" name="Рисунок 48" descr=""/>
          <p:cNvPicPr/>
          <p:nvPr/>
        </p:nvPicPr>
        <p:blipFill>
          <a:blip r:embed="rId1"/>
          <a:stretch/>
        </p:blipFill>
        <p:spPr>
          <a:xfrm>
            <a:off x="652320" y="7978680"/>
            <a:ext cx="200160" cy="203400"/>
          </a:xfrm>
          <a:prstGeom prst="rect">
            <a:avLst/>
          </a:prstGeom>
          <a:ln w="0">
            <a:noFill/>
          </a:ln>
        </p:spPr>
      </p:pic>
      <p:sp>
        <p:nvSpPr>
          <p:cNvPr id="6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4" name="Google Shape;77;p1"/>
          <p:cNvCxnSpPr/>
          <p:nvPr/>
        </p:nvCxnSpPr>
        <p:spPr>
          <a:xfrm>
            <a:off x="212400" y="6621120"/>
            <a:ext cx="11729160" cy="26280"/>
          </a:xfrm>
          <a:prstGeom prst="straightConnector1">
            <a:avLst/>
          </a:prstGeom>
          <a:ln w="57240">
            <a:solidFill>
              <a:srgbClr val="33cccc"/>
            </a:solidFill>
            <a:miter/>
          </a:ln>
        </p:spPr>
      </p:cxnSp>
      <p:cxnSp>
        <p:nvCxnSpPr>
          <p:cNvPr id="65" name="Google Shape;78;p1"/>
          <p:cNvCxnSpPr/>
          <p:nvPr/>
        </p:nvCxnSpPr>
        <p:spPr>
          <a:xfrm>
            <a:off x="757080" y="6364080"/>
            <a:ext cx="10694160" cy="37080"/>
          </a:xfrm>
          <a:prstGeom prst="straightConnector1">
            <a:avLst/>
          </a:prstGeom>
          <a:ln w="38160">
            <a:solidFill>
              <a:srgbClr val="4472c4"/>
            </a:solidFill>
            <a:miter/>
          </a:ln>
        </p:spPr>
      </p:cxnSp>
      <p:graphicFrame>
        <p:nvGraphicFramePr>
          <p:cNvPr id="66" name=""/>
          <p:cNvGraphicFramePr/>
          <p:nvPr/>
        </p:nvGraphicFramePr>
        <p:xfrm>
          <a:off x="861840" y="1200240"/>
          <a:ext cx="10615680" cy="4732200"/>
        </p:xfrm>
        <a:graphic>
          <a:graphicData uri="http://schemas.openxmlformats.org/drawingml/2006/table">
            <a:tbl>
              <a:tblPr/>
              <a:tblGrid>
                <a:gridCol w="2698920"/>
                <a:gridCol w="1901880"/>
                <a:gridCol w="6014880"/>
              </a:tblGrid>
              <a:tr h="315720">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Calibri"/>
                        </a:rPr>
                        <a:t>Кейіпкерлердің есімі</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Calibri"/>
                        </a:rPr>
                        <a:t>Шығармадағы кейіпкерлер образы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4608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Имаш</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spcAft>
                          <a:spcPts val="1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Бауыржанның әкесі, жұрт Момыш деп кеткен. Жасынан өлеңге жақын, еті тірі,орысша хат таныған.ағаш ұста, зергер, етікші, аймаққа әйгілі сыйлы адам.</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4644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Қызтумас</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Бауыржан Момышұлының анасы,Байтана руынан Әбдірахманның қызы, Бауыржанның үш жасында қайтыс болыпты.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26180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Момыналы</a:t>
                      </a: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spcAft>
                          <a:spcPts val="1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Әкесінің кенже інісі, ұзын бойлы, дөңгелек қара көзді, кертпе мұрындау, астыңғы ерні дүрліктеу, аққұба жігіт.Қыңыр мінезді, епті, алаңғасар, қаракүш, "Таубұзар", әжесінің айтуынша Серкебай нағашысына тартқан.</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94644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Момынқұл</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spcAft>
                          <a:spcPts val="1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Бауыржан Момышұлының атасы, орта бойлы, орақ мұрын, от жанарлы, шымыр шал Имаш 1911 жылы 92 жасында дүниеден өткен.</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157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Разия</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spcAft>
                          <a:spcPts val="1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Әжесі, ертегіші, салт жоралғыны көп білетін, ел анасы.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6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8" name="Рисунок 48" descr=""/>
          <p:cNvPicPr/>
          <p:nvPr/>
        </p:nvPicPr>
        <p:blipFill>
          <a:blip r:embed="rId1"/>
          <a:stretch/>
        </p:blipFill>
        <p:spPr>
          <a:xfrm>
            <a:off x="652320" y="7978680"/>
            <a:ext cx="200160" cy="203400"/>
          </a:xfrm>
          <a:prstGeom prst="rect">
            <a:avLst/>
          </a:prstGeom>
          <a:ln w="0">
            <a:noFill/>
          </a:ln>
        </p:spPr>
      </p:pic>
      <p:sp>
        <p:nvSpPr>
          <p:cNvPr id="69"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72" name="Google Shape;77;p1"/>
          <p:cNvCxnSpPr/>
          <p:nvPr/>
        </p:nvCxnSpPr>
        <p:spPr>
          <a:xfrm>
            <a:off x="212400" y="6621120"/>
            <a:ext cx="11729160" cy="26280"/>
          </a:xfrm>
          <a:prstGeom prst="straightConnector1">
            <a:avLst/>
          </a:prstGeom>
          <a:ln w="57240">
            <a:solidFill>
              <a:srgbClr val="33cccc"/>
            </a:solidFill>
            <a:miter/>
          </a:ln>
        </p:spPr>
      </p:cxnSp>
      <p:cxnSp>
        <p:nvCxnSpPr>
          <p:cNvPr id="73" name="Google Shape;78;p1"/>
          <p:cNvCxnSpPr/>
          <p:nvPr/>
        </p:nvCxnSpPr>
        <p:spPr>
          <a:xfrm>
            <a:off x="757080" y="6364080"/>
            <a:ext cx="10694160" cy="37080"/>
          </a:xfrm>
          <a:prstGeom prst="straightConnector1">
            <a:avLst/>
          </a:prstGeom>
          <a:ln w="57240">
            <a:solidFill>
              <a:srgbClr val="0070c0"/>
            </a:solidFill>
            <a:miter/>
          </a:ln>
        </p:spPr>
      </p:cxnSp>
      <p:sp>
        <p:nvSpPr>
          <p:cNvPr id="74"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pic>
        <p:nvPicPr>
          <p:cNvPr id="75" name="Рисунок 9" descr=""/>
          <p:cNvPicPr/>
          <p:nvPr/>
        </p:nvPicPr>
        <p:blipFill>
          <a:blip r:embed="rId2"/>
          <a:srcRect l="1685" t="32087" r="27126" b="19252"/>
          <a:stretch/>
        </p:blipFill>
        <p:spPr>
          <a:xfrm>
            <a:off x="168120" y="938160"/>
            <a:ext cx="12024000" cy="565308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6" name="Рисунок 48" descr=""/>
          <p:cNvPicPr/>
          <p:nvPr/>
        </p:nvPicPr>
        <p:blipFill>
          <a:blip r:embed="rId1"/>
          <a:stretch/>
        </p:blipFill>
        <p:spPr>
          <a:xfrm>
            <a:off x="652320" y="7978680"/>
            <a:ext cx="200160" cy="203400"/>
          </a:xfrm>
          <a:prstGeom prst="rect">
            <a:avLst/>
          </a:prstGeom>
          <a:ln w="0">
            <a:noFill/>
          </a:ln>
        </p:spPr>
      </p:pic>
      <p:sp>
        <p:nvSpPr>
          <p:cNvPr id="77" name="object 2"/>
          <p:cNvSpPr/>
          <p:nvPr/>
        </p:nvSpPr>
        <p:spPr>
          <a:xfrm>
            <a:off x="1440" y="-12600"/>
            <a:ext cx="12190680" cy="8445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80" name="TextBox 8"/>
          <p:cNvSpPr/>
          <p:nvPr/>
        </p:nvSpPr>
        <p:spPr>
          <a:xfrm>
            <a:off x="1065240" y="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81" name="Rectangle 10"/>
          <p:cNvSpPr/>
          <p:nvPr/>
        </p:nvSpPr>
        <p:spPr>
          <a:xfrm>
            <a:off x="1123920" y="917640"/>
            <a:ext cx="10685520" cy="8254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Үзіндідегі бата беру дәстүрі туралы не білесіз? Имаш атаның берген батасының мәніне үңіліп, өз ойыңызды түйіндеп жазыңыз? </a:t>
            </a:r>
            <a:endParaRPr b="0" lang="ru-RU" sz="2400" strike="noStrike" u="none">
              <a:solidFill>
                <a:srgbClr val="000000"/>
              </a:solidFill>
              <a:uFillTx/>
              <a:latin typeface="Calibri"/>
            </a:endParaRPr>
          </a:p>
        </p:txBody>
      </p:sp>
      <p:sp>
        <p:nvSpPr>
          <p:cNvPr id="82" name="Прямоугольник 12"/>
          <p:cNvSpPr/>
          <p:nvPr/>
        </p:nvSpPr>
        <p:spPr>
          <a:xfrm>
            <a:off x="6746760" y="3046320"/>
            <a:ext cx="5445360" cy="1769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000000"/>
                </a:solidFill>
                <a:uFillTx/>
                <a:latin typeface="Times New Roman"/>
                <a:ea typeface="Times New Roman"/>
              </a:rPr>
              <a:t>Дескрипторы:</a:t>
            </a:r>
            <a:endParaRPr b="0" lang="ru-RU" sz="22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үзіндіні түсініп оқиды;</a:t>
            </a:r>
            <a:endParaRPr b="0" lang="ru-RU" sz="22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бата беру дәстүрі туралы білгенін жазады;</a:t>
            </a:r>
            <a:endParaRPr b="0" lang="ru-RU" sz="22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батаның мәніне үңіліп, өз ойын түйіндеп жазады.</a:t>
            </a:r>
            <a:endParaRPr b="0" lang="ru-RU" sz="2200" strike="noStrike" u="none">
              <a:solidFill>
                <a:srgbClr val="000000"/>
              </a:solidFill>
              <a:uFillTx/>
              <a:latin typeface="Calibri"/>
            </a:endParaRPr>
          </a:p>
        </p:txBody>
      </p:sp>
      <p:pic>
        <p:nvPicPr>
          <p:cNvPr id="83" name="Вертикальный свиток 13" descr=""/>
          <p:cNvPicPr/>
          <p:nvPr/>
        </p:nvPicPr>
        <p:blipFill>
          <a:blip r:embed="rId2"/>
          <a:stretch/>
        </p:blipFill>
        <p:spPr>
          <a:xfrm>
            <a:off x="-23760" y="1816200"/>
            <a:ext cx="7076880" cy="4852800"/>
          </a:xfrm>
          <a:prstGeom prst="rect">
            <a:avLst/>
          </a:prstGeom>
          <a:ln w="0">
            <a:noFill/>
          </a:ln>
        </p:spPr>
      </p:pic>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6619</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Nazgul</cp:lastModifiedBy>
  <cp:lastPrinted>2020-03-24T14:36:16Z</cp:lastPrinted>
  <dcterms:modified xsi:type="dcterms:W3CDTF">2021-02-01T08:52:28Z</dcterms:modified>
  <cp:revision>463</cp:revision>
  <dc:subject/>
  <dc:title>Презентация PowerPoint</dc:title>
</cp:coreProperties>
</file>