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81" r:id="rId2"/>
    <p:sldId id="309" r:id="rId3"/>
    <p:sldId id="311" r:id="rId4"/>
    <p:sldId id="324" r:id="rId5"/>
    <p:sldId id="312" r:id="rId6"/>
    <p:sldId id="316" r:id="rId7"/>
    <p:sldId id="320" r:id="rId8"/>
    <p:sldId id="322" r:id="rId9"/>
    <p:sldId id="325" r:id="rId10"/>
    <p:sldId id="30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866C084A-1F1A-4039-8339-E688D9000837}">
          <p14:sldIdLst>
            <p14:sldId id="279"/>
            <p14:sldId id="281"/>
            <p14:sldId id="287"/>
            <p14:sldId id="286"/>
            <p14:sldId id="283"/>
            <p14:sldId id="288"/>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E0067"/>
    <a:srgbClr val="E54415"/>
    <a:srgbClr val="F19300"/>
    <a:srgbClr val="B1D0E5"/>
    <a:srgbClr val="91DFD8"/>
    <a:srgbClr val="0097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915" autoAdjust="0"/>
  </p:normalViewPr>
  <p:slideViewPr>
    <p:cSldViewPr>
      <p:cViewPr varScale="1">
        <p:scale>
          <a:sx n="88" d="100"/>
          <a:sy n="88" d="100"/>
        </p:scale>
        <p:origin x="-624" y="48"/>
      </p:cViewPr>
      <p:guideLst>
        <p:guide orient="horz" pos="2160"/>
        <p:guide pos="3840"/>
      </p:guideLst>
    </p:cSldViewPr>
  </p:slideViewPr>
  <p:notesTextViewPr>
    <p:cViewPr>
      <p:scale>
        <a:sx n="100" d="100"/>
        <a:sy n="100" d="100"/>
      </p:scale>
      <p:origin x="0" y="0"/>
    </p:cViewPr>
  </p:notesTextViewPr>
  <p:notesViewPr>
    <p:cSldViewPr>
      <p:cViewPr varScale="1">
        <p:scale>
          <a:sx n="81" d="100"/>
          <a:sy n="81" d="100"/>
        </p:scale>
        <p:origin x="-208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45665B-D7E9-4DEF-8FC5-CF97FB764938}" type="datetimeFigureOut">
              <a:rPr lang="zh-CN" altLang="en-US" smtClean="0"/>
              <a:pPr/>
              <a:t>2021/2/1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0D62A-0EDC-4DC8-9C32-FB765812F04D}" type="slidenum">
              <a:rPr lang="zh-CN" altLang="en-US" smtClean="0"/>
              <a:pPr/>
              <a:t>‹#›</a:t>
            </a:fld>
            <a:endParaRPr lang="zh-CN" altLang="en-US"/>
          </a:p>
        </p:txBody>
      </p:sp>
    </p:spTree>
    <p:extLst>
      <p:ext uri="{BB962C8B-B14F-4D97-AF65-F5344CB8AC3E}">
        <p14:creationId xmlns="" xmlns:p14="http://schemas.microsoft.com/office/powerpoint/2010/main" val="1744472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7</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9</a:t>
            </a:fld>
            <a:endParaRPr lang="zh-CN" altLang="en-US"/>
          </a:p>
        </p:txBody>
      </p:sp>
    </p:spTree>
    <p:extLst>
      <p:ext uri="{BB962C8B-B14F-4D97-AF65-F5344CB8AC3E}">
        <p14:creationId xmlns="" xmlns:p14="http://schemas.microsoft.com/office/powerpoint/2010/main" val="616843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10</a:t>
            </a:fld>
            <a:endParaRPr lang="zh-CN" altLang="en-US"/>
          </a:p>
        </p:txBody>
      </p:sp>
    </p:spTree>
    <p:extLst>
      <p:ext uri="{BB962C8B-B14F-4D97-AF65-F5344CB8AC3E}">
        <p14:creationId xmlns="" xmlns:p14="http://schemas.microsoft.com/office/powerpoint/2010/main" val="61684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8" name="文本占位符 7"/>
          <p:cNvSpPr>
            <a:spLocks noGrp="1"/>
          </p:cNvSpPr>
          <p:nvPr>
            <p:ph type="body" sz="quarter" idx="10"/>
          </p:nvPr>
        </p:nvSpPr>
        <p:spPr>
          <a:xfrm>
            <a:off x="3429000" y="142876"/>
            <a:ext cx="8477251" cy="1571625"/>
          </a:xfrm>
          <a:prstGeom prst="rect">
            <a:avLst/>
          </a:prstGeom>
        </p:spPr>
        <p:txBody>
          <a:bodyPr/>
          <a:lstStyle/>
          <a:p>
            <a:pPr lvl="0"/>
            <a:r>
              <a:rPr lang="ru-RU" altLang="zh-CN" smtClean="0"/>
              <a:t>Образец текста</a:t>
            </a:r>
          </a:p>
        </p:txBody>
      </p:sp>
    </p:spTree>
    <p:extLst>
      <p:ext uri="{BB962C8B-B14F-4D97-AF65-F5344CB8AC3E}">
        <p14:creationId xmlns="" xmlns:p14="http://schemas.microsoft.com/office/powerpoint/2010/main" val="77454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4" name="表格占位符 13"/>
          <p:cNvSpPr>
            <a:spLocks noGrp="1"/>
          </p:cNvSpPr>
          <p:nvPr>
            <p:ph type="tbl" sz="quarter" idx="10"/>
          </p:nvPr>
        </p:nvSpPr>
        <p:spPr>
          <a:xfrm>
            <a:off x="4190986" y="2714626"/>
            <a:ext cx="7429553" cy="2857515"/>
          </a:xfrm>
          <a:prstGeom prst="rect">
            <a:avLst/>
          </a:prstGeom>
        </p:spPr>
        <p:txBody>
          <a:bodyPr/>
          <a:lstStyle/>
          <a:p>
            <a:r>
              <a:rPr lang="ru-RU" altLang="zh-CN" smtClean="0"/>
              <a:t>Вставка таблицы</a:t>
            </a:r>
            <a:endParaRPr lang="zh-CN" altLang="en-US"/>
          </a:p>
        </p:txBody>
      </p:sp>
      <p:sp>
        <p:nvSpPr>
          <p:cNvPr id="16" name="图片占位符 15"/>
          <p:cNvSpPr>
            <a:spLocks noGrp="1"/>
          </p:cNvSpPr>
          <p:nvPr>
            <p:ph type="pic" sz="quarter" idx="11"/>
          </p:nvPr>
        </p:nvSpPr>
        <p:spPr>
          <a:xfrm>
            <a:off x="571462" y="428605"/>
            <a:ext cx="3333751" cy="2214563"/>
          </a:xfrm>
          <a:prstGeom prst="rect">
            <a:avLst/>
          </a:prstGeom>
        </p:spPr>
        <p:txBody>
          <a:bodyPr/>
          <a:lstStyle/>
          <a:p>
            <a:r>
              <a:rPr lang="ru-RU" altLang="zh-CN" smtClean="0"/>
              <a:t>Вставка рисунка</a:t>
            </a:r>
            <a:endParaRPr lang="zh-CN" altLang="en-US"/>
          </a:p>
        </p:txBody>
      </p:sp>
      <p:sp>
        <p:nvSpPr>
          <p:cNvPr id="18" name="文本占位符 17"/>
          <p:cNvSpPr>
            <a:spLocks noGrp="1"/>
          </p:cNvSpPr>
          <p:nvPr>
            <p:ph type="body" sz="quarter" idx="12"/>
          </p:nvPr>
        </p:nvSpPr>
        <p:spPr>
          <a:xfrm>
            <a:off x="4190986" y="1428736"/>
            <a:ext cx="7429515" cy="1143014"/>
          </a:xfrm>
          <a:prstGeom prst="rect">
            <a:avLst/>
          </a:prstGeom>
        </p:spPr>
        <p:txBody>
          <a:bodyPr/>
          <a:lstStyle>
            <a:lvl1pPr>
              <a:buNone/>
              <a:defRPr/>
            </a:lvl1pPr>
          </a:lstStyle>
          <a:p>
            <a:pPr lvl="0"/>
            <a:r>
              <a:rPr lang="ru-RU" altLang="zh-CN" smtClean="0"/>
              <a:t>Образец текста</a:t>
            </a:r>
          </a:p>
        </p:txBody>
      </p:sp>
      <p:sp>
        <p:nvSpPr>
          <p:cNvPr id="6" name="文本占位符 5"/>
          <p:cNvSpPr>
            <a:spLocks noGrp="1"/>
          </p:cNvSpPr>
          <p:nvPr>
            <p:ph type="body" sz="quarter" idx="13"/>
          </p:nvPr>
        </p:nvSpPr>
        <p:spPr>
          <a:xfrm>
            <a:off x="4191000" y="500063"/>
            <a:ext cx="4953000" cy="785812"/>
          </a:xfrm>
          <a:prstGeom prst="rect">
            <a:avLst/>
          </a:prstGeom>
        </p:spPr>
        <p:txBody>
          <a:bodyPr/>
          <a:lstStyle>
            <a:lvl1pPr>
              <a:buNone/>
              <a:defRPr/>
            </a:lvl1pPr>
          </a:lstStyle>
          <a:p>
            <a:pPr lvl="0"/>
            <a:r>
              <a:rPr lang="ru-RU" altLang="zh-CN" smtClean="0"/>
              <a:t>Образец текста</a:t>
            </a:r>
          </a:p>
        </p:txBody>
      </p:sp>
    </p:spTree>
    <p:extLst>
      <p:ext uri="{BB962C8B-B14F-4D97-AF65-F5344CB8AC3E}">
        <p14:creationId xmlns="" xmlns:p14="http://schemas.microsoft.com/office/powerpoint/2010/main" val="3279789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7" name="SmartArt 占位符 6"/>
          <p:cNvSpPr>
            <a:spLocks noGrp="1"/>
          </p:cNvSpPr>
          <p:nvPr>
            <p:ph type="dgm" sz="quarter" idx="10"/>
          </p:nvPr>
        </p:nvSpPr>
        <p:spPr>
          <a:xfrm>
            <a:off x="4095736" y="571480"/>
            <a:ext cx="6953299" cy="4071966"/>
          </a:xfrm>
          <a:prstGeom prst="rect">
            <a:avLst/>
          </a:prstGeom>
        </p:spPr>
        <p:txBody>
          <a:bodyPr/>
          <a:lstStyle/>
          <a:p>
            <a:r>
              <a:rPr lang="ru-RU" altLang="zh-CN" smtClean="0"/>
              <a:t>Вставка рисунка SmartArt</a:t>
            </a:r>
            <a:endParaRPr lang="zh-CN" altLang="en-US"/>
          </a:p>
        </p:txBody>
      </p:sp>
      <p:sp>
        <p:nvSpPr>
          <p:cNvPr id="9" name="文本占位符 8"/>
          <p:cNvSpPr>
            <a:spLocks noGrp="1"/>
          </p:cNvSpPr>
          <p:nvPr>
            <p:ph type="body" sz="quarter" idx="11"/>
          </p:nvPr>
        </p:nvSpPr>
        <p:spPr>
          <a:xfrm>
            <a:off x="952501" y="571480"/>
            <a:ext cx="2857500" cy="4000520"/>
          </a:xfrm>
          <a:prstGeom prst="rect">
            <a:avLst/>
          </a:prstGeom>
        </p:spPr>
        <p:txBody>
          <a:bodyPr/>
          <a:lstStyle/>
          <a:p>
            <a:pPr lvl="0"/>
            <a:r>
              <a:rPr lang="ru-RU" altLang="zh-CN" smtClean="0"/>
              <a:t>Образец текста</a:t>
            </a:r>
          </a:p>
        </p:txBody>
      </p:sp>
      <p:sp>
        <p:nvSpPr>
          <p:cNvPr id="5" name="文本占位符 4"/>
          <p:cNvSpPr>
            <a:spLocks noGrp="1"/>
          </p:cNvSpPr>
          <p:nvPr>
            <p:ph type="body" sz="quarter" idx="12"/>
          </p:nvPr>
        </p:nvSpPr>
        <p:spPr>
          <a:xfrm>
            <a:off x="4095751" y="4786313"/>
            <a:ext cx="4572000" cy="785812"/>
          </a:xfrm>
          <a:prstGeom prst="rect">
            <a:avLst/>
          </a:prstGeom>
        </p:spPr>
        <p:txBody>
          <a:bodyPr/>
          <a:lstStyle/>
          <a:p>
            <a:pPr lvl="0"/>
            <a:r>
              <a:rPr lang="ru-RU" altLang="zh-CN" smtClean="0"/>
              <a:t>Образец текста</a:t>
            </a:r>
          </a:p>
        </p:txBody>
      </p:sp>
    </p:spTree>
    <p:extLst>
      <p:ext uri="{BB962C8B-B14F-4D97-AF65-F5344CB8AC3E}">
        <p14:creationId xmlns="" xmlns:p14="http://schemas.microsoft.com/office/powerpoint/2010/main" val="274978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3" name="图表占位符 2"/>
          <p:cNvSpPr>
            <a:spLocks noGrp="1"/>
          </p:cNvSpPr>
          <p:nvPr>
            <p:ph type="chart" sz="quarter" idx="10"/>
          </p:nvPr>
        </p:nvSpPr>
        <p:spPr>
          <a:xfrm>
            <a:off x="2381225" y="714357"/>
            <a:ext cx="7429500" cy="4143375"/>
          </a:xfrm>
          <a:prstGeom prst="rect">
            <a:avLst/>
          </a:prstGeom>
        </p:spPr>
        <p:txBody>
          <a:bodyPr/>
          <a:lstStyle/>
          <a:p>
            <a:r>
              <a:rPr lang="ru-RU" altLang="zh-CN" smtClean="0"/>
              <a:t>Вставка диаграммы</a:t>
            </a:r>
            <a:endParaRPr lang="zh-CN" altLang="en-US"/>
          </a:p>
        </p:txBody>
      </p:sp>
      <p:sp>
        <p:nvSpPr>
          <p:cNvPr id="5" name="文本占位符 4"/>
          <p:cNvSpPr>
            <a:spLocks noGrp="1"/>
          </p:cNvSpPr>
          <p:nvPr>
            <p:ph type="body" sz="quarter" idx="11"/>
          </p:nvPr>
        </p:nvSpPr>
        <p:spPr>
          <a:xfrm>
            <a:off x="6000751" y="5000625"/>
            <a:ext cx="3810000" cy="857250"/>
          </a:xfrm>
          <a:prstGeom prst="rect">
            <a:avLst/>
          </a:prstGeom>
        </p:spPr>
        <p:txBody>
          <a:bodyPr/>
          <a:lstStyle/>
          <a:p>
            <a:pPr lvl="0"/>
            <a:r>
              <a:rPr lang="ru-RU" altLang="zh-CN" smtClean="0"/>
              <a:t>Образец текста</a:t>
            </a:r>
          </a:p>
        </p:txBody>
      </p:sp>
    </p:spTree>
    <p:extLst>
      <p:ext uri="{BB962C8B-B14F-4D97-AF65-F5344CB8AC3E}">
        <p14:creationId xmlns="" xmlns:p14="http://schemas.microsoft.com/office/powerpoint/2010/main" val="195646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a:xfrm>
            <a:off x="666751" y="1143000"/>
            <a:ext cx="10858500" cy="1428750"/>
          </a:xfrm>
          <a:prstGeom prst="rect">
            <a:avLst/>
          </a:prstGeom>
        </p:spPr>
        <p:txBody>
          <a:bodyPr/>
          <a:lstStyle/>
          <a:p>
            <a:pPr lvl="0"/>
            <a:r>
              <a:rPr lang="ru-RU" altLang="zh-CN" smtClean="0"/>
              <a:t>Образец текста</a:t>
            </a:r>
          </a:p>
        </p:txBody>
      </p:sp>
    </p:spTree>
    <p:extLst>
      <p:ext uri="{BB962C8B-B14F-4D97-AF65-F5344CB8AC3E}">
        <p14:creationId xmlns="" xmlns:p14="http://schemas.microsoft.com/office/powerpoint/2010/main" val="3524865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a:xfrm>
            <a:off x="5143493" y="142876"/>
            <a:ext cx="6667507" cy="1643063"/>
          </a:xfrm>
          <a:prstGeom prst="rect">
            <a:avLst/>
          </a:prstGeom>
        </p:spPr>
        <p:txBody>
          <a:bodyPr/>
          <a:lstStyle/>
          <a:p>
            <a:pPr lvl="0"/>
            <a:r>
              <a:rPr lang="ru-RU" altLang="zh-CN" smtClean="0"/>
              <a:t>Образец текста</a:t>
            </a:r>
          </a:p>
        </p:txBody>
      </p:sp>
    </p:spTree>
    <p:extLst>
      <p:ext uri="{BB962C8B-B14F-4D97-AF65-F5344CB8AC3E}">
        <p14:creationId xmlns="" xmlns:p14="http://schemas.microsoft.com/office/powerpoint/2010/main" val="1878408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93780213"/>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309522" y="127856"/>
            <a:ext cx="11715832" cy="800814"/>
          </a:xfrm>
        </p:spPr>
        <p:txBody>
          <a:bodyPr/>
          <a:lstStyle/>
          <a:p>
            <a:pP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1000108"/>
            <a:ext cx="11596726" cy="4661140"/>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97A0"/>
              </a:solidFill>
            </a:endParaRPr>
          </a:p>
        </p:txBody>
      </p:sp>
      <p:sp>
        <p:nvSpPr>
          <p:cNvPr id="8" name="文本占位符 3"/>
          <p:cNvSpPr txBox="1">
            <a:spLocks/>
          </p:cNvSpPr>
          <p:nvPr/>
        </p:nvSpPr>
        <p:spPr>
          <a:xfrm rot="21600000">
            <a:off x="166646" y="1142984"/>
            <a:ext cx="10715700" cy="388831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endParaRPr lang="ru-RU" sz="2400" b="1" dirty="0" smtClean="0">
              <a:solidFill>
                <a:srgbClr val="002060"/>
              </a:solidFill>
              <a:latin typeface="Tahoma" pitchFamily="34" charset="0"/>
              <a:ea typeface="Tahoma" pitchFamily="34" charset="0"/>
              <a:cs typeface="Tahoma" pitchFamily="34" charset="0"/>
            </a:endParaRPr>
          </a:p>
          <a:p>
            <a:pPr marL="92075" indent="-4763">
              <a:buNone/>
            </a:pPr>
            <a:r>
              <a:rPr lang="ru-RU" sz="2400" b="1" dirty="0" err="1" smtClean="0">
                <a:solidFill>
                  <a:srgbClr val="002060"/>
                </a:solidFill>
                <a:latin typeface="Times New Roman" pitchFamily="18" charset="0"/>
                <a:ea typeface="Tahoma" pitchFamily="34" charset="0"/>
                <a:cs typeface="Times New Roman" pitchFamily="18" charset="0"/>
              </a:rPr>
              <a:t>Бөлім атауы</a:t>
            </a:r>
            <a:r>
              <a:rPr lang="ru-RU" sz="2400" b="1" dirty="0" smtClean="0">
                <a:solidFill>
                  <a:srgbClr val="002060"/>
                </a:solidFill>
                <a:latin typeface="Times New Roman" pitchFamily="18" charset="0"/>
                <a:ea typeface="Tahoma" pitchFamily="34" charset="0"/>
                <a:cs typeface="Times New Roman" pitchFamily="18" charset="0"/>
              </a:rPr>
              <a:t>: </a:t>
            </a:r>
            <a:r>
              <a:rPr lang="kk-KZ" sz="2400" dirty="0" smtClean="0">
                <a:solidFill>
                  <a:srgbClr val="002060"/>
                </a:solidFill>
                <a:latin typeface="Times New Roman" pitchFamily="18" charset="0"/>
                <a:cs typeface="Times New Roman" pitchFamily="18" charset="0"/>
              </a:rPr>
              <a:t>Махаббат және абырой</a:t>
            </a:r>
            <a:endParaRPr lang="ru-RU" sz="2400" dirty="0" smtClean="0">
              <a:solidFill>
                <a:srgbClr val="002060"/>
              </a:solidFill>
              <a:latin typeface="Times New Roman" pitchFamily="18" charset="0"/>
              <a:cs typeface="Times New Roman" pitchFamily="18" charset="0"/>
            </a:endParaRPr>
          </a:p>
          <a:p>
            <a:pPr marL="92075" indent="-4763">
              <a:buNone/>
            </a:pPr>
            <a:endParaRPr lang="kk-KZ" altLang="zh-CN" sz="2400" dirty="0" smtClean="0">
              <a:solidFill>
                <a:srgbClr val="002060"/>
              </a:solidFill>
              <a:latin typeface="Times New Roman" pitchFamily="18" charset="0"/>
              <a:ea typeface="Tahoma" pitchFamily="34" charset="0"/>
              <a:cs typeface="Times New Roman" pitchFamily="18" charset="0"/>
            </a:endParaRPr>
          </a:p>
          <a:p>
            <a:pPr marL="92075" indent="-4763">
              <a:buNone/>
            </a:pPr>
            <a:r>
              <a:rPr lang="ru-RU" sz="2400" b="1" dirty="0" err="1" smtClean="0">
                <a:solidFill>
                  <a:srgbClr val="002060"/>
                </a:solidFill>
                <a:latin typeface="Times New Roman" pitchFamily="18" charset="0"/>
                <a:ea typeface="Tahoma" pitchFamily="34" charset="0"/>
                <a:cs typeface="Times New Roman" pitchFamily="18" charset="0"/>
              </a:rPr>
              <a:t>Сабақтың тақырыбы:</a:t>
            </a:r>
            <a:r>
              <a:rPr lang="ru-RU" sz="2400" b="1" dirty="0" smtClean="0">
                <a:solidFill>
                  <a:srgbClr val="002060"/>
                </a:solidFill>
                <a:latin typeface="Times New Roman" pitchFamily="18" charset="0"/>
                <a:ea typeface="Tahoma" pitchFamily="34" charset="0"/>
                <a:cs typeface="Times New Roman" pitchFamily="18" charset="0"/>
              </a:rPr>
              <a:t> </a:t>
            </a:r>
            <a:r>
              <a:rPr lang="kk-KZ" sz="2400" dirty="0" smtClean="0">
                <a:solidFill>
                  <a:srgbClr val="002060"/>
                </a:solidFill>
                <a:latin typeface="Times New Roman" pitchFamily="18" charset="0"/>
                <a:cs typeface="Times New Roman" pitchFamily="18" charset="0"/>
              </a:rPr>
              <a:t>Б.Момышұлы шығармаларының қазақ  </a:t>
            </a:r>
          </a:p>
          <a:p>
            <a:pPr marL="92075" indent="-4763">
              <a:buNone/>
            </a:pPr>
            <a:r>
              <a:rPr lang="kk-KZ" sz="2400" dirty="0" smtClean="0">
                <a:solidFill>
                  <a:srgbClr val="002060"/>
                </a:solidFill>
                <a:latin typeface="Times New Roman" pitchFamily="18" charset="0"/>
                <a:cs typeface="Times New Roman" pitchFamily="18" charset="0"/>
              </a:rPr>
              <a:t>әдебиетіндегі орны</a:t>
            </a:r>
            <a:endParaRPr lang="ru-RU" sz="2400" dirty="0" smtClean="0">
              <a:solidFill>
                <a:srgbClr val="002060"/>
              </a:solidFill>
              <a:latin typeface="Times New Roman" pitchFamily="18" charset="0"/>
              <a:cs typeface="Times New Roman" pitchFamily="18" charset="0"/>
            </a:endParaRPr>
          </a:p>
          <a:p>
            <a:pPr marL="92075" indent="-4763">
              <a:buNone/>
            </a:pPr>
            <a:endParaRPr lang="kk-KZ" sz="2400" dirty="0" smtClean="0">
              <a:solidFill>
                <a:srgbClr val="002060"/>
              </a:solidFill>
              <a:latin typeface="Tahoma" pitchFamily="34" charset="0"/>
              <a:ea typeface="Tahoma" pitchFamily="34" charset="0"/>
              <a:cs typeface="Tahoma" pitchFamily="34" charset="0"/>
            </a:endParaRPr>
          </a:p>
          <a:p>
            <a:pPr marL="92075" indent="-4763">
              <a:buNone/>
            </a:pPr>
            <a:r>
              <a:rPr lang="kk-KZ" sz="2400" dirty="0" smtClean="0">
                <a:solidFill>
                  <a:srgbClr val="002060"/>
                </a:solidFill>
                <a:latin typeface="Tahoma" pitchFamily="34" charset="0"/>
                <a:ea typeface="Tahoma" pitchFamily="34" charset="0"/>
                <a:cs typeface="Tahoma" pitchFamily="34" charset="0"/>
              </a:rPr>
              <a:t> </a:t>
            </a: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sp>
        <p:nvSpPr>
          <p:cNvPr id="9" name="Прямоугольник 8"/>
          <p:cNvSpPr/>
          <p:nvPr/>
        </p:nvSpPr>
        <p:spPr>
          <a:xfrm rot="19121210">
            <a:off x="371107" y="5557258"/>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514270" y="5606137"/>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522359" y="5809576"/>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7649" name="Picture 1"/>
          <p:cNvPicPr>
            <a:picLocks noChangeAspect="1" noChangeArrowheads="1"/>
          </p:cNvPicPr>
          <p:nvPr/>
        </p:nvPicPr>
        <p:blipFill>
          <a:blip r:embed="rId3" cstate="print"/>
          <a:srcRect/>
          <a:stretch>
            <a:fillRect/>
          </a:stretch>
        </p:blipFill>
        <p:spPr bwMode="auto">
          <a:xfrm>
            <a:off x="5738810" y="3214686"/>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pic>
        <p:nvPicPr>
          <p:cNvPr id="12" name="Рисунок 11" descr="C:\Users\User\Desktop\1784e00b0b60f953190c43cb5b6689b8_XL.jpg"/>
          <p:cNvPicPr/>
          <p:nvPr/>
        </p:nvPicPr>
        <p:blipFill>
          <a:blip r:embed="rId4" cstate="print"/>
          <a:srcRect/>
          <a:stretch>
            <a:fillRect/>
          </a:stretch>
        </p:blipFill>
        <p:spPr bwMode="auto">
          <a:xfrm>
            <a:off x="9096396" y="1071546"/>
            <a:ext cx="2428892" cy="3708109"/>
          </a:xfrm>
          <a:prstGeom prst="rect">
            <a:avLst/>
          </a:prstGeom>
          <a:noFill/>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42852"/>
            <a:ext cx="12192000" cy="4786346"/>
          </a:xfrm>
          <a:prstGeom prst="rect">
            <a:avLst/>
          </a:prstGeom>
          <a:gradFill flip="none" rotWithShape="1">
            <a:gsLst>
              <a:gs pos="0">
                <a:schemeClr val="accent1">
                  <a:lumMod val="5000"/>
                  <a:lumOff val="95000"/>
                </a:schemeClr>
              </a:gs>
              <a:gs pos="100000">
                <a:schemeClr val="accent1">
                  <a:lumMod val="30000"/>
                  <a:lumOff val="70000"/>
                </a:schemeClr>
              </a:gs>
            </a:gsLst>
            <a:lin ang="10800000" scaled="1"/>
            <a:tileRect/>
          </a:gradFill>
          <a:ln>
            <a:solidFill>
              <a:srgbClr val="B1D0E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452398" y="428604"/>
            <a:ext cx="10644262" cy="3372657"/>
          </a:xfrm>
        </p:spPr>
        <p:txBody>
          <a:bodyPr/>
          <a:lstStyle/>
          <a:p>
            <a:pPr marL="92075" indent="-4763">
              <a:buNone/>
            </a:pPr>
            <a:r>
              <a:rPr lang="kk-KZ" altLang="zh-CN" sz="2000" b="1" dirty="0" smtClean="0">
                <a:solidFill>
                  <a:srgbClr val="002060"/>
                </a:solidFill>
                <a:latin typeface="Times New Roman" pitchFamily="18" charset="0"/>
                <a:ea typeface="Tahoma" pitchFamily="34" charset="0"/>
                <a:cs typeface="Times New Roman" pitchFamily="18" charset="0"/>
              </a:rPr>
              <a:t>Оқу  тапсырмасы:</a:t>
            </a:r>
          </a:p>
          <a:p>
            <a:pPr marL="92075" indent="-4763">
              <a:buNone/>
            </a:pPr>
            <a:r>
              <a:rPr lang="ru-RU" sz="1800" dirty="0" smtClean="0">
                <a:solidFill>
                  <a:srgbClr val="002060"/>
                </a:solidFill>
                <a:latin typeface="Times New Roman" pitchFamily="18" charset="0"/>
                <a:ea typeface="Tahoma" pitchFamily="34" charset="0"/>
                <a:cs typeface="Times New Roman" pitchFamily="18" charset="0"/>
              </a:rPr>
              <a:t>« Ел </a:t>
            </a:r>
            <a:r>
              <a:rPr lang="ru-RU" sz="1800" dirty="0" err="1" smtClean="0">
                <a:solidFill>
                  <a:srgbClr val="002060"/>
                </a:solidFill>
                <a:latin typeface="Times New Roman" pitchFamily="18" charset="0"/>
                <a:ea typeface="Tahoma" pitchFamily="34" charset="0"/>
                <a:cs typeface="Times New Roman" pitchFamily="18" charset="0"/>
              </a:rPr>
              <a:t>болам</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десең</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бесігіңді түзе</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тақырыбына </a:t>
            </a:r>
            <a:r>
              <a:rPr lang="ru-RU" sz="1800" dirty="0" smtClean="0">
                <a:solidFill>
                  <a:srgbClr val="002060"/>
                </a:solidFill>
                <a:latin typeface="Times New Roman" pitchFamily="18" charset="0"/>
                <a:ea typeface="Tahoma" pitchFamily="34" charset="0"/>
                <a:cs typeface="Times New Roman" pitchFamily="18" charset="0"/>
              </a:rPr>
              <a:t>эссе </a:t>
            </a:r>
            <a:r>
              <a:rPr lang="ru-RU" sz="1800" dirty="0" err="1" smtClean="0">
                <a:solidFill>
                  <a:srgbClr val="002060"/>
                </a:solidFill>
                <a:latin typeface="Times New Roman" pitchFamily="18" charset="0"/>
                <a:ea typeface="Tahoma" pitchFamily="34" charset="0"/>
                <a:cs typeface="Times New Roman" pitchFamily="18" charset="0"/>
              </a:rPr>
              <a:t>жазыңдар</a:t>
            </a:r>
            <a:r>
              <a:rPr lang="ru-RU" sz="1800" dirty="0" smtClean="0">
                <a:solidFill>
                  <a:srgbClr val="002060"/>
                </a:solidFill>
                <a:latin typeface="Times New Roman" pitchFamily="18" charset="0"/>
                <a:ea typeface="Tahoma" pitchFamily="34" charset="0"/>
                <a:cs typeface="Times New Roman" pitchFamily="18" charset="0"/>
              </a:rPr>
              <a:t>.</a:t>
            </a:r>
          </a:p>
          <a:p>
            <a:pPr marL="92075" indent="-4763">
              <a:buNone/>
            </a:pP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Артықшылықтары </a:t>
            </a:r>
            <a:r>
              <a:rPr lang="ru-RU" sz="1800" dirty="0" smtClean="0">
                <a:solidFill>
                  <a:srgbClr val="002060"/>
                </a:solidFill>
                <a:latin typeface="Times New Roman" pitchFamily="18" charset="0"/>
                <a:ea typeface="Tahoma" pitchFamily="34" charset="0"/>
                <a:cs typeface="Times New Roman" pitchFamily="18" charset="0"/>
              </a:rPr>
              <a:t>мен </a:t>
            </a:r>
            <a:r>
              <a:rPr lang="ru-RU" sz="1800" dirty="0" err="1" smtClean="0">
                <a:solidFill>
                  <a:srgbClr val="002060"/>
                </a:solidFill>
                <a:latin typeface="Times New Roman" pitchFamily="18" charset="0"/>
                <a:ea typeface="Tahoma" pitchFamily="34" charset="0"/>
                <a:cs typeface="Times New Roman" pitchFamily="18" charset="0"/>
              </a:rPr>
              <a:t>кемшіліктерін</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зерттеп</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үш себепті</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белгілеңдер</a:t>
            </a:r>
            <a:r>
              <a:rPr lang="ru-RU" sz="1800" dirty="0" smtClean="0">
                <a:solidFill>
                  <a:srgbClr val="002060"/>
                </a:solidFill>
                <a:latin typeface="Times New Roman" pitchFamily="18" charset="0"/>
                <a:ea typeface="Tahoma" pitchFamily="34" charset="0"/>
                <a:cs typeface="Times New Roman" pitchFamily="18" charset="0"/>
              </a:rPr>
              <a:t>.</a:t>
            </a:r>
          </a:p>
          <a:p>
            <a:pPr marL="92075" indent="-4763">
              <a:buNone/>
            </a:pPr>
            <a:r>
              <a:rPr lang="kk-KZ" altLang="zh-CN" sz="1800" dirty="0" smtClean="0">
                <a:solidFill>
                  <a:srgbClr val="002060"/>
                </a:solidFill>
                <a:latin typeface="Times New Roman" pitchFamily="18" charset="0"/>
                <a:ea typeface="Tahoma" pitchFamily="34" charset="0"/>
                <a:cs typeface="Times New Roman" pitchFamily="18" charset="0"/>
              </a:rPr>
              <a:t>Бірінші себеп (фактілер мен тәжірибелер) Демек, </a:t>
            </a: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a:t>
            </a: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________________________________________________________________________</a:t>
            </a:r>
          </a:p>
          <a:p>
            <a:pPr marL="92075" indent="-4763">
              <a:buNone/>
            </a:pPr>
            <a:r>
              <a:rPr lang="kk-KZ" altLang="zh-CN" sz="1800" dirty="0" smtClean="0">
                <a:solidFill>
                  <a:srgbClr val="002060"/>
                </a:solidFill>
                <a:latin typeface="Times New Roman" pitchFamily="18" charset="0"/>
                <a:ea typeface="Tahoma" pitchFamily="34" charset="0"/>
                <a:cs typeface="Times New Roman" pitchFamily="18" charset="0"/>
              </a:rPr>
              <a:t>Екінші себеп (фактілер мен тәжірибелер) Демек, </a:t>
            </a: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a:t>
            </a: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________________________________________________________________________</a:t>
            </a: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r>
              <a:rPr lang="kk-KZ" altLang="zh-CN" sz="1800" dirty="0" smtClean="0">
                <a:solidFill>
                  <a:srgbClr val="002060"/>
                </a:solidFill>
                <a:latin typeface="Times New Roman" pitchFamily="18" charset="0"/>
                <a:ea typeface="Tahoma" pitchFamily="34" charset="0"/>
                <a:cs typeface="Times New Roman" pitchFamily="18" charset="0"/>
              </a:rPr>
              <a:t>Үшінші себеп (фактілер мен тәжірибелер) Демек, </a:t>
            </a: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a:t>
            </a: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________________________________________________________________________</a:t>
            </a: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endParaRPr lang="kk-KZ" altLang="zh-CN" sz="1800" dirty="0" smtClean="0">
              <a:solidFill>
                <a:srgbClr val="002060"/>
              </a:solidFill>
              <a:latin typeface="Times New Roman" pitchFamily="18" charset="0"/>
              <a:ea typeface="Tahoma" pitchFamily="34" charset="0"/>
              <a:cs typeface="Times New Roman" pitchFamily="18" charset="0"/>
            </a:endParaRPr>
          </a:p>
          <a:p>
            <a:pPr marL="92075" indent="-4763">
              <a:buNone/>
            </a:pPr>
            <a:r>
              <a:rPr lang="kk-KZ" altLang="zh-CN" sz="1800" dirty="0" smtClean="0">
                <a:solidFill>
                  <a:srgbClr val="002060"/>
                </a:solidFill>
                <a:latin typeface="Times New Roman" pitchFamily="18" charset="0"/>
                <a:ea typeface="Tahoma" pitchFamily="34" charset="0"/>
                <a:cs typeface="Times New Roman" pitchFamily="18" charset="0"/>
              </a:rPr>
              <a:t>Мысал: </a:t>
            </a: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_________________________________________________________________</a:t>
            </a:r>
          </a:p>
          <a:p>
            <a:pPr marL="92075" indent="-4763">
              <a:buNone/>
            </a:pPr>
            <a:r>
              <a:rPr lang="kk-KZ" altLang="zh-CN" sz="1800" dirty="0" smtClean="0">
                <a:solidFill>
                  <a:srgbClr val="002060"/>
                </a:solidFill>
                <a:latin typeface="Times New Roman" pitchFamily="18" charset="0"/>
                <a:ea typeface="Tahoma" pitchFamily="34" charset="0"/>
                <a:cs typeface="Times New Roman" pitchFamily="18" charset="0"/>
              </a:rPr>
              <a:t>Қорытынды: </a:t>
            </a:r>
            <a:r>
              <a:rPr lang="fr-CA" altLang="zh-CN" sz="1800" dirty="0" smtClean="0">
                <a:solidFill>
                  <a:srgbClr val="002060"/>
                </a:solidFill>
                <a:latin typeface="Times New Roman" pitchFamily="18" charset="0"/>
                <a:ea typeface="Tahoma" pitchFamily="34" charset="0"/>
                <a:cs typeface="Times New Roman" pitchFamily="18" charset="0"/>
              </a:rPr>
              <a:t>____________________________________________________________</a:t>
            </a:r>
            <a:endParaRPr lang="zh-CN" altLang="en-US" sz="1800" dirty="0" smtClean="0">
              <a:solidFill>
                <a:srgbClr val="002060"/>
              </a:solidFill>
              <a:latin typeface="Times New Roman" pitchFamily="18" charset="0"/>
              <a:cs typeface="Times New Roman" pitchFamily="18" charset="0"/>
            </a:endParaRPr>
          </a:p>
          <a:p>
            <a:pPr marL="92075" indent="-4763">
              <a:buNone/>
            </a:pPr>
            <a:endParaRPr lang="zh-CN" altLang="en-US" sz="1800" dirty="0">
              <a:solidFill>
                <a:srgbClr val="002060"/>
              </a:solidFill>
              <a:latin typeface="Tahoma" pitchFamily="34" charset="0"/>
              <a:cs typeface="Tahoma" pitchFamily="34" charset="0"/>
            </a:endParaRPr>
          </a:p>
        </p:txBody>
      </p:sp>
      <p:sp>
        <p:nvSpPr>
          <p:cNvPr id="5" name="Прямоугольник 4"/>
          <p:cNvSpPr/>
          <p:nvPr/>
        </p:nvSpPr>
        <p:spPr>
          <a:xfrm>
            <a:off x="2207568" y="3041993"/>
            <a:ext cx="6390456" cy="369332"/>
          </a:xfrm>
          <a:prstGeom prst="rect">
            <a:avLst/>
          </a:prstGeom>
        </p:spPr>
        <p:txBody>
          <a:bodyPr wrap="square">
            <a:spAutoFit/>
          </a:bodyPr>
          <a:lstStyle/>
          <a:p>
            <a:r>
              <a:rPr lang="ru-RU" dirty="0" smtClean="0">
                <a:solidFill>
                  <a:prstClr val="black">
                    <a:lumMod val="85000"/>
                    <a:lumOff val="15000"/>
                  </a:prstClr>
                </a:solidFill>
                <a:ea typeface="Verdana" panose="020B0604030504040204" pitchFamily="34" charset="0"/>
                <a:cs typeface="Verdana" panose="020B0604030504040204" pitchFamily="34" charset="0"/>
              </a:rPr>
              <a:t> </a:t>
            </a:r>
            <a:endParaRPr lang="ru-RU" dirty="0">
              <a:solidFill>
                <a:prstClr val="black">
                  <a:lumMod val="85000"/>
                  <a:lumOff val="15000"/>
                </a:prstClr>
              </a:solidFill>
              <a:ea typeface="Verdana" panose="020B0604030504040204" pitchFamily="34" charset="0"/>
              <a:cs typeface="Verdana" panose="020B0604030504040204" pitchFamily="34" charset="0"/>
            </a:endParaRPr>
          </a:p>
        </p:txBody>
      </p:sp>
      <p:grpSp>
        <p:nvGrpSpPr>
          <p:cNvPr id="2" name="Группа 10"/>
          <p:cNvGrpSpPr/>
          <p:nvPr/>
        </p:nvGrpSpPr>
        <p:grpSpPr>
          <a:xfrm>
            <a:off x="-846881" y="6098475"/>
            <a:ext cx="3668860" cy="443245"/>
            <a:chOff x="-858480" y="5897402"/>
            <a:chExt cx="3668860" cy="443245"/>
          </a:xfrm>
        </p:grpSpPr>
        <p:sp>
          <p:nvSpPr>
            <p:cNvPr id="6" name="Прямоугольник 5"/>
            <p:cNvSpPr/>
            <p:nvPr/>
          </p:nvSpPr>
          <p:spPr>
            <a:xfrm rot="19121210">
              <a:off x="-613648" y="5999616"/>
              <a:ext cx="2074594" cy="201118"/>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9121210">
              <a:off x="-858480" y="6049896"/>
              <a:ext cx="3074821" cy="290751"/>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420897" y="5897402"/>
              <a:ext cx="3231277"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2" name="Прямоугольник 11"/>
          <p:cNvSpPr/>
          <p:nvPr/>
        </p:nvSpPr>
        <p:spPr>
          <a:xfrm>
            <a:off x="4799856" y="5196817"/>
            <a:ext cx="6390456" cy="400110"/>
          </a:xfrm>
          <a:prstGeom prst="rect">
            <a:avLst/>
          </a:prstGeom>
        </p:spPr>
        <p:txBody>
          <a:bodyPr wrap="square">
            <a:spAutoFit/>
          </a:bodyPr>
          <a:lstStyle/>
          <a:p>
            <a:pPr algn="r"/>
            <a:r>
              <a:rPr lang="ru-RU" sz="2000" dirty="0" smtClean="0">
                <a:solidFill>
                  <a:srgbClr val="E54415"/>
                </a:solidFill>
                <a:ea typeface="Verdana" panose="020B0604030504040204" pitchFamily="34" charset="0"/>
                <a:cs typeface="Verdana" panose="020B0604030504040204" pitchFamily="34" charset="0"/>
              </a:rPr>
              <a:t> </a:t>
            </a:r>
            <a:endParaRPr lang="ru-RU" sz="2000" dirty="0">
              <a:solidFill>
                <a:srgbClr val="E54415"/>
              </a:solidFill>
              <a:ea typeface="Verdana" panose="020B0604030504040204" pitchFamily="34" charset="0"/>
              <a:cs typeface="Verdana" panose="020B0604030504040204" pitchFamily="34" charset="0"/>
            </a:endParaRPr>
          </a:p>
        </p:txBody>
      </p:sp>
      <p:pic>
        <p:nvPicPr>
          <p:cNvPr id="14" name="Picture 1"/>
          <p:cNvPicPr>
            <a:picLocks noChangeAspect="1" noChangeArrowheads="1"/>
          </p:cNvPicPr>
          <p:nvPr/>
        </p:nvPicPr>
        <p:blipFill>
          <a:blip r:embed="rId3" cstate="print"/>
          <a:srcRect/>
          <a:stretch>
            <a:fillRect/>
          </a:stretch>
        </p:blipFill>
        <p:spPr bwMode="auto">
          <a:xfrm>
            <a:off x="10453718" y="285728"/>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547187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309522" y="127856"/>
            <a:ext cx="11715832" cy="800814"/>
          </a:xfrm>
        </p:spPr>
        <p:txBody>
          <a:bodyPr/>
          <a:lstStyle/>
          <a:p>
            <a:pP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1000108"/>
            <a:ext cx="11882478" cy="5500726"/>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97A0"/>
              </a:solidFill>
            </a:endParaRPr>
          </a:p>
        </p:txBody>
      </p:sp>
      <p:sp>
        <p:nvSpPr>
          <p:cNvPr id="8" name="文本占位符 3"/>
          <p:cNvSpPr txBox="1">
            <a:spLocks/>
          </p:cNvSpPr>
          <p:nvPr/>
        </p:nvSpPr>
        <p:spPr>
          <a:xfrm rot="21600000">
            <a:off x="166646" y="1000108"/>
            <a:ext cx="10715700" cy="403119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endParaRPr lang="ru-RU" sz="2400" b="1" dirty="0" smtClean="0">
              <a:solidFill>
                <a:srgbClr val="002060"/>
              </a:solidFill>
              <a:latin typeface="Tahoma" pitchFamily="34" charset="0"/>
              <a:ea typeface="Tahoma" pitchFamily="34" charset="0"/>
              <a:cs typeface="Tahoma" pitchFamily="34" charset="0"/>
            </a:endParaRPr>
          </a:p>
          <a:p>
            <a:pPr marL="92075" indent="-4763">
              <a:buNone/>
            </a:pPr>
            <a:r>
              <a:rPr lang="ru-RU" sz="2400" b="1" dirty="0" err="1" smtClean="0">
                <a:solidFill>
                  <a:srgbClr val="002060"/>
                </a:solidFill>
                <a:latin typeface="Times New Roman" pitchFamily="18" charset="0"/>
                <a:ea typeface="Tahoma" pitchFamily="34" charset="0"/>
                <a:cs typeface="Times New Roman" pitchFamily="18" charset="0"/>
              </a:rPr>
              <a:t>Оқу </a:t>
            </a:r>
            <a:r>
              <a:rPr lang="ru-RU" sz="2400" b="1" dirty="0" err="1" smtClean="0">
                <a:solidFill>
                  <a:srgbClr val="002060"/>
                </a:solidFill>
                <a:latin typeface="Times New Roman" pitchFamily="18" charset="0"/>
                <a:ea typeface="Tahoma" pitchFamily="34" charset="0"/>
                <a:cs typeface="Times New Roman" pitchFamily="18" charset="0"/>
              </a:rPr>
              <a:t>мақсаты</a:t>
            </a:r>
            <a:r>
              <a:rPr lang="ru-RU" sz="2400" b="1" dirty="0" err="1" smtClean="0">
                <a:solidFill>
                  <a:srgbClr val="002060"/>
                </a:solidFill>
                <a:latin typeface="Times New Roman" pitchFamily="18" charset="0"/>
                <a:ea typeface="Tahoma" pitchFamily="34" charset="0"/>
                <a:cs typeface="Times New Roman" pitchFamily="18" charset="0"/>
              </a:rPr>
              <a:t>:</a:t>
            </a:r>
            <a:r>
              <a:rPr lang="ru-RU" sz="2400" b="1" dirty="0" smtClean="0">
                <a:solidFill>
                  <a:srgbClr val="002060"/>
                </a:solidFill>
                <a:latin typeface="Times New Roman" pitchFamily="18" charset="0"/>
                <a:ea typeface="Tahoma" pitchFamily="34" charset="0"/>
                <a:cs typeface="Times New Roman" pitchFamily="18" charset="0"/>
              </a:rPr>
              <a:t> </a:t>
            </a:r>
            <a:r>
              <a:rPr lang="kk-KZ" sz="2400" dirty="0" smtClean="0">
                <a:solidFill>
                  <a:srgbClr val="002060"/>
                </a:solidFill>
                <a:latin typeface="Times New Roman" pitchFamily="18" charset="0"/>
                <a:cs typeface="Times New Roman" pitchFamily="18" charset="0"/>
              </a:rPr>
              <a:t>Б/С 4 шығарма бойынша  жазылған әдеби сын-пікірлерге сүйене отырып, өзіндік сыни пікір жазу;</a:t>
            </a:r>
          </a:p>
          <a:p>
            <a:pPr>
              <a:buNone/>
            </a:pPr>
            <a:endParaRPr lang="kk-KZ" sz="2400" dirty="0" smtClean="0">
              <a:solidFill>
                <a:srgbClr val="002060"/>
              </a:solidFill>
              <a:latin typeface="Times New Roman" pitchFamily="18" charset="0"/>
              <a:cs typeface="Times New Roman" pitchFamily="18" charset="0"/>
            </a:endParaRPr>
          </a:p>
          <a:p>
            <a:pPr lvl="0"/>
            <a:r>
              <a:rPr lang="kk-KZ" sz="2400" b="1" dirty="0" smtClean="0">
                <a:solidFill>
                  <a:srgbClr val="002060"/>
                </a:solidFill>
                <a:latin typeface="Times New Roman" pitchFamily="18" charset="0"/>
                <a:cs typeface="Times New Roman" pitchFamily="18" charset="0"/>
              </a:rPr>
              <a:t>Сабақ мақсаты: </a:t>
            </a:r>
            <a:r>
              <a:rPr lang="kk-KZ" sz="2400" dirty="0" smtClean="0">
                <a:solidFill>
                  <a:srgbClr val="002060"/>
                </a:solidFill>
                <a:latin typeface="Times New Roman" pitchFamily="18" charset="0"/>
                <a:cs typeface="Times New Roman" pitchFamily="18" charset="0"/>
              </a:rPr>
              <a:t>Б.Момышұлының  "Ұшқан ұя" шығармасының тәрбиелік мәнін түсіну, қазақ әдебиетінде алатын орнына баға беру;</a:t>
            </a:r>
            <a:endParaRPr lang="ru-RU" sz="2400" dirty="0" smtClean="0">
              <a:solidFill>
                <a:srgbClr val="002060"/>
              </a:solidFill>
              <a:latin typeface="Times New Roman" pitchFamily="18" charset="0"/>
              <a:cs typeface="Times New Roman" pitchFamily="18" charset="0"/>
            </a:endParaRPr>
          </a:p>
          <a:p>
            <a:pPr lvl="0"/>
            <a:r>
              <a:rPr lang="kk-KZ" sz="2400" dirty="0" smtClean="0">
                <a:solidFill>
                  <a:srgbClr val="002060"/>
                </a:solidFill>
                <a:latin typeface="Times New Roman" pitchFamily="18" charset="0"/>
                <a:cs typeface="Times New Roman" pitchFamily="18" charset="0"/>
              </a:rPr>
              <a:t>шығарма жайлы айтылған пікірлерді тапсырма орындау барысында орынды қолдану;</a:t>
            </a:r>
            <a:endParaRPr lang="ru-RU" sz="2400" dirty="0" smtClean="0">
              <a:solidFill>
                <a:srgbClr val="002060"/>
              </a:solidFill>
              <a:latin typeface="Times New Roman" pitchFamily="18" charset="0"/>
              <a:cs typeface="Times New Roman" pitchFamily="18" charset="0"/>
            </a:endParaRPr>
          </a:p>
          <a:p>
            <a:pPr lvl="0"/>
            <a:r>
              <a:rPr lang="kk-KZ" sz="2400" dirty="0" smtClean="0">
                <a:solidFill>
                  <a:srgbClr val="002060"/>
                </a:solidFill>
                <a:latin typeface="Times New Roman" pitchFamily="18" charset="0"/>
                <a:cs typeface="Times New Roman" pitchFamily="18" charset="0"/>
              </a:rPr>
              <a:t>шығармаға өзіндік сыни пікір жазу.</a:t>
            </a:r>
            <a:endParaRPr lang="ru-RU" sz="2400" dirty="0" smtClean="0">
              <a:solidFill>
                <a:srgbClr val="002060"/>
              </a:solidFill>
              <a:latin typeface="Times New Roman" pitchFamily="18" charset="0"/>
              <a:cs typeface="Times New Roman" pitchFamily="18" charset="0"/>
            </a:endParaRPr>
          </a:p>
          <a:p>
            <a:pPr marL="92075" indent="-4763">
              <a:buNone/>
            </a:pPr>
            <a:endParaRPr lang="kk-KZ" sz="2400" b="1" dirty="0" smtClean="0">
              <a:solidFill>
                <a:srgbClr val="002060"/>
              </a:solidFill>
              <a:latin typeface="Times New Roman" pitchFamily="18" charset="0"/>
              <a:ea typeface="Tahoma" pitchFamily="34" charset="0"/>
              <a:cs typeface="Times New Roman" pitchFamily="18" charset="0"/>
            </a:endParaRPr>
          </a:p>
          <a:p>
            <a:pPr lvl="0"/>
            <a:r>
              <a:rPr lang="ru-RU" sz="2400" b="1" dirty="0" err="1" smtClean="0">
                <a:solidFill>
                  <a:srgbClr val="002060"/>
                </a:solidFill>
                <a:latin typeface="Times New Roman" pitchFamily="18" charset="0"/>
                <a:ea typeface="Tahoma" pitchFamily="34" charset="0"/>
                <a:cs typeface="Times New Roman" pitchFamily="18" charset="0"/>
              </a:rPr>
              <a:t>Бағалау критерийі</a:t>
            </a:r>
            <a:r>
              <a:rPr lang="ru-RU" sz="2400" b="1" dirty="0" smtClean="0">
                <a:solidFill>
                  <a:srgbClr val="002060"/>
                </a:solidFill>
                <a:latin typeface="Times New Roman" pitchFamily="18" charset="0"/>
                <a:ea typeface="Tahoma" pitchFamily="34" charset="0"/>
                <a:cs typeface="Times New Roman" pitchFamily="18" charset="0"/>
              </a:rPr>
              <a:t>: </a:t>
            </a:r>
            <a:r>
              <a:rPr lang="kk-KZ" sz="2400" dirty="0" smtClean="0">
                <a:solidFill>
                  <a:srgbClr val="002060"/>
                </a:solidFill>
                <a:latin typeface="Times New Roman" pitchFamily="18" charset="0"/>
                <a:cs typeface="Times New Roman" pitchFamily="18" charset="0"/>
              </a:rPr>
              <a:t>шығармадағы үзінділерді әр түрлі тапсырмалар орындау </a:t>
            </a:r>
            <a:r>
              <a:rPr lang="kk-KZ" sz="2400" dirty="0" smtClean="0">
                <a:solidFill>
                  <a:srgbClr val="002060"/>
                </a:solidFill>
                <a:latin typeface="Times New Roman" pitchFamily="18" charset="0"/>
                <a:cs typeface="Times New Roman" pitchFamily="18" charset="0"/>
              </a:rPr>
              <a:t>- барысында </a:t>
            </a:r>
            <a:r>
              <a:rPr lang="kk-KZ" sz="2400" dirty="0" smtClean="0">
                <a:solidFill>
                  <a:srgbClr val="002060"/>
                </a:solidFill>
                <a:latin typeface="Times New Roman" pitchFamily="18" charset="0"/>
                <a:cs typeface="Times New Roman" pitchFamily="18" charset="0"/>
              </a:rPr>
              <a:t>орынды </a:t>
            </a:r>
            <a:r>
              <a:rPr lang="kk-KZ" sz="2400" dirty="0" smtClean="0">
                <a:solidFill>
                  <a:srgbClr val="002060"/>
                </a:solidFill>
                <a:latin typeface="Times New Roman" pitchFamily="18" charset="0"/>
                <a:cs typeface="Times New Roman" pitchFamily="18" charset="0"/>
              </a:rPr>
              <a:t>қолданады;</a:t>
            </a:r>
          </a:p>
          <a:p>
            <a:pPr lvl="0">
              <a:buNone/>
            </a:pPr>
            <a:r>
              <a:rPr lang="kk-KZ" sz="2400" dirty="0" smtClean="0">
                <a:solidFill>
                  <a:srgbClr val="002060"/>
                </a:solidFill>
                <a:latin typeface="Times New Roman" pitchFamily="18" charset="0"/>
                <a:cs typeface="Times New Roman" pitchFamily="18" charset="0"/>
              </a:rPr>
              <a:t>    - ө</a:t>
            </a:r>
            <a:r>
              <a:rPr lang="kk-KZ" sz="2400" dirty="0" smtClean="0">
                <a:solidFill>
                  <a:srgbClr val="002060"/>
                </a:solidFill>
                <a:latin typeface="Times New Roman" pitchFamily="18" charset="0"/>
                <a:cs typeface="Times New Roman" pitchFamily="18" charset="0"/>
              </a:rPr>
              <a:t>зіндік </a:t>
            </a:r>
            <a:r>
              <a:rPr lang="kk-KZ" sz="2400" dirty="0" smtClean="0">
                <a:solidFill>
                  <a:srgbClr val="002060"/>
                </a:solidFill>
                <a:latin typeface="Times New Roman" pitchFamily="18" charset="0"/>
                <a:cs typeface="Times New Roman" pitchFamily="18" charset="0"/>
              </a:rPr>
              <a:t>сыни пікір жазады.</a:t>
            </a:r>
            <a:endParaRPr lang="zh-CN" altLang="en-US" sz="2400" dirty="0" smtClean="0">
              <a:solidFill>
                <a:srgbClr val="002060"/>
              </a:solidFill>
              <a:latin typeface="Times New Roman" pitchFamily="18" charset="0"/>
              <a:cs typeface="Times New Roman" pitchFamily="18"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pic>
        <p:nvPicPr>
          <p:cNvPr id="10" name="Picture 1"/>
          <p:cNvPicPr>
            <a:picLocks noChangeAspect="1" noChangeArrowheads="1"/>
          </p:cNvPicPr>
          <p:nvPr/>
        </p:nvPicPr>
        <p:blipFill>
          <a:blip r:embed="rId2" cstate="print"/>
          <a:srcRect/>
          <a:stretch>
            <a:fillRect/>
          </a:stretch>
        </p:blipFill>
        <p:spPr bwMode="auto">
          <a:xfrm>
            <a:off x="10453718" y="1000108"/>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790730"/>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309522" y="127856"/>
            <a:ext cx="11715832" cy="800814"/>
          </a:xfrm>
        </p:spPr>
        <p:txBody>
          <a:bodyPr/>
          <a:lstStyle/>
          <a:p>
            <a:pP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785794"/>
            <a:ext cx="11596726" cy="4875454"/>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97A0"/>
              </a:solidFill>
            </a:endParaRPr>
          </a:p>
        </p:txBody>
      </p:sp>
      <p:sp>
        <p:nvSpPr>
          <p:cNvPr id="8" name="文本占位符 3"/>
          <p:cNvSpPr txBox="1">
            <a:spLocks/>
          </p:cNvSpPr>
          <p:nvPr/>
        </p:nvSpPr>
        <p:spPr>
          <a:xfrm rot="21600000">
            <a:off x="166646" y="857232"/>
            <a:ext cx="10715700" cy="417407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r>
              <a:rPr lang="ru-RU" sz="2400" b="1" dirty="0" err="1" smtClean="0">
                <a:solidFill>
                  <a:srgbClr val="002060"/>
                </a:solidFill>
                <a:latin typeface="Times New Roman" pitchFamily="18" charset="0"/>
                <a:ea typeface="Tahoma" pitchFamily="34" charset="0"/>
                <a:cs typeface="Times New Roman" pitchFamily="18" charset="0"/>
              </a:rPr>
              <a:t>Сұрақтарға жауап</a:t>
            </a:r>
            <a:r>
              <a:rPr lang="ru-RU" sz="2400" b="1" dirty="0" smtClean="0">
                <a:solidFill>
                  <a:srgbClr val="002060"/>
                </a:solidFill>
                <a:latin typeface="Times New Roman" pitchFamily="18" charset="0"/>
                <a:ea typeface="Tahoma" pitchFamily="34" charset="0"/>
                <a:cs typeface="Times New Roman" pitchFamily="18" charset="0"/>
              </a:rPr>
              <a:t> </a:t>
            </a:r>
            <a:r>
              <a:rPr lang="ru-RU" sz="2400" b="1" dirty="0" err="1" smtClean="0">
                <a:solidFill>
                  <a:srgbClr val="002060"/>
                </a:solidFill>
                <a:latin typeface="Times New Roman" pitchFamily="18" charset="0"/>
                <a:ea typeface="Tahoma" pitchFamily="34" charset="0"/>
                <a:cs typeface="Times New Roman" pitchFamily="18" charset="0"/>
              </a:rPr>
              <a:t>беріңдер</a:t>
            </a:r>
            <a:r>
              <a:rPr lang="ru-RU" sz="2400" b="1" dirty="0" smtClean="0">
                <a:solidFill>
                  <a:srgbClr val="002060"/>
                </a:solidFill>
                <a:latin typeface="Times New Roman" pitchFamily="18" charset="0"/>
                <a:ea typeface="Tahoma" pitchFamily="34" charset="0"/>
                <a:cs typeface="Times New Roman" pitchFamily="18" charset="0"/>
              </a:rPr>
              <a:t> </a:t>
            </a:r>
            <a:endParaRPr lang="kk-KZ" sz="2400" b="1" dirty="0" smtClean="0">
              <a:solidFill>
                <a:srgbClr val="002060"/>
              </a:solidFill>
              <a:latin typeface="Times New Roman" pitchFamily="18" charset="0"/>
              <a:ea typeface="Tahoma" pitchFamily="34" charset="0"/>
              <a:cs typeface="Times New Roman" pitchFamily="18" charset="0"/>
            </a:endParaRPr>
          </a:p>
          <a:p>
            <a:pPr marL="92075" indent="-4763">
              <a:buNone/>
            </a:pPr>
            <a:endParaRPr lang="kk-KZ" sz="2400" b="1" dirty="0" smtClean="0">
              <a:solidFill>
                <a:srgbClr val="002060"/>
              </a:solidFill>
              <a:latin typeface="Times New Roman" pitchFamily="18" charset="0"/>
              <a:ea typeface="Tahoma" pitchFamily="34" charset="0"/>
              <a:cs typeface="Times New Roman" pitchFamily="18" charset="0"/>
            </a:endParaRPr>
          </a:p>
          <a:p>
            <a:pPr marL="92075" indent="-4763">
              <a:buNone/>
            </a:pPr>
            <a:r>
              <a:rPr lang="ru-RU" sz="2400" dirty="0" err="1" smtClean="0">
                <a:solidFill>
                  <a:srgbClr val="002060"/>
                </a:solidFill>
                <a:latin typeface="Times New Roman" pitchFamily="18" charset="0"/>
                <a:ea typeface="Tahoma" pitchFamily="34" charset="0"/>
                <a:cs typeface="Times New Roman" pitchFamily="18" charset="0"/>
              </a:rPr>
              <a:t>1.Б.Момышұлы  «Ұшқан ұя» шығармасында қандай оқиғаларды жазады</a:t>
            </a:r>
            <a:r>
              <a:rPr lang="ru-RU" sz="2400" dirty="0" smtClean="0">
                <a:solidFill>
                  <a:srgbClr val="002060"/>
                </a:solidFill>
                <a:latin typeface="Times New Roman" pitchFamily="18" charset="0"/>
                <a:ea typeface="Tahoma" pitchFamily="34" charset="0"/>
                <a:cs typeface="Times New Roman" pitchFamily="18" charset="0"/>
              </a:rPr>
              <a:t>?</a:t>
            </a:r>
          </a:p>
          <a:p>
            <a:pPr marL="92075" indent="-4763">
              <a:buNone/>
            </a:pPr>
            <a:endParaRPr lang="kk-KZ" altLang="zh-CN" sz="2400" dirty="0" smtClean="0">
              <a:solidFill>
                <a:srgbClr val="002060"/>
              </a:solidFill>
              <a:latin typeface="Times New Roman" pitchFamily="18" charset="0"/>
              <a:ea typeface="Tahoma" pitchFamily="34" charset="0"/>
              <a:cs typeface="Times New Roman" pitchFamily="18" charset="0"/>
            </a:endParaRPr>
          </a:p>
          <a:p>
            <a:pPr marL="92075" indent="-4763">
              <a:buNone/>
            </a:pPr>
            <a:r>
              <a:rPr lang="kk-KZ" altLang="zh-CN" sz="2400" dirty="0" smtClean="0">
                <a:solidFill>
                  <a:srgbClr val="002060"/>
                </a:solidFill>
                <a:latin typeface="Times New Roman" pitchFamily="18" charset="0"/>
                <a:ea typeface="Tahoma" pitchFamily="34" charset="0"/>
                <a:cs typeface="Times New Roman" pitchFamily="18" charset="0"/>
              </a:rPr>
              <a:t>2. Шығармада әженің Рәзия келініне деген ықыласы қалай көрініс </a:t>
            </a:r>
            <a:r>
              <a:rPr lang="kk-KZ" altLang="zh-CN" sz="2400" dirty="0" smtClean="0">
                <a:solidFill>
                  <a:srgbClr val="002060"/>
                </a:solidFill>
                <a:latin typeface="Times New Roman" pitchFamily="18" charset="0"/>
                <a:ea typeface="Tahoma" pitchFamily="34" charset="0"/>
                <a:cs typeface="Times New Roman" pitchFamily="18" charset="0"/>
              </a:rPr>
              <a:t>тапты? Шығармадан  үзінді </a:t>
            </a:r>
            <a:r>
              <a:rPr lang="kk-KZ" altLang="zh-CN" sz="2400" dirty="0" smtClean="0">
                <a:solidFill>
                  <a:srgbClr val="002060"/>
                </a:solidFill>
                <a:latin typeface="Times New Roman" pitchFamily="18" charset="0"/>
                <a:ea typeface="Tahoma" pitchFamily="34" charset="0"/>
                <a:cs typeface="Times New Roman" pitchFamily="18" charset="0"/>
              </a:rPr>
              <a:t>жазыңдар.</a:t>
            </a:r>
          </a:p>
          <a:p>
            <a:pPr marL="92075" indent="-4763">
              <a:buNone/>
            </a:pPr>
            <a:endParaRPr lang="kk-KZ" altLang="zh-CN" sz="2400" dirty="0" smtClean="0">
              <a:solidFill>
                <a:schemeClr val="accent6"/>
              </a:solidFill>
              <a:latin typeface="Tahoma" pitchFamily="34" charset="0"/>
              <a:ea typeface="Tahoma" pitchFamily="34" charset="0"/>
              <a:cs typeface="Tahoma" pitchFamily="34" charset="0"/>
            </a:endParaRPr>
          </a:p>
          <a:p>
            <a:pPr marL="92075" indent="-4763">
              <a:buNone/>
            </a:pPr>
            <a:r>
              <a:rPr lang="kk-KZ" altLang="zh-CN" sz="2400" dirty="0" smtClean="0">
                <a:solidFill>
                  <a:schemeClr val="accent6"/>
                </a:solidFill>
                <a:latin typeface="Tahoma" pitchFamily="34" charset="0"/>
                <a:ea typeface="Tahoma" pitchFamily="34" charset="0"/>
                <a:cs typeface="Tahoma" pitchFamily="34" charset="0"/>
              </a:rPr>
              <a:t> </a:t>
            </a:r>
            <a:endParaRPr lang="zh-CN" altLang="en-US" sz="2400" dirty="0" smtClean="0">
              <a:solidFill>
                <a:schemeClr val="accent6"/>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sp>
        <p:nvSpPr>
          <p:cNvPr id="9" name="Прямоугольник 8"/>
          <p:cNvSpPr/>
          <p:nvPr/>
        </p:nvSpPr>
        <p:spPr>
          <a:xfrm rot="19121210">
            <a:off x="371107" y="5557258"/>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514270" y="5606137"/>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522359" y="5809576"/>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4" name="Picture 1"/>
          <p:cNvPicPr>
            <a:picLocks noChangeAspect="1" noChangeArrowheads="1"/>
          </p:cNvPicPr>
          <p:nvPr/>
        </p:nvPicPr>
        <p:blipFill>
          <a:blip r:embed="rId3" cstate="print"/>
          <a:srcRect/>
          <a:stretch>
            <a:fillRect/>
          </a:stretch>
        </p:blipFill>
        <p:spPr bwMode="auto">
          <a:xfrm>
            <a:off x="9953652" y="857232"/>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719292"/>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523836" y="127856"/>
            <a:ext cx="7643866" cy="800814"/>
          </a:xfrm>
        </p:spPr>
        <p:txBody>
          <a:bodyPr/>
          <a:lstStyle/>
          <a:p>
            <a:pPr>
              <a:buNone/>
            </a:pPr>
            <a:r>
              <a:rPr lang="ru-RU" sz="2400" dirty="0" smtClean="0">
                <a:solidFill>
                  <a:srgbClr val="0097A0"/>
                </a:solidFill>
                <a:latin typeface="Tahoma" pitchFamily="34" charset="0"/>
                <a:ea typeface="Tahoma" pitchFamily="34" charset="0"/>
                <a:cs typeface="Tahoma" pitchFamily="34" charset="0"/>
              </a:rPr>
              <a:t>                                    </a:t>
            </a:r>
            <a:r>
              <a:rPr lang="ru-RU" sz="2400" b="1" dirty="0" err="1" smtClean="0">
                <a:solidFill>
                  <a:srgbClr val="002060"/>
                </a:solidFill>
                <a:latin typeface="Times New Roman" pitchFamily="18" charset="0"/>
                <a:ea typeface="Tahoma" pitchFamily="34" charset="0"/>
                <a:cs typeface="Times New Roman" pitchFamily="18" charset="0"/>
              </a:rPr>
              <a:t>Өзіңді тексер</a:t>
            </a:r>
            <a:r>
              <a:rPr lang="ru-RU" sz="2400" b="1" dirty="0" smtClean="0">
                <a:solidFill>
                  <a:srgbClr val="002060"/>
                </a:solidFill>
                <a:latin typeface="Times New Roman" pitchFamily="18" charset="0"/>
                <a:ea typeface="Tahoma" pitchFamily="34" charset="0"/>
                <a:cs typeface="Times New Roman" pitchFamily="18" charset="0"/>
              </a:rPr>
              <a:t>: </a:t>
            </a:r>
          </a:p>
          <a:p>
            <a:pPr algn="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714356"/>
            <a:ext cx="11596726" cy="4946892"/>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endParaRPr lang="ru-RU" dirty="0" smtClean="0">
              <a:solidFill>
                <a:srgbClr val="002060"/>
              </a:solidFill>
              <a:latin typeface="Times New Roman" pitchFamily="18" charset="0"/>
              <a:ea typeface="Tahoma" pitchFamily="34" charset="0"/>
              <a:cs typeface="Times New Roman" pitchFamily="18" charset="0"/>
            </a:endParaRPr>
          </a:p>
          <a:p>
            <a:pPr marL="342900" indent="-342900"/>
            <a:endParaRPr lang="ru-RU" dirty="0" smtClean="0">
              <a:solidFill>
                <a:srgbClr val="002060"/>
              </a:solidFill>
              <a:latin typeface="Times New Roman" pitchFamily="18" charset="0"/>
              <a:ea typeface="Tahoma" pitchFamily="34" charset="0"/>
              <a:cs typeface="Times New Roman" pitchFamily="18" charset="0"/>
            </a:endParaRPr>
          </a:p>
          <a:p>
            <a:pPr marL="92075" indent="-4763">
              <a:buNone/>
            </a:pPr>
            <a:r>
              <a:rPr lang="ru-RU" dirty="0" err="1" smtClean="0">
                <a:solidFill>
                  <a:srgbClr val="002060"/>
                </a:solidFill>
                <a:latin typeface="Times New Roman" pitchFamily="18" charset="0"/>
                <a:ea typeface="Tahoma" pitchFamily="34" charset="0"/>
                <a:cs typeface="Times New Roman" pitchFamily="18" charset="0"/>
              </a:rPr>
              <a:t>1.Б.Момышұлы  «Ұшқан ұя» шығармасында қандай оқиғаларды жазады</a:t>
            </a:r>
            <a:r>
              <a:rPr lang="ru-RU" dirty="0" smtClean="0">
                <a:solidFill>
                  <a:srgbClr val="002060"/>
                </a:solidFill>
                <a:latin typeface="Times New Roman" pitchFamily="18" charset="0"/>
                <a:ea typeface="Tahoma" pitchFamily="34" charset="0"/>
                <a:cs typeface="Times New Roman" pitchFamily="18" charset="0"/>
              </a:rPr>
              <a:t>?</a:t>
            </a:r>
          </a:p>
          <a:p>
            <a:pPr marL="342900" indent="-342900"/>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Б.Момышұлы  «Ұшқан ұя» шығармасында  әлем тарихы,жаратылыс</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шежіресі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жан-жануарлар</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болмысы,қауымының қалыптасуы, әлемнің пайда</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болуы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тірлік</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өмір туралы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алғашқы мағлұматтарды,азаматтық тұрғыдағы аңыз-әңгімелерді әжесінен естігенін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үлкен сүйіспеншілік сезіммен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есіне</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алған,сондай-ақ ненің жақсы, ненің жаман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екенін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нені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сүйіп, неден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аулақ жүруді әжесінен үйренгенін мақтан етеді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Әкесі Момыш</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өз бетімен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сауат</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ашқан, сол</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кездегі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көзі қарақты адамдардың бірі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болған.</a:t>
            </a:r>
            <a:r>
              <a:rPr lang="ru-RU" i="1" dirty="0" smtClean="0">
                <a:solidFill>
                  <a:srgbClr val="002060"/>
                </a:solidFill>
                <a:latin typeface="Times New Roman" pitchFamily="18" charset="0"/>
                <a:cs typeface="Times New Roman" pitchFamily="18" charset="0"/>
              </a:rPr>
              <a:t> Ел </a:t>
            </a:r>
            <a:r>
              <a:rPr lang="ru-RU" i="1" dirty="0" err="1" smtClean="0">
                <a:solidFill>
                  <a:srgbClr val="002060"/>
                </a:solidFill>
                <a:latin typeface="Times New Roman" pitchFamily="18" charset="0"/>
                <a:cs typeface="Times New Roman" pitchFamily="18" charset="0"/>
              </a:rPr>
              <a:t>арасында</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ағаш ұстасы және етікші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зергерлігімен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танымал</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болған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Бауыржан</a:t>
            </a:r>
            <a:r>
              <a:rPr lang="ru-RU" i="1" dirty="0" smtClean="0">
                <a:solidFill>
                  <a:srgbClr val="002060"/>
                </a:solidFill>
                <a:latin typeface="Times New Roman" pitchFamily="18" charset="0"/>
                <a:cs typeface="Times New Roman" pitchFamily="18" charset="0"/>
              </a:rPr>
              <a:t> 3 </a:t>
            </a:r>
            <a:r>
              <a:rPr lang="ru-RU" i="1" dirty="0" err="1" smtClean="0">
                <a:solidFill>
                  <a:srgbClr val="002060"/>
                </a:solidFill>
                <a:latin typeface="Times New Roman" pitchFamily="18" charset="0"/>
                <a:cs typeface="Times New Roman" pitchFamily="18" charset="0"/>
              </a:rPr>
              <a:t>жасқа келген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соң анасы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Рәзия қайтыс болып</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әжесі Қызтумастың қолында өскендігі жайлы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жазады</a:t>
            </a:r>
            <a:r>
              <a:rPr lang="ru-RU" i="1" dirty="0" smtClean="0">
                <a:solidFill>
                  <a:srgbClr val="002060"/>
                </a:solidFill>
                <a:latin typeface="Times New Roman" pitchFamily="18" charset="0"/>
                <a:cs typeface="Times New Roman" pitchFamily="18" charset="0"/>
              </a:rPr>
              <a:t>.</a:t>
            </a:r>
          </a:p>
          <a:p>
            <a:pPr marL="342900" indent="-342900">
              <a:buAutoNum type="arabicPeriod"/>
            </a:pPr>
            <a:endParaRPr lang="ru-RU" dirty="0" smtClean="0">
              <a:solidFill>
                <a:srgbClr val="002060"/>
              </a:solidFill>
              <a:latin typeface="Times New Roman" pitchFamily="18" charset="0"/>
              <a:cs typeface="Times New Roman" pitchFamily="18" charset="0"/>
            </a:endParaRPr>
          </a:p>
          <a:p>
            <a:r>
              <a:rPr lang="kk-KZ" altLang="zh-CN" dirty="0" smtClean="0">
                <a:solidFill>
                  <a:srgbClr val="002060"/>
                </a:solidFill>
                <a:latin typeface="Times New Roman" pitchFamily="18" charset="0"/>
                <a:ea typeface="Tahoma" pitchFamily="34" charset="0"/>
                <a:cs typeface="Times New Roman" pitchFamily="18" charset="0"/>
              </a:rPr>
              <a:t>2.Шығармада әженің Рәзия келініне деген ықыласы қалай көрініс тапты.Шығармадыға үзінділерден жазыңдар.</a:t>
            </a:r>
            <a:r>
              <a:rPr lang="kk-KZ" dirty="0" smtClean="0">
                <a:solidFill>
                  <a:srgbClr val="002060"/>
                </a:solidFill>
                <a:latin typeface="Times New Roman" pitchFamily="18" charset="0"/>
                <a:cs typeface="Times New Roman" pitchFamily="18" charset="0"/>
              </a:rPr>
              <a:t>       </a:t>
            </a:r>
          </a:p>
          <a:p>
            <a:r>
              <a:rPr lang="kk-KZ" dirty="0" smtClean="0">
                <a:solidFill>
                  <a:srgbClr val="002060"/>
                </a:solidFill>
                <a:latin typeface="Times New Roman" pitchFamily="18" charset="0"/>
                <a:cs typeface="Times New Roman" pitchFamily="18" charset="0"/>
              </a:rPr>
              <a:t>               </a:t>
            </a:r>
            <a:r>
              <a:rPr lang="kk-KZ" i="1" dirty="0" smtClean="0">
                <a:solidFill>
                  <a:srgbClr val="002060"/>
                </a:solidFill>
                <a:latin typeface="Times New Roman" pitchFamily="18" charset="0"/>
                <a:cs typeface="Times New Roman" pitchFamily="18" charset="0"/>
              </a:rPr>
              <a:t>Шығармадағы </a:t>
            </a:r>
            <a:r>
              <a:rPr lang="kk-KZ" altLang="zh-CN" i="1" dirty="0" smtClean="0">
                <a:solidFill>
                  <a:srgbClr val="002060"/>
                </a:solidFill>
                <a:latin typeface="Times New Roman" pitchFamily="18" charset="0"/>
                <a:ea typeface="Tahoma" pitchFamily="34" charset="0"/>
                <a:cs typeface="Times New Roman" pitchFamily="18" charset="0"/>
              </a:rPr>
              <a:t>кемеңгер, текті әже образы сол кездегі қазақ әжелерінің жиынтық образына жатады. </a:t>
            </a:r>
            <a:r>
              <a:rPr lang="ru-RU" i="1" dirty="0" err="1" smtClean="0">
                <a:solidFill>
                  <a:srgbClr val="002060"/>
                </a:solidFill>
                <a:latin typeface="Times New Roman" pitchFamily="18" charset="0"/>
                <a:cs typeface="Times New Roman" pitchFamily="18" charset="0"/>
              </a:rPr>
              <a:t>Қайран әжем өле-өлгенше Рәзия келінінің қазасына қайғырып өтті.Мезгіл-мезгіл тоқаш қуырып, </a:t>
            </a:r>
            <a:r>
              <a:rPr lang="ru-RU" i="1" dirty="0" smtClean="0">
                <a:solidFill>
                  <a:srgbClr val="002060"/>
                </a:solidFill>
                <a:latin typeface="Times New Roman" pitchFamily="18" charset="0"/>
                <a:cs typeface="Times New Roman" pitchFamily="18" charset="0"/>
              </a:rPr>
              <a:t>ас </a:t>
            </a:r>
            <a:r>
              <a:rPr lang="ru-RU" i="1" dirty="0" err="1" smtClean="0">
                <a:solidFill>
                  <a:srgbClr val="002060"/>
                </a:solidFill>
                <a:latin typeface="Times New Roman" pitchFamily="18" charset="0"/>
                <a:cs typeface="Times New Roman" pitchFamily="18" charset="0"/>
              </a:rPr>
              <a:t>пісіріп</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келінінің әруағына бағыштап құран оқытар еді</a:t>
            </a:r>
            <a:r>
              <a:rPr lang="ru-RU" i="1" dirty="0" smtClean="0">
                <a:solidFill>
                  <a:srgbClr val="002060"/>
                </a:solidFill>
                <a:latin typeface="Times New Roman" pitchFamily="18" charset="0"/>
                <a:cs typeface="Times New Roman" pitchFamily="18" charset="0"/>
              </a:rPr>
              <a:t>. </a:t>
            </a:r>
          </a:p>
          <a:p>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—Жатқан жерің жаннат</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болсын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маңдайыма сыймай</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кеткен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періштем</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Рәзия,—деп өзінен-өзі отырып</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көзіне жас</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алып</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қайғыратын.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Сөйтіп, Рәзиядан қалған немерелерінің басынан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сипап,маңдайымыздан сүйетін.</a:t>
            </a:r>
            <a:endParaRPr lang="ru-RU" i="1" dirty="0" smtClean="0">
              <a:solidFill>
                <a:srgbClr val="002060"/>
              </a:solidFill>
              <a:latin typeface="Times New Roman" pitchFamily="18" charset="0"/>
              <a:cs typeface="Times New Roman" pitchFamily="18" charset="0"/>
            </a:endParaRPr>
          </a:p>
          <a:p>
            <a:pPr marL="342900" indent="-342900"/>
            <a:endParaRPr lang="ru-RU" i="1" dirty="0" smtClean="0">
              <a:solidFill>
                <a:srgbClr val="002060"/>
              </a:solidFill>
            </a:endParaRPr>
          </a:p>
          <a:p>
            <a:pPr marL="342900" indent="-342900">
              <a:buAutoNum type="arabicPeriod"/>
            </a:pPr>
            <a:endParaRPr lang="kk-KZ" i="1" dirty="0" smtClean="0">
              <a:solidFill>
                <a:srgbClr val="002060"/>
              </a:solidFill>
            </a:endParaRPr>
          </a:p>
          <a:p>
            <a:pPr marL="342900" indent="-342900">
              <a:buAutoNum type="arabicPeriod"/>
            </a:pPr>
            <a:endParaRPr lang="ru-RU" i="1" dirty="0">
              <a:solidFill>
                <a:srgbClr val="002060"/>
              </a:solidFill>
            </a:endParaRPr>
          </a:p>
        </p:txBody>
      </p:sp>
      <p:sp>
        <p:nvSpPr>
          <p:cNvPr id="8" name="文本占位符 3"/>
          <p:cNvSpPr txBox="1">
            <a:spLocks/>
          </p:cNvSpPr>
          <p:nvPr/>
        </p:nvSpPr>
        <p:spPr>
          <a:xfrm rot="21600000">
            <a:off x="166646" y="857232"/>
            <a:ext cx="10715700" cy="431694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endParaRPr lang="ru-RU" sz="2200" dirty="0" smtClean="0">
              <a:solidFill>
                <a:srgbClr val="002060"/>
              </a:solidFill>
              <a:latin typeface="Tahoma" pitchFamily="34" charset="0"/>
              <a:ea typeface="Tahoma" pitchFamily="34" charset="0"/>
              <a:cs typeface="Tahoma" pitchFamily="34" charset="0"/>
            </a:endParaRPr>
          </a:p>
          <a:p>
            <a:pPr marL="92075" indent="-4763">
              <a:buNone/>
            </a:pPr>
            <a:r>
              <a:rPr lang="kk-KZ" sz="2200" dirty="0" smtClean="0">
                <a:solidFill>
                  <a:schemeClr val="accent6"/>
                </a:solidFill>
                <a:latin typeface="Tahoma" pitchFamily="34" charset="0"/>
                <a:ea typeface="Tahoma" pitchFamily="34" charset="0"/>
                <a:cs typeface="Tahoma" pitchFamily="34" charset="0"/>
              </a:rPr>
              <a:t> </a:t>
            </a:r>
            <a:endParaRPr lang="zh-CN" altLang="en-US" sz="2200" dirty="0" smtClean="0">
              <a:solidFill>
                <a:schemeClr val="accent6"/>
              </a:solidFill>
              <a:latin typeface="Tahoma" pitchFamily="34" charset="0"/>
              <a:cs typeface="Tahoma" pitchFamily="34" charset="0"/>
            </a:endParaRPr>
          </a:p>
          <a:p>
            <a:pPr marL="92075" indent="-4763">
              <a:buNone/>
            </a:pPr>
            <a:endParaRPr lang="zh-CN" altLang="en-US" sz="2400" dirty="0" smtClean="0">
              <a:solidFill>
                <a:schemeClr val="accent6"/>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sp>
        <p:nvSpPr>
          <p:cNvPr id="9" name="Прямоугольник 8"/>
          <p:cNvSpPr/>
          <p:nvPr/>
        </p:nvSpPr>
        <p:spPr>
          <a:xfrm rot="19121210">
            <a:off x="857389" y="6357849"/>
            <a:ext cx="3781326"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1176587" y="6079638"/>
            <a:ext cx="2938488"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1204097" y="6031494"/>
            <a:ext cx="2143367"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1285860"/>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309522" y="127856"/>
            <a:ext cx="11715832" cy="800814"/>
          </a:xfrm>
        </p:spPr>
        <p:txBody>
          <a:bodyPr/>
          <a:lstStyle/>
          <a:p>
            <a:pPr>
              <a:buNone/>
            </a:pPr>
            <a:r>
              <a:rPr lang="kk-KZ" sz="1800" dirty="0" smtClean="0">
                <a:solidFill>
                  <a:srgbClr val="002060"/>
                </a:solidFill>
                <a:latin typeface="Times New Roman" pitchFamily="18" charset="0"/>
                <a:cs typeface="Times New Roman" pitchFamily="18" charset="0"/>
              </a:rPr>
              <a:t>       </a:t>
            </a:r>
            <a:r>
              <a:rPr lang="kk-KZ" sz="1800" b="1" dirty="0" smtClean="0">
                <a:solidFill>
                  <a:srgbClr val="002060"/>
                </a:solidFill>
                <a:latin typeface="Times New Roman" pitchFamily="18" charset="0"/>
                <a:cs typeface="Times New Roman" pitchFamily="18" charset="0"/>
              </a:rPr>
              <a:t>1-тапсырма.</a:t>
            </a:r>
            <a:r>
              <a:rPr lang="kk-KZ" sz="1800" dirty="0" smtClean="0">
                <a:solidFill>
                  <a:srgbClr val="002060"/>
                </a:solidFill>
                <a:latin typeface="Times New Roman" pitchFamily="18" charset="0"/>
                <a:cs typeface="Times New Roman" pitchFamily="18" charset="0"/>
              </a:rPr>
              <a:t>Төменде берілген үзіндіні оқыңдар. Жеті атаны білудің маңызы қандай? Өзіңнің жеті атаңды білесің бе? «Адам мінезі оның шыққан тегіне де байланысты» деген пікірмен келісесің бе? </a:t>
            </a:r>
            <a:r>
              <a:rPr lang="ru-RU" sz="1800" b="1" i="1" dirty="0" smtClean="0">
                <a:solidFill>
                  <a:srgbClr val="002060"/>
                </a:solidFill>
                <a:latin typeface="Times New Roman" pitchFamily="18" charset="0"/>
                <a:cs typeface="Times New Roman" pitchFamily="18" charset="0"/>
              </a:rPr>
              <a:t>«</a:t>
            </a:r>
            <a:r>
              <a:rPr lang="ru-RU" sz="1800" b="1" dirty="0" err="1" smtClean="0">
                <a:solidFill>
                  <a:srgbClr val="002060"/>
                </a:solidFill>
                <a:latin typeface="Times New Roman" pitchFamily="18" charset="0"/>
                <a:cs typeface="Times New Roman" pitchFamily="18" charset="0"/>
              </a:rPr>
              <a:t>Дербес</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пікір</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жазу</a:t>
            </a:r>
            <a:r>
              <a:rPr lang="ru-RU" sz="1800" b="1" i="1"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тәсілін</a:t>
            </a:r>
            <a:r>
              <a:rPr lang="ru-RU" sz="1800" i="1" dirty="0" smtClean="0">
                <a:solidFill>
                  <a:srgbClr val="002060"/>
                </a:solidFill>
                <a:latin typeface="Times New Roman" pitchFamily="18" charset="0"/>
                <a:cs typeface="Times New Roman" pitchFamily="18" charset="0"/>
              </a:rPr>
              <a:t> </a:t>
            </a:r>
            <a:r>
              <a:rPr lang="kk-KZ" sz="1800" dirty="0" smtClean="0">
                <a:solidFill>
                  <a:srgbClr val="002060"/>
                </a:solidFill>
                <a:latin typeface="Times New Roman" pitchFamily="18" charset="0"/>
                <a:cs typeface="Times New Roman" pitchFamily="18" charset="0"/>
              </a:rPr>
              <a:t> қолданып пікірлеріңді жазыңдар.  </a:t>
            </a:r>
            <a:endParaRPr lang="ru-RU" sz="1800" dirty="0" smtClean="0">
              <a:solidFill>
                <a:srgbClr val="002060"/>
              </a:solidFill>
              <a:latin typeface="Times New Roman" pitchFamily="18" charset="0"/>
              <a:cs typeface="Times New Roman" pitchFamily="18" charset="0"/>
            </a:endParaRPr>
          </a:p>
          <a:p>
            <a:pPr>
              <a:buNone/>
            </a:pPr>
            <a:endParaRPr lang="ru-RU" sz="2400" b="1" dirty="0" smtClean="0">
              <a:solidFill>
                <a:srgbClr val="002060"/>
              </a:solidFill>
              <a:latin typeface="Times New Roman" pitchFamily="18" charset="0"/>
              <a:ea typeface="Tahoma" pitchFamily="34" charset="0"/>
              <a:cs typeface="Times New Roman" pitchFamily="18" charset="0"/>
            </a:endParaRPr>
          </a:p>
          <a:p>
            <a:pP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8" name="文本占位符 3"/>
          <p:cNvSpPr txBox="1">
            <a:spLocks/>
          </p:cNvSpPr>
          <p:nvPr/>
        </p:nvSpPr>
        <p:spPr>
          <a:xfrm rot="21600000">
            <a:off x="166646" y="928670"/>
            <a:ext cx="11144328" cy="27860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r>
              <a:rPr lang="kk-KZ" sz="2400" b="1" dirty="0" smtClean="0">
                <a:solidFill>
                  <a:srgbClr val="002060"/>
                </a:solidFill>
                <a:latin typeface="Tahoma" pitchFamily="34" charset="0"/>
                <a:ea typeface="Tahoma" pitchFamily="34" charset="0"/>
                <a:cs typeface="Tahoma" pitchFamily="34" charset="0"/>
              </a:rPr>
              <a:t> </a:t>
            </a:r>
            <a:r>
              <a:rPr lang="kk-KZ" sz="2400" i="1" dirty="0" smtClean="0">
                <a:solidFill>
                  <a:srgbClr val="FFC000"/>
                </a:solidFill>
                <a:latin typeface="Tahoma" pitchFamily="34" charset="0"/>
                <a:ea typeface="Tahoma" pitchFamily="34" charset="0"/>
                <a:cs typeface="Tahoma" pitchFamily="34" charset="0"/>
              </a:rPr>
              <a:t> </a:t>
            </a:r>
          </a:p>
          <a:p>
            <a:pPr>
              <a:buNone/>
            </a:pPr>
            <a:r>
              <a:rPr lang="kk-KZ" sz="1600" dirty="0" smtClean="0">
                <a:solidFill>
                  <a:srgbClr val="002060"/>
                </a:solidFill>
                <a:latin typeface="Times New Roman" pitchFamily="18" charset="0"/>
                <a:cs typeface="Times New Roman" pitchFamily="18" charset="0"/>
              </a:rPr>
              <a:t>   </a:t>
            </a:r>
            <a:r>
              <a:rPr lang="kk-KZ" sz="1600" b="1" dirty="0" smtClean="0">
                <a:solidFill>
                  <a:srgbClr val="002060"/>
                </a:solidFill>
                <a:latin typeface="Times New Roman" pitchFamily="18" charset="0"/>
                <a:cs typeface="Times New Roman" pitchFamily="18" charset="0"/>
              </a:rPr>
              <a:t>Үзінді:</a:t>
            </a:r>
          </a:p>
          <a:p>
            <a:pPr>
              <a:buNone/>
            </a:pPr>
            <a:r>
              <a:rPr lang="kk-KZ" sz="1600" i="1" dirty="0" smtClean="0">
                <a:solidFill>
                  <a:srgbClr val="002060"/>
                </a:solidFill>
                <a:latin typeface="Times New Roman" pitchFamily="18" charset="0"/>
                <a:cs typeface="Times New Roman" pitchFamily="18" charset="0"/>
              </a:rPr>
              <a:t>Әкем маған ата-тегіміздің аты-жөнін үйретуші еді.</a:t>
            </a:r>
            <a:endParaRPr lang="ru-RU" sz="1600" i="1" dirty="0" smtClean="0">
              <a:solidFill>
                <a:srgbClr val="002060"/>
              </a:solidFill>
              <a:latin typeface="Times New Roman" pitchFamily="18" charset="0"/>
              <a:cs typeface="Times New Roman" pitchFamily="18" charset="0"/>
            </a:endParaRPr>
          </a:p>
          <a:p>
            <a:pPr>
              <a:buNone/>
            </a:pPr>
            <a:r>
              <a:rPr lang="kk-KZ" sz="1600" i="1" dirty="0" smtClean="0">
                <a:solidFill>
                  <a:srgbClr val="002060"/>
                </a:solidFill>
                <a:latin typeface="Times New Roman" pitchFamily="18" charset="0"/>
                <a:cs typeface="Times New Roman" pitchFamily="18" charset="0"/>
              </a:rPr>
              <a:t>-Кімнің баласысың? -деп сұрайтын ол.</a:t>
            </a:r>
            <a:endParaRPr lang="ru-RU" sz="1600" i="1" dirty="0" smtClean="0">
              <a:solidFill>
                <a:srgbClr val="002060"/>
              </a:solidFill>
              <a:latin typeface="Times New Roman" pitchFamily="18" charset="0"/>
              <a:cs typeface="Times New Roman" pitchFamily="18" charset="0"/>
            </a:endParaRPr>
          </a:p>
          <a:p>
            <a:pPr>
              <a:buNone/>
            </a:pPr>
            <a:r>
              <a:rPr lang="kk-KZ" sz="1600" i="1" dirty="0" smtClean="0">
                <a:solidFill>
                  <a:srgbClr val="002060"/>
                </a:solidFill>
                <a:latin typeface="Times New Roman" pitchFamily="18" charset="0"/>
                <a:cs typeface="Times New Roman" pitchFamily="18" charset="0"/>
              </a:rPr>
              <a:t>- Мен Момыштың ұлымын.	</a:t>
            </a:r>
            <a:endParaRPr lang="ru-RU" sz="1600" i="1" dirty="0" smtClean="0">
              <a:solidFill>
                <a:srgbClr val="002060"/>
              </a:solidFill>
              <a:latin typeface="Times New Roman" pitchFamily="18" charset="0"/>
              <a:cs typeface="Times New Roman" pitchFamily="18" charset="0"/>
            </a:endParaRPr>
          </a:p>
          <a:p>
            <a:pPr>
              <a:buNone/>
            </a:pPr>
            <a:r>
              <a:rPr lang="kk-KZ" sz="1600" i="1" dirty="0" smtClean="0">
                <a:solidFill>
                  <a:srgbClr val="002060"/>
                </a:solidFill>
                <a:latin typeface="Times New Roman" pitchFamily="18" charset="0"/>
                <a:cs typeface="Times New Roman" pitchFamily="18" charset="0"/>
              </a:rPr>
              <a:t>-Момыш кімнің баласы?</a:t>
            </a:r>
            <a:endParaRPr lang="ru-RU" sz="1600" i="1" dirty="0" smtClean="0">
              <a:solidFill>
                <a:srgbClr val="002060"/>
              </a:solidFill>
              <a:latin typeface="Times New Roman" pitchFamily="18" charset="0"/>
              <a:cs typeface="Times New Roman" pitchFamily="18" charset="0"/>
            </a:endParaRPr>
          </a:p>
          <a:p>
            <a:pPr>
              <a:buNone/>
            </a:pPr>
            <a:r>
              <a:rPr lang="kk-KZ" sz="1600" i="1" dirty="0" smtClean="0">
                <a:solidFill>
                  <a:srgbClr val="002060"/>
                </a:solidFill>
                <a:latin typeface="Times New Roman" pitchFamily="18" charset="0"/>
                <a:cs typeface="Times New Roman" pitchFamily="18" charset="0"/>
              </a:rPr>
              <a:t>-Момыш-Имаштың баласы.</a:t>
            </a:r>
            <a:endParaRPr lang="ru-RU" sz="1600" i="1" dirty="0" smtClean="0">
              <a:solidFill>
                <a:srgbClr val="002060"/>
              </a:solidFill>
              <a:latin typeface="Times New Roman" pitchFamily="18" charset="0"/>
              <a:cs typeface="Times New Roman" pitchFamily="18" charset="0"/>
            </a:endParaRPr>
          </a:p>
          <a:p>
            <a:pPr>
              <a:buNone/>
            </a:pPr>
            <a:r>
              <a:rPr lang="kk-KZ" sz="1600" i="1" dirty="0" smtClean="0">
                <a:solidFill>
                  <a:srgbClr val="002060"/>
                </a:solidFill>
                <a:latin typeface="Times New Roman" pitchFamily="18" charset="0"/>
                <a:cs typeface="Times New Roman" pitchFamily="18" charset="0"/>
              </a:rPr>
              <a:t>Осылайша жеті атаға дейін жетелеп отырып санатады. Ал келген қонақ ең алдымен атымды сұрайтын. Сонан соң менің жеті ата жөніндегі білімімді тексеретін. Ел танудың басы ең алдымен осылай басталатынын ол кезде кім білген?</a:t>
            </a:r>
            <a:endParaRPr lang="ru-RU" sz="1600" i="1" dirty="0" smtClean="0">
              <a:solidFill>
                <a:srgbClr val="002060"/>
              </a:solidFill>
              <a:latin typeface="Times New Roman" pitchFamily="18" charset="0"/>
              <a:cs typeface="Times New Roman" pitchFamily="18" charset="0"/>
            </a:endParaRPr>
          </a:p>
          <a:p>
            <a:pPr>
              <a:buNone/>
            </a:pPr>
            <a:endParaRPr lang="ru-RU" sz="1800" b="1" dirty="0" smtClean="0">
              <a:solidFill>
                <a:srgbClr val="002060"/>
              </a:solidFill>
              <a:latin typeface="Times New Roman" pitchFamily="18" charset="0"/>
              <a:cs typeface="Times New Roman" pitchFamily="18" charset="0"/>
            </a:endParaRPr>
          </a:p>
          <a:p>
            <a:pPr>
              <a:buNone/>
            </a:pPr>
            <a:r>
              <a:rPr lang="ru-RU" sz="1800" b="1" dirty="0" smtClean="0">
                <a:solidFill>
                  <a:srgbClr val="002060"/>
                </a:solidFill>
                <a:latin typeface="Times New Roman" pitchFamily="18" charset="0"/>
                <a:cs typeface="Times New Roman" pitchFamily="18" charset="0"/>
              </a:rPr>
              <a:t>«</a:t>
            </a:r>
            <a:r>
              <a:rPr lang="ru-RU" sz="1800" b="1" dirty="0" err="1" smtClean="0">
                <a:solidFill>
                  <a:srgbClr val="002060"/>
                </a:solidFill>
                <a:latin typeface="Times New Roman" pitchFamily="18" charset="0"/>
                <a:cs typeface="Times New Roman" pitchFamily="18" charset="0"/>
              </a:rPr>
              <a:t>Дербес</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пікір</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жазу</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тәсілі</a:t>
            </a:r>
            <a:endParaRPr lang="ru-RU" sz="1800" b="1" dirty="0" smtClean="0">
              <a:solidFill>
                <a:srgbClr val="002060"/>
              </a:solidFill>
              <a:latin typeface="Times New Roman" pitchFamily="18" charset="0"/>
              <a:cs typeface="Times New Roman" pitchFamily="18" charset="0"/>
            </a:endParaRPr>
          </a:p>
          <a:p>
            <a:pPr>
              <a:buNone/>
            </a:pPr>
            <a:r>
              <a:rPr lang="ru-RU" sz="1800" b="1" dirty="0" smtClean="0">
                <a:solidFill>
                  <a:srgbClr val="002060"/>
                </a:solidFill>
                <a:latin typeface="Times New Roman" pitchFamily="18" charset="0"/>
                <a:cs typeface="Times New Roman" pitchFamily="18" charset="0"/>
              </a:rPr>
              <a:t>1. </a:t>
            </a:r>
            <a:r>
              <a:rPr lang="ru-RU" sz="1800" b="1" dirty="0" err="1" smtClean="0">
                <a:solidFill>
                  <a:srgbClr val="002060"/>
                </a:solidFill>
                <a:latin typeface="Times New Roman" pitchFamily="18" charset="0"/>
                <a:cs typeface="Times New Roman" pitchFamily="18" charset="0"/>
              </a:rPr>
              <a:t>Өзіндік пікір</a:t>
            </a:r>
            <a:r>
              <a:rPr lang="ru-RU" sz="1800" b="1" dirty="0" smtClean="0">
                <a:solidFill>
                  <a:srgbClr val="002060"/>
                </a:solidFill>
                <a:latin typeface="Times New Roman" pitchFamily="18" charset="0"/>
                <a:cs typeface="Times New Roman" pitchFamily="18" charset="0"/>
              </a:rPr>
              <a:t> (идея) – </a:t>
            </a:r>
            <a:r>
              <a:rPr lang="ru-RU" sz="1800" dirty="0" err="1" smtClean="0">
                <a:solidFill>
                  <a:srgbClr val="002060"/>
                </a:solidFill>
                <a:latin typeface="Times New Roman" pitchFamily="18" charset="0"/>
                <a:cs typeface="Times New Roman" pitchFamily="18" charset="0"/>
              </a:rPr>
              <a:t>бір</a:t>
            </a:r>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сөйлем</a:t>
            </a:r>
            <a:r>
              <a:rPr lang="ru-RU" sz="1800" dirty="0" smtClean="0">
                <a:solidFill>
                  <a:srgbClr val="002060"/>
                </a:solidFill>
                <a:latin typeface="Times New Roman" pitchFamily="18" charset="0"/>
                <a:cs typeface="Times New Roman" pitchFamily="18" charset="0"/>
              </a:rPr>
              <a:t>.</a:t>
            </a:r>
            <a:endParaRPr lang="ru-RU" sz="1800" i="1" dirty="0" smtClean="0">
              <a:solidFill>
                <a:srgbClr val="002060"/>
              </a:solidFill>
              <a:latin typeface="Times New Roman" pitchFamily="18" charset="0"/>
              <a:cs typeface="Times New Roman" pitchFamily="18" charset="0"/>
            </a:endParaRPr>
          </a:p>
          <a:p>
            <a:pPr>
              <a:buNone/>
            </a:pPr>
            <a:r>
              <a:rPr lang="ru-RU" sz="1800" b="1" dirty="0" smtClean="0">
                <a:solidFill>
                  <a:srgbClr val="002060"/>
                </a:solidFill>
                <a:latin typeface="Times New Roman" pitchFamily="18" charset="0"/>
                <a:cs typeface="Times New Roman" pitchFamily="18" charset="0"/>
              </a:rPr>
              <a:t>2. </a:t>
            </a:r>
            <a:r>
              <a:rPr lang="ru-RU" sz="1800" b="1" dirty="0" err="1" smtClean="0">
                <a:solidFill>
                  <a:srgbClr val="002060"/>
                </a:solidFill>
                <a:latin typeface="Times New Roman" pitchFamily="18" charset="0"/>
                <a:cs typeface="Times New Roman" pitchFamily="18" charset="0"/>
              </a:rPr>
              <a:t>Дәлел </a:t>
            </a:r>
            <a:r>
              <a:rPr lang="ru-RU" sz="1800" b="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екі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сөйлеммен келтіру</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керек</a:t>
            </a:r>
            <a:r>
              <a:rPr lang="ru-RU" sz="1800" i="1" dirty="0" smtClean="0">
                <a:solidFill>
                  <a:srgbClr val="002060"/>
                </a:solidFill>
                <a:latin typeface="Times New Roman" pitchFamily="18" charset="0"/>
                <a:cs typeface="Times New Roman" pitchFamily="18" charset="0"/>
              </a:rPr>
              <a:t>.</a:t>
            </a:r>
          </a:p>
          <a:p>
            <a:pPr>
              <a:buNone/>
            </a:pPr>
            <a:r>
              <a:rPr lang="ru-RU" sz="1800" b="1" dirty="0" smtClean="0">
                <a:solidFill>
                  <a:srgbClr val="002060"/>
                </a:solidFill>
                <a:latin typeface="Times New Roman" pitchFamily="18" charset="0"/>
                <a:cs typeface="Times New Roman" pitchFamily="18" charset="0"/>
              </a:rPr>
              <a:t>3. </a:t>
            </a:r>
            <a:r>
              <a:rPr lang="ru-RU" sz="1800" b="1" dirty="0" err="1" smtClean="0">
                <a:solidFill>
                  <a:srgbClr val="002060"/>
                </a:solidFill>
                <a:latin typeface="Times New Roman" pitchFamily="18" charset="0"/>
                <a:cs typeface="Times New Roman" pitchFamily="18" charset="0"/>
              </a:rPr>
              <a:t>Өз пікірін</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дәлелдейтін мысал</a:t>
            </a:r>
            <a:r>
              <a:rPr lang="ru-RU" sz="1800" b="1" dirty="0" smtClean="0">
                <a:solidFill>
                  <a:srgbClr val="002060"/>
                </a:solidFill>
                <a:latin typeface="Times New Roman" pitchFamily="18" charset="0"/>
                <a:cs typeface="Times New Roman" pitchFamily="18" charset="0"/>
              </a:rPr>
              <a:t> – </a:t>
            </a:r>
            <a:r>
              <a:rPr lang="ru-RU" sz="1800" i="1" dirty="0" err="1" smtClean="0">
                <a:solidFill>
                  <a:srgbClr val="002060"/>
                </a:solidFill>
                <a:latin typeface="Times New Roman" pitchFamily="18" charset="0"/>
                <a:cs typeface="Times New Roman" pitchFamily="18" charset="0"/>
              </a:rPr>
              <a:t>екі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сөйлем.</a:t>
            </a:r>
            <a:endParaRPr lang="ru-RU" sz="1800" i="1" dirty="0" smtClean="0">
              <a:solidFill>
                <a:srgbClr val="002060"/>
              </a:solidFill>
              <a:latin typeface="Times New Roman" pitchFamily="18" charset="0"/>
              <a:cs typeface="Times New Roman" pitchFamily="18" charset="0"/>
            </a:endParaRPr>
          </a:p>
          <a:p>
            <a:pPr>
              <a:buNone/>
            </a:pPr>
            <a:r>
              <a:rPr lang="ru-RU" sz="1800" b="1" dirty="0" smtClean="0">
                <a:solidFill>
                  <a:srgbClr val="002060"/>
                </a:solidFill>
                <a:latin typeface="Times New Roman" pitchFamily="18" charset="0"/>
                <a:cs typeface="Times New Roman" pitchFamily="18" charset="0"/>
              </a:rPr>
              <a:t>4. </a:t>
            </a:r>
            <a:r>
              <a:rPr lang="ru-RU" sz="1800" b="1" dirty="0" err="1" smtClean="0">
                <a:solidFill>
                  <a:srgbClr val="002060"/>
                </a:solidFill>
                <a:latin typeface="Times New Roman" pitchFamily="18" charset="0"/>
                <a:cs typeface="Times New Roman" pitchFamily="18" charset="0"/>
              </a:rPr>
              <a:t>Өз пікіріне</a:t>
            </a:r>
            <a:r>
              <a:rPr lang="ru-RU" sz="1800" b="1" dirty="0" smtClean="0">
                <a:solidFill>
                  <a:srgbClr val="002060"/>
                </a:solidFill>
                <a:latin typeface="Times New Roman" pitchFamily="18" charset="0"/>
                <a:cs typeface="Times New Roman" pitchFamily="18" charset="0"/>
              </a:rPr>
              <a:t> </a:t>
            </a:r>
            <a:r>
              <a:rPr lang="ru-RU" sz="1800" b="1" dirty="0" err="1" smtClean="0">
                <a:solidFill>
                  <a:srgbClr val="002060"/>
                </a:solidFill>
                <a:latin typeface="Times New Roman" pitchFamily="18" charset="0"/>
                <a:cs typeface="Times New Roman" pitchFamily="18" charset="0"/>
              </a:rPr>
              <a:t>қарсы пікір</a:t>
            </a:r>
            <a:r>
              <a:rPr lang="ru-RU" sz="1800" b="1" dirty="0" smtClean="0">
                <a:solidFill>
                  <a:srgbClr val="002060"/>
                </a:solidFill>
                <a:latin typeface="Times New Roman" pitchFamily="18" charset="0"/>
                <a:cs typeface="Times New Roman" pitchFamily="18" charset="0"/>
              </a:rPr>
              <a:t> – </a:t>
            </a:r>
            <a:r>
              <a:rPr lang="ru-RU" sz="1800" i="1" dirty="0" err="1" smtClean="0">
                <a:solidFill>
                  <a:srgbClr val="002060"/>
                </a:solidFill>
                <a:latin typeface="Times New Roman" pitchFamily="18" charset="0"/>
                <a:cs typeface="Times New Roman" pitchFamily="18" charset="0"/>
              </a:rPr>
              <a:t>бір</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сөйлем.</a:t>
            </a:r>
            <a:endParaRPr lang="ru-RU" sz="1800" i="1" dirty="0" smtClean="0">
              <a:solidFill>
                <a:srgbClr val="002060"/>
              </a:solidFill>
              <a:latin typeface="Times New Roman" pitchFamily="18" charset="0"/>
              <a:cs typeface="Times New Roman" pitchFamily="18" charset="0"/>
            </a:endParaRPr>
          </a:p>
          <a:p>
            <a:pPr>
              <a:buNone/>
            </a:pPr>
            <a:r>
              <a:rPr lang="kk-KZ" sz="1800" b="1" dirty="0" smtClean="0">
                <a:solidFill>
                  <a:srgbClr val="002060"/>
                </a:solidFill>
                <a:latin typeface="Times New Roman" pitchFamily="18" charset="0"/>
                <a:cs typeface="Times New Roman" pitchFamily="18" charset="0"/>
              </a:rPr>
              <a:t>5. Қарсы дәлелді жоққа шығаратын мысал – </a:t>
            </a:r>
            <a:r>
              <a:rPr lang="kk-KZ" sz="1800" i="1" dirty="0" smtClean="0">
                <a:solidFill>
                  <a:srgbClr val="002060"/>
                </a:solidFill>
                <a:latin typeface="Times New Roman" pitchFamily="18" charset="0"/>
                <a:cs typeface="Times New Roman" pitchFamily="18" charset="0"/>
              </a:rPr>
              <a:t>екі сөйлемнен тұру керек.</a:t>
            </a:r>
          </a:p>
          <a:p>
            <a:pPr>
              <a:buNone/>
            </a:pPr>
            <a:r>
              <a:rPr lang="kk-KZ" sz="1800" b="1" dirty="0" smtClean="0">
                <a:solidFill>
                  <a:srgbClr val="002060"/>
                </a:solidFill>
                <a:latin typeface="Times New Roman" pitchFamily="18" charset="0"/>
                <a:cs typeface="Times New Roman" pitchFamily="18" charset="0"/>
              </a:rPr>
              <a:t>6. Қорытынды – </a:t>
            </a:r>
            <a:r>
              <a:rPr lang="kk-KZ" sz="1800" i="1" dirty="0" smtClean="0">
                <a:solidFill>
                  <a:srgbClr val="002060"/>
                </a:solidFill>
                <a:latin typeface="Times New Roman" pitchFamily="18" charset="0"/>
                <a:cs typeface="Times New Roman" pitchFamily="18" charset="0"/>
              </a:rPr>
              <a:t>екі сөйлемнен тұрады.</a:t>
            </a:r>
            <a:endParaRPr lang="ru-RU" sz="1800" i="1" dirty="0" smtClean="0">
              <a:solidFill>
                <a:srgbClr val="002060"/>
              </a:solidFill>
              <a:latin typeface="Times New Roman" pitchFamily="18" charset="0"/>
              <a:cs typeface="Times New Roman" pitchFamily="18" charset="0"/>
            </a:endParaRPr>
          </a:p>
          <a:p>
            <a:pPr>
              <a:buNone/>
            </a:pPr>
            <a:r>
              <a:rPr lang="ru-RU" sz="1800" b="1" dirty="0" smtClean="0">
                <a:solidFill>
                  <a:srgbClr val="002060"/>
                </a:solidFill>
                <a:latin typeface="Times New Roman" pitchFamily="18" charset="0"/>
                <a:ea typeface="Tahoma" pitchFamily="34" charset="0"/>
                <a:cs typeface="Times New Roman" pitchFamily="18" charset="0"/>
              </a:rPr>
              <a:t> </a:t>
            </a:r>
            <a:r>
              <a:rPr lang="ru-RU" sz="1800" dirty="0" smtClean="0">
                <a:solidFill>
                  <a:srgbClr val="002060"/>
                </a:solidFill>
                <a:latin typeface="Times New Roman" pitchFamily="18" charset="0"/>
                <a:ea typeface="Tahoma" pitchFamily="34" charset="0"/>
                <a:cs typeface="Times New Roman" pitchFamily="18" charset="0"/>
              </a:rPr>
              <a:t> </a:t>
            </a:r>
            <a:endParaRPr lang="ru-RU" sz="2000" dirty="0" smtClean="0">
              <a:solidFill>
                <a:srgbClr val="002060"/>
              </a:solidFill>
              <a:latin typeface="Times New Roman" pitchFamily="18" charset="0"/>
              <a:ea typeface="Tahoma" pitchFamily="34" charset="0"/>
              <a:cs typeface="Times New Roman" pitchFamily="18" charset="0"/>
            </a:endParaRPr>
          </a:p>
          <a:p>
            <a:pPr marL="92075" indent="-4763">
              <a:buNone/>
            </a:pPr>
            <a:endParaRPr lang="ru-RU"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kk-KZ" sz="1800" dirty="0" smtClean="0">
              <a:solidFill>
                <a:srgbClr val="002060"/>
              </a:solidFill>
              <a:latin typeface="Tahoma" pitchFamily="34" charset="0"/>
              <a:ea typeface="Tahoma" pitchFamily="34" charset="0"/>
              <a:cs typeface="Tahoma" pitchFamily="34" charset="0"/>
            </a:endParaRPr>
          </a:p>
          <a:p>
            <a:pPr marL="92075" indent="-4763">
              <a:buNone/>
            </a:pPr>
            <a:endParaRPr lang="ru-RU" sz="1800" dirty="0" smtClean="0">
              <a:solidFill>
                <a:srgbClr val="002060"/>
              </a:solidFill>
              <a:latin typeface="Tahoma" pitchFamily="34" charset="0"/>
              <a:ea typeface="Tahoma" pitchFamily="34" charset="0"/>
              <a:cs typeface="Tahoma" pitchFamily="34" charset="0"/>
            </a:endParaRPr>
          </a:p>
          <a:p>
            <a:r>
              <a:rPr lang="ru-RU" sz="1800" b="1" dirty="0" smtClean="0">
                <a:solidFill>
                  <a:srgbClr val="002060"/>
                </a:solidFill>
                <a:latin typeface="Tahoma" pitchFamily="34" charset="0"/>
                <a:ea typeface="Tahoma" pitchFamily="34" charset="0"/>
                <a:cs typeface="Tahoma" pitchFamily="34" charset="0"/>
              </a:rPr>
              <a:t>Дескриптор:</a:t>
            </a:r>
          </a:p>
          <a:p>
            <a:pPr marL="92075" indent="-4763">
              <a:buNone/>
            </a:pPr>
            <a:r>
              <a:rPr lang="kk-KZ" altLang="zh-CN" sz="1800" dirty="0" smtClean="0">
                <a:solidFill>
                  <a:srgbClr val="002060"/>
                </a:solidFill>
                <a:latin typeface="Tahoma" pitchFamily="34" charset="0"/>
                <a:ea typeface="Tahoma" pitchFamily="34" charset="0"/>
                <a:cs typeface="Tahoma" pitchFamily="34" charset="0"/>
              </a:rPr>
              <a:t>-Қ.Сәтбаевтың атымен аталатын деректерді жазады;</a:t>
            </a:r>
          </a:p>
          <a:p>
            <a:pPr marL="92075" indent="-4763">
              <a:buNone/>
            </a:pPr>
            <a:r>
              <a:rPr lang="kk-KZ" altLang="zh-CN" sz="1800" dirty="0" smtClean="0">
                <a:solidFill>
                  <a:srgbClr val="002060"/>
                </a:solidFill>
                <a:latin typeface="Tahoma" pitchFamily="34" charset="0"/>
                <a:ea typeface="Tahoma" pitchFamily="34" charset="0"/>
                <a:cs typeface="Tahoma" pitchFamily="34" charset="0"/>
              </a:rPr>
              <a:t>- деректерге түсінік береді.</a:t>
            </a:r>
            <a:endParaRPr lang="zh-CN" altLang="en-US" sz="1800" dirty="0" smtClean="0">
              <a:solidFill>
                <a:srgbClr val="002060"/>
              </a:solidFill>
              <a:latin typeface="Tahoma" pitchFamily="34" charset="0"/>
              <a:cs typeface="Tahoma" pitchFamily="34" charset="0"/>
            </a:endParaRPr>
          </a:p>
          <a:p>
            <a:r>
              <a:rPr lang="ru-RU" sz="1800" dirty="0" smtClean="0">
                <a:solidFill>
                  <a:srgbClr val="0097A0"/>
                </a:solidFill>
                <a:latin typeface="Tahoma" pitchFamily="34" charset="0"/>
                <a:ea typeface="Tahoma" pitchFamily="34" charset="0"/>
                <a:cs typeface="Tahoma" pitchFamily="34" charset="0"/>
              </a:rPr>
              <a:t> </a:t>
            </a:r>
            <a:endParaRPr lang="ru-RU" sz="1800" dirty="0" smtClean="0">
              <a:solidFill>
                <a:srgbClr val="0097A0"/>
              </a:solidFill>
            </a:endParaRPr>
          </a:p>
          <a:p>
            <a:pPr marL="92075" indent="-4763">
              <a:buNone/>
            </a:pPr>
            <a:r>
              <a:rPr lang="ru-RU" sz="1800" dirty="0" smtClean="0">
                <a:solidFill>
                  <a:srgbClr val="002060"/>
                </a:solidFill>
                <a:latin typeface="Tahoma" pitchFamily="34" charset="0"/>
                <a:ea typeface="Tahoma" pitchFamily="34" charset="0"/>
                <a:cs typeface="Tahoma" pitchFamily="34" charset="0"/>
              </a:rPr>
              <a:t> </a:t>
            </a:r>
            <a:endParaRPr lang="zh-CN" altLang="en-US" sz="1800" dirty="0" smtClean="0">
              <a:solidFill>
                <a:srgbClr val="002060"/>
              </a:solidFill>
              <a:latin typeface="Tahoma" pitchFamily="34" charset="0"/>
              <a:cs typeface="Tahoma" pitchFamily="34" charset="0"/>
            </a:endParaRPr>
          </a:p>
          <a:p>
            <a:pPr marL="92075" indent="-4763">
              <a:buNone/>
            </a:pPr>
            <a:endParaRPr lang="kk-KZ" sz="2400" i="1" dirty="0" smtClean="0">
              <a:solidFill>
                <a:srgbClr val="002060"/>
              </a:solidFill>
              <a:latin typeface="Tahoma" pitchFamily="34" charset="0"/>
              <a:ea typeface="Tahoma" pitchFamily="34" charset="0"/>
              <a:cs typeface="Tahoma" pitchFamily="34" charset="0"/>
            </a:endParaRPr>
          </a:p>
          <a:p>
            <a:pPr marL="92075" indent="-4763">
              <a:buNone/>
            </a:pPr>
            <a:endParaRPr lang="zh-CN" altLang="en-US" sz="2400" i="1" dirty="0" smtClean="0">
              <a:solidFill>
                <a:srgbClr val="002060"/>
              </a:solidFill>
              <a:latin typeface="Tahoma" pitchFamily="34" charset="0"/>
              <a:cs typeface="Tahoma" pitchFamily="34" charset="0"/>
            </a:endParaRPr>
          </a:p>
          <a:p>
            <a:pPr marL="92075" indent="-4763">
              <a:buNone/>
            </a:pPr>
            <a:r>
              <a:rPr lang="kk-KZ" altLang="zh-CN" sz="2400" dirty="0" smtClean="0">
                <a:solidFill>
                  <a:srgbClr val="002060"/>
                </a:solidFill>
                <a:latin typeface="Tahoma" pitchFamily="34" charset="0"/>
                <a:ea typeface="Tahoma" pitchFamily="34" charset="0"/>
                <a:cs typeface="Tahoma" pitchFamily="34" charset="0"/>
              </a:rPr>
              <a:t> </a:t>
            </a: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pic>
        <p:nvPicPr>
          <p:cNvPr id="9" name="Picture 1"/>
          <p:cNvPicPr>
            <a:picLocks noChangeAspect="1" noChangeArrowheads="1"/>
          </p:cNvPicPr>
          <p:nvPr/>
        </p:nvPicPr>
        <p:blipFill>
          <a:blip r:embed="rId3" cstate="print"/>
          <a:srcRect/>
          <a:stretch>
            <a:fillRect/>
          </a:stretch>
        </p:blipFill>
        <p:spPr bwMode="auto">
          <a:xfrm>
            <a:off x="10310842" y="4143380"/>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1023902" y="127856"/>
            <a:ext cx="8358246" cy="800814"/>
          </a:xfrm>
        </p:spPr>
        <p:txBody>
          <a:bodyPr/>
          <a:lstStyle/>
          <a:p>
            <a:pPr marL="92075" indent="-4763" algn="ctr">
              <a:buNone/>
            </a:pPr>
            <a:r>
              <a:rPr lang="ru-RU" sz="2400" b="1" dirty="0" err="1" smtClean="0">
                <a:solidFill>
                  <a:srgbClr val="002060"/>
                </a:solidFill>
                <a:latin typeface="Tahoma" pitchFamily="34" charset="0"/>
                <a:ea typeface="Tahoma" pitchFamily="34" charset="0"/>
                <a:cs typeface="Tahoma" pitchFamily="34" charset="0"/>
              </a:rPr>
              <a:t>Өзіңді тексер</a:t>
            </a:r>
            <a:r>
              <a:rPr lang="fr-CA" sz="2400" i="1" u="sng" dirty="0" smtClean="0">
                <a:solidFill>
                  <a:srgbClr val="002060"/>
                </a:solidFill>
                <a:latin typeface="Tahoma" pitchFamily="34" charset="0"/>
                <a:ea typeface="Tahoma" pitchFamily="34" charset="0"/>
                <a:cs typeface="Tahoma" pitchFamily="34" charset="0"/>
              </a:rPr>
              <a:t> </a:t>
            </a:r>
            <a:endParaRPr lang="kk-KZ" sz="2400" i="1" u="sng" dirty="0" smtClean="0">
              <a:solidFill>
                <a:srgbClr val="002060"/>
              </a:solidFill>
              <a:latin typeface="Tahoma" pitchFamily="34" charset="0"/>
              <a:ea typeface="Tahoma" pitchFamily="34" charset="0"/>
              <a:cs typeface="Tahoma" pitchFamily="34" charset="0"/>
            </a:endParaRPr>
          </a:p>
          <a:p>
            <a:pPr marL="92075" indent="-4763">
              <a:buNone/>
            </a:pPr>
            <a:r>
              <a:rPr lang="kk-KZ" sz="2400" i="1" dirty="0" smtClean="0">
                <a:solidFill>
                  <a:srgbClr val="002060"/>
                </a:solidFill>
                <a:latin typeface="Tahoma" pitchFamily="34" charset="0"/>
                <a:ea typeface="Tahoma" pitchFamily="34" charset="0"/>
                <a:cs typeface="Tahoma" pitchFamily="34" charset="0"/>
              </a:rPr>
              <a:t> </a:t>
            </a:r>
          </a:p>
          <a:p>
            <a:pPr>
              <a:buNone/>
            </a:pPr>
            <a:endParaRPr lang="ru-RU" sz="2400" b="1" dirty="0" smtClean="0">
              <a:solidFill>
                <a:srgbClr val="002060"/>
              </a:solidFill>
              <a:latin typeface="Tahoma" pitchFamily="34" charset="0"/>
              <a:ea typeface="Tahoma" pitchFamily="34" charset="0"/>
              <a:cs typeface="Tahoma" pitchFamily="34" charset="0"/>
            </a:endParaRPr>
          </a:p>
          <a:p>
            <a:pPr>
              <a:buNone/>
            </a:pPr>
            <a:r>
              <a:rPr lang="ru-RU" sz="2400" dirty="0" smtClean="0">
                <a:solidFill>
                  <a:srgbClr val="0097A0"/>
                </a:solidFill>
                <a:latin typeface="Tahoma" pitchFamily="34" charset="0"/>
                <a:ea typeface="Tahoma" pitchFamily="34" charset="0"/>
                <a:cs typeface="Tahoma" pitchFamily="34" charset="0"/>
              </a:rPr>
              <a:t>                                                                                                    </a:t>
            </a:r>
            <a:r>
              <a:rPr lang="ru-RU" sz="1600" dirty="0" smtClean="0">
                <a:solidFill>
                  <a:srgbClr val="0097A0"/>
                </a:solidFill>
                <a:latin typeface="Tahoma" pitchFamily="34" charset="0"/>
                <a:ea typeface="Tahoma" pitchFamily="34" charset="0"/>
                <a:cs typeface="Tahoma" pitchFamily="34" charset="0"/>
              </a:rPr>
              <a:t> </a:t>
            </a:r>
            <a:endParaRPr lang="ru-RU" sz="1600" b="1" dirty="0" smtClean="0">
              <a:solidFill>
                <a:schemeClr val="bg1"/>
              </a:solidFill>
              <a:latin typeface="Tahoma" pitchFamily="34" charset="0"/>
              <a:cs typeface="Tahoma" pitchFamily="34" charset="0"/>
            </a:endParaRPr>
          </a:p>
          <a:p>
            <a:pPr marL="92075" indent="-4763">
              <a:buNone/>
            </a:pPr>
            <a:endParaRPr lang="ru-RU" b="1" dirty="0" smtClean="0">
              <a:solidFill>
                <a:srgbClr val="FFFFFF"/>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1000108"/>
            <a:ext cx="11596726" cy="4661140"/>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b="1"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Өз ұрпағына 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үйрету </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атадан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балаға жалғасып келе</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жатқан қазақтың тәрбиелік дәстүрі.</a:t>
            </a:r>
            <a:endParaRPr lang="ru-RU" i="1" dirty="0" smtClean="0">
              <a:solidFill>
                <a:srgbClr val="002060"/>
              </a:solidFill>
              <a:latin typeface="Times New Roman" pitchFamily="18" charset="0"/>
              <a:cs typeface="Times New Roman" pitchFamily="18" charset="0"/>
            </a:endParaRPr>
          </a:p>
          <a:p>
            <a:pPr>
              <a:buNone/>
            </a:pPr>
            <a:r>
              <a:rPr lang="ru-RU" i="1" dirty="0" err="1" smtClean="0">
                <a:solidFill>
                  <a:srgbClr val="002060"/>
                </a:solidFill>
                <a:latin typeface="Times New Roman" pitchFamily="18" charset="0"/>
                <a:cs typeface="Times New Roman" pitchFamily="18" charset="0"/>
              </a:rPr>
              <a:t>Текті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қазақ халқы 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атадан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тараған ұрпақ бір</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атаның балалары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саналады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деген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Халқымыздың бұл дәстүрі, ұстанымы қан тазалығы үшін маңызды.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Мұның қандастық жағынан алғанда үлгі боларлық зор</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қызметі </a:t>
            </a:r>
            <a:r>
              <a:rPr lang="ru-RU" i="1" dirty="0" smtClean="0">
                <a:solidFill>
                  <a:srgbClr val="002060"/>
                </a:solidFill>
                <a:latin typeface="Times New Roman" pitchFamily="18" charset="0"/>
                <a:cs typeface="Times New Roman" pitchFamily="18" charset="0"/>
              </a:rPr>
              <a:t>мен </a:t>
            </a:r>
            <a:r>
              <a:rPr lang="ru-RU" i="1" dirty="0" err="1" smtClean="0">
                <a:solidFill>
                  <a:srgbClr val="002060"/>
                </a:solidFill>
                <a:latin typeface="Times New Roman" pitchFamily="18" charset="0"/>
                <a:cs typeface="Times New Roman" pitchFamily="18" charset="0"/>
              </a:rPr>
              <a:t>маңызын халқымыз ерте</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түсінген және </a:t>
            </a:r>
            <a:r>
              <a:rPr lang="ru-RU" i="1" dirty="0" smtClean="0">
                <a:solidFill>
                  <a:srgbClr val="002060"/>
                </a:solidFill>
                <a:latin typeface="Times New Roman" pitchFamily="18" charset="0"/>
                <a:cs typeface="Times New Roman" pitchFamily="18" charset="0"/>
              </a:rPr>
              <a:t>оны </a:t>
            </a:r>
            <a:r>
              <a:rPr lang="ru-RU" i="1" dirty="0" err="1" smtClean="0">
                <a:solidFill>
                  <a:srgbClr val="002060"/>
                </a:solidFill>
                <a:latin typeface="Times New Roman" pitchFamily="18" charset="0"/>
                <a:cs typeface="Times New Roman" pitchFamily="18" charset="0"/>
              </a:rPr>
              <a:t>берік</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ұстанып келген.Дегенмен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қазіргі уақытта 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білмейтін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жастардың қатары көптеп кездеседі</a:t>
            </a:r>
            <a:r>
              <a:rPr lang="ru-RU" i="1" dirty="0" smtClean="0">
                <a:solidFill>
                  <a:srgbClr val="002060"/>
                </a:solidFill>
                <a:latin typeface="Times New Roman" pitchFamily="18" charset="0"/>
                <a:cs typeface="Times New Roman" pitchFamily="18" charset="0"/>
              </a:rPr>
              <a:t>.</a:t>
            </a:r>
            <a:r>
              <a:rPr lang="ru-RU" dirty="0" smtClean="0"/>
              <a:t> </a:t>
            </a:r>
            <a:r>
              <a:rPr lang="ru-RU" i="1" dirty="0" err="1" smtClean="0">
                <a:solidFill>
                  <a:srgbClr val="002060"/>
                </a:solidFill>
                <a:latin typeface="Times New Roman" pitchFamily="18" charset="0"/>
                <a:cs typeface="Times New Roman" pitchFamily="18" charset="0"/>
              </a:rPr>
              <a:t>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білмеуде</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жастарды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кінәлауға болмайды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Оларға 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білу</a:t>
            </a:r>
            <a:r>
              <a:rPr lang="ru-RU" i="1" dirty="0" smtClean="0">
                <a:solidFill>
                  <a:srgbClr val="002060"/>
                </a:solidFill>
                <a:latin typeface="Times New Roman" pitchFamily="18" charset="0"/>
                <a:cs typeface="Times New Roman" pitchFamily="18" charset="0"/>
              </a:rPr>
              <a:t> -  </a:t>
            </a:r>
            <a:r>
              <a:rPr lang="ru-RU" i="1" dirty="0" err="1" smtClean="0">
                <a:solidFill>
                  <a:srgbClr val="002060"/>
                </a:solidFill>
                <a:latin typeface="Times New Roman" pitchFamily="18" charset="0"/>
                <a:cs typeface="Times New Roman" pitchFamily="18" charset="0"/>
              </a:rPr>
              <a:t>әлеуметтік зор</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мәні болған мәселе екенін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түсіндіру керек</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Әр қазақ баласының өз ата-тегін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білуі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тектілік</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әрі ұлттық тәртіп </a:t>
            </a:r>
            <a:r>
              <a:rPr lang="ru-RU" i="1" dirty="0" smtClean="0">
                <a:solidFill>
                  <a:srgbClr val="002060"/>
                </a:solidFill>
                <a:latin typeface="Times New Roman" pitchFamily="18" charset="0"/>
                <a:cs typeface="Times New Roman" pitchFamily="18" charset="0"/>
              </a:rPr>
              <a:t>пен </a:t>
            </a:r>
            <a:r>
              <a:rPr lang="ru-RU" i="1" dirty="0" err="1" smtClean="0">
                <a:solidFill>
                  <a:srgbClr val="002060"/>
                </a:solidFill>
                <a:latin typeface="Times New Roman" pitchFamily="18" charset="0"/>
                <a:cs typeface="Times New Roman" pitchFamily="18" charset="0"/>
              </a:rPr>
              <a:t>жөн білудің бір</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саласы</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саналады</a:t>
            </a:r>
            <a:r>
              <a:rPr lang="ru-RU" i="1" dirty="0" smtClean="0">
                <a:solidFill>
                  <a:srgbClr val="002060"/>
                </a:solidFill>
                <a:latin typeface="Times New Roman" pitchFamily="18" charset="0"/>
                <a:cs typeface="Times New Roman" pitchFamily="18" charset="0"/>
              </a:rPr>
              <a:t>."</a:t>
            </a:r>
            <a:r>
              <a:rPr lang="ru-RU" i="1" dirty="0" err="1" smtClean="0">
                <a:solidFill>
                  <a:srgbClr val="002060"/>
                </a:solidFill>
                <a:latin typeface="Times New Roman" pitchFamily="18" charset="0"/>
                <a:cs typeface="Times New Roman" pitchFamily="18" charset="0"/>
              </a:rPr>
              <a:t>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білмеген</a:t>
            </a:r>
            <a:r>
              <a:rPr lang="ru-RU" i="1" dirty="0" smtClean="0">
                <a:solidFill>
                  <a:srgbClr val="002060"/>
                </a:solidFill>
                <a:latin typeface="Times New Roman" pitchFamily="18" charset="0"/>
                <a:cs typeface="Times New Roman" pitchFamily="18" charset="0"/>
              </a:rPr>
              <a:t> - </a:t>
            </a:r>
            <a:r>
              <a:rPr lang="ru-RU" i="1" dirty="0" err="1" smtClean="0">
                <a:solidFill>
                  <a:srgbClr val="002060"/>
                </a:solidFill>
                <a:latin typeface="Times New Roman" pitchFamily="18" charset="0"/>
                <a:cs typeface="Times New Roman" pitchFamily="18" charset="0"/>
              </a:rPr>
              <a:t>жетесіз</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дейтін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қазақ халқында әр адамның жеті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атасын</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білуі</a:t>
            </a:r>
            <a:r>
              <a:rPr lang="ru-RU" i="1" dirty="0" smtClean="0">
                <a:solidFill>
                  <a:srgbClr val="002060"/>
                </a:solidFill>
                <a:latin typeface="Times New Roman" pitchFamily="18" charset="0"/>
                <a:cs typeface="Times New Roman" pitchFamily="18" charset="0"/>
              </a:rPr>
              <a:t> </a:t>
            </a:r>
            <a:r>
              <a:rPr lang="ru-RU" i="1" dirty="0" err="1" smtClean="0">
                <a:solidFill>
                  <a:srgbClr val="002060"/>
                </a:solidFill>
                <a:latin typeface="Times New Roman" pitchFamily="18" charset="0"/>
                <a:cs typeface="Times New Roman" pitchFamily="18" charset="0"/>
              </a:rPr>
              <a:t>міндет</a:t>
            </a:r>
            <a:r>
              <a:rPr lang="ru-RU" i="1" dirty="0" smtClean="0">
                <a:solidFill>
                  <a:srgbClr val="002060"/>
                </a:solidFill>
                <a:latin typeface="Times New Roman" pitchFamily="18" charset="0"/>
                <a:cs typeface="Times New Roman" pitchFamily="18" charset="0"/>
              </a:rPr>
              <a:t>.</a:t>
            </a:r>
          </a:p>
          <a:p>
            <a:pPr>
              <a:buNone/>
            </a:pPr>
            <a:endParaRPr lang="kk-KZ" i="1" dirty="0" smtClean="0">
              <a:solidFill>
                <a:srgbClr val="002060"/>
              </a:solidFill>
              <a:latin typeface="Times New Roman" pitchFamily="18" charset="0"/>
              <a:cs typeface="Times New Roman" pitchFamily="18" charset="0"/>
            </a:endParaRPr>
          </a:p>
          <a:p>
            <a:pPr>
              <a:buNone/>
            </a:pPr>
            <a:endParaRPr lang="kk-KZ" i="1" dirty="0" smtClean="0">
              <a:solidFill>
                <a:srgbClr val="002060"/>
              </a:solidFill>
              <a:latin typeface="Times New Roman" pitchFamily="18" charset="0"/>
              <a:cs typeface="Times New Roman" pitchFamily="18" charset="0"/>
            </a:endParaRPr>
          </a:p>
          <a:p>
            <a:pPr>
              <a:buNone/>
            </a:pPr>
            <a:endParaRPr lang="kk-KZ" i="1" dirty="0" smtClean="0">
              <a:solidFill>
                <a:srgbClr val="002060"/>
              </a:solidFill>
              <a:latin typeface="Times New Roman" pitchFamily="18" charset="0"/>
              <a:cs typeface="Times New Roman" pitchFamily="18" charset="0"/>
            </a:endParaRPr>
          </a:p>
          <a:p>
            <a:pPr>
              <a:buNone/>
            </a:pPr>
            <a:endParaRPr lang="ru-RU" i="1" dirty="0" smtClean="0">
              <a:solidFill>
                <a:srgbClr val="002060"/>
              </a:solidFill>
              <a:latin typeface="Times New Roman" pitchFamily="18" charset="0"/>
              <a:cs typeface="Times New Roman" pitchFamily="18" charset="0"/>
            </a:endParaRPr>
          </a:p>
        </p:txBody>
      </p:sp>
      <p:sp>
        <p:nvSpPr>
          <p:cNvPr id="8" name="文本占位符 3"/>
          <p:cNvSpPr txBox="1">
            <a:spLocks/>
          </p:cNvSpPr>
          <p:nvPr/>
        </p:nvSpPr>
        <p:spPr>
          <a:xfrm rot="21600000">
            <a:off x="166646" y="1142984"/>
            <a:ext cx="10715700" cy="388831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r>
              <a:rPr lang="kk-KZ" sz="2400" b="1" dirty="0" smtClean="0">
                <a:solidFill>
                  <a:srgbClr val="002060"/>
                </a:solidFill>
                <a:latin typeface="Tahoma" pitchFamily="34" charset="0"/>
                <a:ea typeface="Tahoma" pitchFamily="34" charset="0"/>
                <a:cs typeface="Tahoma" pitchFamily="34" charset="0"/>
              </a:rPr>
              <a:t> </a:t>
            </a:r>
            <a:endParaRPr lang="zh-CN" altLang="en-US" sz="2400" dirty="0" smtClean="0">
              <a:solidFill>
                <a:srgbClr val="002060"/>
              </a:solidFill>
              <a:latin typeface="Tahoma" pitchFamily="34" charset="0"/>
              <a:cs typeface="Tahoma" pitchFamily="34" charset="0"/>
            </a:endParaRPr>
          </a:p>
          <a:p>
            <a:pPr marL="92075" indent="-4763">
              <a:buNone/>
            </a:pPr>
            <a:endParaRPr lang="kk-KZ" sz="2400" i="1" dirty="0" smtClean="0">
              <a:solidFill>
                <a:srgbClr val="002060"/>
              </a:solidFill>
              <a:latin typeface="Tahoma" pitchFamily="34" charset="0"/>
              <a:ea typeface="Tahoma" pitchFamily="34" charset="0"/>
              <a:cs typeface="Tahoma" pitchFamily="34" charset="0"/>
            </a:endParaRPr>
          </a:p>
          <a:p>
            <a:pPr marL="92075" indent="-4763">
              <a:buNone/>
            </a:pPr>
            <a:endParaRPr lang="zh-CN" altLang="en-US" sz="2400" i="1" dirty="0" smtClean="0">
              <a:solidFill>
                <a:srgbClr val="002060"/>
              </a:solidFill>
              <a:latin typeface="Tahoma" pitchFamily="34" charset="0"/>
              <a:cs typeface="Tahoma" pitchFamily="34" charset="0"/>
            </a:endParaRPr>
          </a:p>
          <a:p>
            <a:pPr marL="92075" indent="-4763">
              <a:buNone/>
            </a:pPr>
            <a:r>
              <a:rPr lang="kk-KZ" altLang="zh-CN" sz="2400" dirty="0" smtClean="0">
                <a:solidFill>
                  <a:srgbClr val="002060"/>
                </a:solidFill>
                <a:latin typeface="Tahoma" pitchFamily="34" charset="0"/>
                <a:ea typeface="Tahoma" pitchFamily="34" charset="0"/>
                <a:cs typeface="Tahoma" pitchFamily="34" charset="0"/>
              </a:rPr>
              <a:t> </a:t>
            </a: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sp>
        <p:nvSpPr>
          <p:cNvPr id="9" name="Прямоугольник 8"/>
          <p:cNvSpPr/>
          <p:nvPr/>
        </p:nvSpPr>
        <p:spPr>
          <a:xfrm rot="19121210">
            <a:off x="404670" y="6114208"/>
            <a:ext cx="2826789"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224612" y="5967249"/>
            <a:ext cx="1977454"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66479" y="6205625"/>
            <a:ext cx="1255291"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Picture 1"/>
          <p:cNvPicPr>
            <a:picLocks noChangeAspect="1" noChangeArrowheads="1"/>
          </p:cNvPicPr>
          <p:nvPr/>
        </p:nvPicPr>
        <p:blipFill>
          <a:blip r:embed="rId2" cstate="print"/>
          <a:srcRect/>
          <a:stretch>
            <a:fillRect/>
          </a:stretch>
        </p:blipFill>
        <p:spPr bwMode="auto">
          <a:xfrm>
            <a:off x="10167966" y="4538731"/>
            <a:ext cx="1512961" cy="231926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smtClean="0">
              <a:solidFill>
                <a:srgbClr val="002060"/>
              </a:solidFill>
              <a:latin typeface="Tahoma" pitchFamily="34" charset="0"/>
              <a:ea typeface="Tahoma" pitchFamily="34" charset="0"/>
              <a:cs typeface="Tahoma" pitchFamily="34" charset="0"/>
            </a:endParaRPr>
          </a:p>
          <a:p>
            <a:r>
              <a:rPr lang="kk-KZ" sz="2000" dirty="0" smtClean="0">
                <a:solidFill>
                  <a:srgbClr val="002060"/>
                </a:solidFill>
                <a:latin typeface="Times New Roman" pitchFamily="18" charset="0"/>
                <a:ea typeface="Tahoma" pitchFamily="34" charset="0"/>
                <a:cs typeface="Times New Roman" pitchFamily="18" charset="0"/>
              </a:rPr>
              <a:t>Сілтеме арқылы кіріп  бейнебаянды көріңдер. </a:t>
            </a:r>
            <a:r>
              <a:rPr lang="fr-CA" sz="2000" i="1" u="sng" dirty="0" smtClean="0">
                <a:solidFill>
                  <a:srgbClr val="002060"/>
                </a:solidFill>
                <a:latin typeface="Times New Roman" pitchFamily="18" charset="0"/>
                <a:ea typeface="Tahoma" pitchFamily="34" charset="0"/>
                <a:cs typeface="Times New Roman" pitchFamily="18" charset="0"/>
              </a:rPr>
              <a:t>https://www.youtube.com/watch?v=00qQRCdBx4s</a:t>
            </a:r>
            <a:r>
              <a:rPr lang="kk-KZ" sz="2000" i="1" u="sng" dirty="0" smtClean="0">
                <a:solidFill>
                  <a:srgbClr val="002060"/>
                </a:solidFill>
                <a:latin typeface="Times New Roman" pitchFamily="18" charset="0"/>
                <a:ea typeface="Tahoma" pitchFamily="34" charset="0"/>
                <a:cs typeface="Times New Roman" pitchFamily="18" charset="0"/>
              </a:rPr>
              <a:t> </a:t>
            </a:r>
          </a:p>
          <a:p>
            <a:r>
              <a:rPr lang="ru-RU" sz="2000" i="1" u="sng" dirty="0" smtClean="0">
                <a:solidFill>
                  <a:srgbClr val="002060"/>
                </a:solidFill>
                <a:latin typeface="Times New Roman" pitchFamily="18" charset="0"/>
                <a:ea typeface="Tahoma" pitchFamily="34" charset="0"/>
                <a:cs typeface="Times New Roman" pitchFamily="18" charset="0"/>
              </a:rPr>
              <a:t> </a:t>
            </a:r>
            <a:endParaRPr lang="ru-RU" sz="2000" i="1" u="sng" dirty="0">
              <a:solidFill>
                <a:srgbClr val="002060"/>
              </a:solidFill>
              <a:latin typeface="Times New Roman" pitchFamily="18" charset="0"/>
              <a:cs typeface="Times New Roman" pitchFamily="18" charset="0"/>
            </a:endParaRPr>
          </a:p>
        </p:txBody>
      </p:sp>
      <p:sp>
        <p:nvSpPr>
          <p:cNvPr id="8" name="文本占位符 3"/>
          <p:cNvSpPr txBox="1">
            <a:spLocks/>
          </p:cNvSpPr>
          <p:nvPr/>
        </p:nvSpPr>
        <p:spPr>
          <a:xfrm rot="21600000">
            <a:off x="0" y="642918"/>
            <a:ext cx="11644394" cy="392909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lgn="just">
              <a:buNone/>
            </a:pPr>
            <a:endParaRPr lang="ru-RU" sz="2400" b="1" dirty="0" smtClean="0">
              <a:solidFill>
                <a:srgbClr val="002060"/>
              </a:solidFill>
              <a:latin typeface="Tahoma" pitchFamily="34" charset="0"/>
              <a:ea typeface="Tahoma" pitchFamily="34" charset="0"/>
              <a:cs typeface="Tahoma" pitchFamily="34" charset="0"/>
            </a:endParaRPr>
          </a:p>
          <a:p>
            <a:pPr marL="92075" indent="-4763" algn="just">
              <a:buNone/>
            </a:pPr>
            <a:r>
              <a:rPr lang="ru-RU" sz="1800" b="1" dirty="0" smtClean="0">
                <a:solidFill>
                  <a:srgbClr val="002060"/>
                </a:solidFill>
                <a:latin typeface="Times New Roman" pitchFamily="18" charset="0"/>
                <a:ea typeface="Tahoma" pitchFamily="34" charset="0"/>
                <a:cs typeface="Times New Roman" pitchFamily="18" charset="0"/>
              </a:rPr>
              <a:t>2-тапсырма.</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Бейнебаянда</a:t>
            </a:r>
            <a:r>
              <a:rPr lang="ru-RU" sz="1800" dirty="0" smtClean="0">
                <a:solidFill>
                  <a:srgbClr val="002060"/>
                </a:solidFill>
                <a:latin typeface="Times New Roman" pitchFamily="18" charset="0"/>
                <a:ea typeface="Tahoma" pitchFamily="34" charset="0"/>
                <a:cs typeface="Times New Roman" pitchFamily="18" charset="0"/>
              </a:rPr>
              <a:t> </a:t>
            </a:r>
            <a:r>
              <a:rPr lang="ru-RU" sz="1800" dirty="0" err="1" smtClean="0">
                <a:solidFill>
                  <a:srgbClr val="002060"/>
                </a:solidFill>
                <a:latin typeface="Times New Roman" pitchFamily="18" charset="0"/>
                <a:ea typeface="Tahoma" pitchFamily="34" charset="0"/>
                <a:cs typeface="Times New Roman" pitchFamily="18" charset="0"/>
              </a:rPr>
              <a:t>айтылған</a:t>
            </a:r>
            <a:r>
              <a:rPr lang="ru-RU" sz="1800" dirty="0" smtClean="0">
                <a:solidFill>
                  <a:srgbClr val="002060"/>
                </a:solidFill>
                <a:latin typeface="Times New Roman" pitchFamily="18" charset="0"/>
                <a:ea typeface="Tahoma" pitchFamily="34" charset="0"/>
                <a:cs typeface="Times New Roman" pitchFamily="18" charset="0"/>
              </a:rPr>
              <a:t> </a:t>
            </a:r>
            <a:r>
              <a:rPr lang="kk-KZ" sz="1800" dirty="0" smtClean="0">
                <a:solidFill>
                  <a:srgbClr val="002060"/>
                </a:solidFill>
                <a:latin typeface="Times New Roman" pitchFamily="18" charset="0"/>
                <a:cs typeface="Times New Roman" pitchFamily="18" charset="0"/>
              </a:rPr>
              <a:t>пікірлерге және ұяшықтарда берілген </a:t>
            </a:r>
            <a:r>
              <a:rPr lang="ru-RU" sz="1800" dirty="0" err="1" smtClean="0">
                <a:solidFill>
                  <a:srgbClr val="002060"/>
                </a:solidFill>
                <a:latin typeface="Times New Roman" pitchFamily="18" charset="0"/>
                <a:cs typeface="Times New Roman" pitchFamily="18" charset="0"/>
              </a:rPr>
              <a:t>пікірлерге</a:t>
            </a:r>
            <a:r>
              <a:rPr lang="kk-KZ" sz="1800" dirty="0" smtClean="0">
                <a:solidFill>
                  <a:srgbClr val="002060"/>
                </a:solidFill>
                <a:latin typeface="Times New Roman" pitchFamily="18" charset="0"/>
                <a:cs typeface="Times New Roman" pitchFamily="18" charset="0"/>
              </a:rPr>
              <a:t> сүйене отырып,өзіндік сыни пікір жазыңдар.</a:t>
            </a:r>
            <a:endParaRPr lang="ru-RU" sz="1800" dirty="0" smtClean="0">
              <a:solidFill>
                <a:srgbClr val="002060"/>
              </a:solidFill>
              <a:latin typeface="Times New Roman" pitchFamily="18" charset="0"/>
              <a:cs typeface="Times New Roman" pitchFamily="18" charset="0"/>
            </a:endParaRPr>
          </a:p>
          <a:p>
            <a:pPr marL="92075" indent="-4763" algn="just">
              <a:buNone/>
            </a:pPr>
            <a:endParaRPr lang="kk-KZ" altLang="zh-CN" sz="18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2000" b="1" dirty="0" smtClean="0">
              <a:solidFill>
                <a:srgbClr val="002060"/>
              </a:solidFill>
              <a:latin typeface="Times New Roman" pitchFamily="18" charset="0"/>
              <a:ea typeface="Tahoma" pitchFamily="34" charset="0"/>
              <a:cs typeface="Times New Roman" pitchFamily="18" charset="0"/>
            </a:endParaRPr>
          </a:p>
          <a:p>
            <a:pPr marL="92075" indent="-4763" algn="just">
              <a:buNone/>
            </a:pPr>
            <a:r>
              <a:rPr lang="kk-KZ" altLang="zh-CN" sz="1600" b="1" dirty="0" smtClean="0">
                <a:solidFill>
                  <a:srgbClr val="002060"/>
                </a:solidFill>
                <a:latin typeface="Times New Roman" pitchFamily="18" charset="0"/>
                <a:ea typeface="Tahoma" pitchFamily="34" charset="0"/>
                <a:cs typeface="Times New Roman" pitchFamily="18" charset="0"/>
              </a:rPr>
              <a:t>Дескриптор:</a:t>
            </a:r>
          </a:p>
          <a:p>
            <a:pPr marL="92075" indent="-4763" algn="just">
              <a:buFontTx/>
              <a:buChar char="-"/>
            </a:pPr>
            <a:r>
              <a:rPr lang="kk-KZ" altLang="zh-CN" sz="1600" dirty="0" smtClean="0">
                <a:solidFill>
                  <a:srgbClr val="002060"/>
                </a:solidFill>
                <a:latin typeface="Times New Roman" pitchFamily="18" charset="0"/>
                <a:ea typeface="Tahoma" pitchFamily="34" charset="0"/>
                <a:cs typeface="Times New Roman" pitchFamily="18" charset="0"/>
              </a:rPr>
              <a:t>өз пікірін дәлелдеуде үзіндіні орынды қолданады;</a:t>
            </a:r>
          </a:p>
          <a:p>
            <a:pPr marL="92075" indent="-4763" algn="just">
              <a:buFontTx/>
              <a:buChar char="-"/>
            </a:pPr>
            <a:r>
              <a:rPr lang="kk-KZ" altLang="zh-CN" sz="1600" dirty="0" smtClean="0">
                <a:solidFill>
                  <a:srgbClr val="002060"/>
                </a:solidFill>
                <a:latin typeface="Times New Roman" pitchFamily="18" charset="0"/>
                <a:ea typeface="Tahoma" pitchFamily="34" charset="0"/>
                <a:cs typeface="Times New Roman" pitchFamily="18" charset="0"/>
              </a:rPr>
              <a:t>тақырып бойынша қорытынды шығарады.</a:t>
            </a:r>
          </a:p>
          <a:p>
            <a:pPr marL="92075" indent="-4763" algn="just">
              <a:buFontTx/>
              <a:buChar char="-"/>
            </a:pPr>
            <a:endParaRPr lang="kk-KZ" sz="1800" dirty="0" smtClean="0"/>
          </a:p>
          <a:p>
            <a:pPr marL="92075" indent="-4763" algn="just">
              <a:buFontTx/>
              <a:buChar char="-"/>
            </a:pPr>
            <a:endParaRPr lang="kk-KZ" altLang="zh-CN" sz="1800" dirty="0" smtClean="0">
              <a:solidFill>
                <a:srgbClr val="00B050"/>
              </a:solidFill>
              <a:latin typeface="Times New Roman" pitchFamily="18" charset="0"/>
              <a:ea typeface="Tahoma" pitchFamily="34" charset="0"/>
              <a:cs typeface="Times New Roman" pitchFamily="18" charset="0"/>
            </a:endParaRPr>
          </a:p>
          <a:p>
            <a:pPr marL="92075" indent="-4763" algn="just">
              <a:buNone/>
            </a:pPr>
            <a:r>
              <a:rPr lang="kk-KZ" altLang="zh-CN" sz="1800" dirty="0" smtClean="0">
                <a:solidFill>
                  <a:srgbClr val="00B050"/>
                </a:solidFill>
                <a:latin typeface="Times New Roman" pitchFamily="18" charset="0"/>
                <a:ea typeface="Tahoma" pitchFamily="34" charset="0"/>
                <a:cs typeface="Times New Roman" pitchFamily="18" charset="0"/>
              </a:rPr>
              <a:t> </a:t>
            </a:r>
            <a:endParaRPr lang="zh-CN" altLang="en-US" sz="1800" dirty="0" smtClean="0">
              <a:solidFill>
                <a:srgbClr val="00B050"/>
              </a:solidFill>
              <a:latin typeface="Times New Roman" pitchFamily="18" charset="0"/>
              <a:cs typeface="Times New Roman" pitchFamily="18"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sp>
        <p:nvSpPr>
          <p:cNvPr id="9" name="Вертикальный свиток 8"/>
          <p:cNvSpPr/>
          <p:nvPr/>
        </p:nvSpPr>
        <p:spPr>
          <a:xfrm>
            <a:off x="166646" y="1857364"/>
            <a:ext cx="4000528" cy="3786214"/>
          </a:xfrm>
          <a:prstGeom prst="verticalScroll">
            <a:avLst/>
          </a:prstGeom>
        </p:spPr>
        <p:style>
          <a:lnRef idx="2">
            <a:schemeClr val="accent5"/>
          </a:lnRef>
          <a:fillRef idx="1">
            <a:schemeClr val="lt1"/>
          </a:fillRef>
          <a:effectRef idx="0">
            <a:schemeClr val="accent5"/>
          </a:effectRef>
          <a:fontRef idx="minor">
            <a:schemeClr val="dk1"/>
          </a:fontRef>
        </p:style>
        <p:txBody>
          <a:bodyPr rtlCol="0" anchor="ctr"/>
          <a:lstStyle/>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Баукеңе тағдыр сыйлаған жауынгерлік-қолбасылық һәм шығармашылық ғұмырдың соншама</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мағыналы </a:t>
            </a:r>
            <a:r>
              <a:rPr lang="ru-RU" sz="1400" dirty="0" smtClean="0">
                <a:solidFill>
                  <a:srgbClr val="002060"/>
                </a:solidFill>
                <a:latin typeface="Times New Roman" pitchFamily="18" charset="0"/>
                <a:cs typeface="Times New Roman" pitchFamily="18" charset="0"/>
              </a:rPr>
              <a:t>да </a:t>
            </a:r>
            <a:r>
              <a:rPr lang="ru-RU" sz="1400" dirty="0" err="1" smtClean="0">
                <a:solidFill>
                  <a:srgbClr val="002060"/>
                </a:solidFill>
                <a:latin typeface="Times New Roman" pitchFamily="18" charset="0"/>
                <a:cs typeface="Times New Roman" pitchFamily="18" charset="0"/>
              </a:rPr>
              <a:t>жемісті</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болуының ішкі</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себептері</a:t>
            </a:r>
            <a:r>
              <a:rPr lang="ru-RU" sz="1400" dirty="0" smtClean="0">
                <a:solidFill>
                  <a:srgbClr val="002060"/>
                </a:solidFill>
                <a:latin typeface="Times New Roman" pitchFamily="18" charset="0"/>
                <a:cs typeface="Times New Roman" pitchFamily="18" charset="0"/>
              </a:rPr>
              <a:t> мен </a:t>
            </a:r>
            <a:r>
              <a:rPr lang="ru-RU" sz="1400" dirty="0" err="1" smtClean="0">
                <a:solidFill>
                  <a:srgbClr val="002060"/>
                </a:solidFill>
                <a:latin typeface="Times New Roman" pitchFamily="18" charset="0"/>
                <a:cs typeface="Times New Roman" pitchFamily="18" charset="0"/>
              </a:rPr>
              <a:t>қайнар көздеріне назар</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аударар</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болсақ</a:t>
            </a:r>
            <a:r>
              <a:rPr lang="ru-RU" sz="1400" dirty="0" smtClean="0">
                <a:solidFill>
                  <a:srgbClr val="002060"/>
                </a:solidFill>
                <a:latin typeface="Times New Roman" pitchFamily="18" charset="0"/>
                <a:cs typeface="Times New Roman" pitchFamily="18" charset="0"/>
              </a:rPr>
              <a:t>, бала </a:t>
            </a:r>
            <a:r>
              <a:rPr lang="ru-RU" sz="1400" dirty="0" err="1" smtClean="0">
                <a:solidFill>
                  <a:srgbClr val="002060"/>
                </a:solidFill>
                <a:latin typeface="Times New Roman" pitchFamily="18" charset="0"/>
                <a:cs typeface="Times New Roman" pitchFamily="18" charset="0"/>
              </a:rPr>
              <a:t>Баукеңнің сүйікті әжесі Қызтумас </a:t>
            </a:r>
            <a:r>
              <a:rPr lang="ru-RU" sz="1400" dirty="0" smtClean="0">
                <a:solidFill>
                  <a:srgbClr val="002060"/>
                </a:solidFill>
                <a:latin typeface="Times New Roman" pitchFamily="18" charset="0"/>
                <a:cs typeface="Times New Roman" pitchFamily="18" charset="0"/>
              </a:rPr>
              <a:t>пен </a:t>
            </a:r>
            <a:r>
              <a:rPr lang="ru-RU" sz="1400" dirty="0" err="1" smtClean="0">
                <a:solidFill>
                  <a:srgbClr val="002060"/>
                </a:solidFill>
                <a:latin typeface="Times New Roman" pitchFamily="18" charset="0"/>
                <a:cs typeface="Times New Roman" pitchFamily="18" charset="0"/>
              </a:rPr>
              <a:t>Имаш</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атаны</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Момыш</a:t>
            </a:r>
            <a:r>
              <a:rPr lang="ru-RU" sz="1400" dirty="0" smtClean="0">
                <a:solidFill>
                  <a:srgbClr val="002060"/>
                </a:solidFill>
                <a:latin typeface="Times New Roman" pitchFamily="18" charset="0"/>
                <a:cs typeface="Times New Roman" pitchFamily="18" charset="0"/>
              </a:rPr>
              <a:t> пен </a:t>
            </a:r>
            <a:r>
              <a:rPr lang="ru-RU" sz="1400" dirty="0" err="1" smtClean="0">
                <a:solidFill>
                  <a:srgbClr val="002060"/>
                </a:solidFill>
                <a:latin typeface="Times New Roman" pitchFamily="18" charset="0"/>
                <a:cs typeface="Times New Roman" pitchFamily="18" charset="0"/>
              </a:rPr>
              <a:t>нағашысы Серікбайлар</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бастаған </a:t>
            </a:r>
            <a:r>
              <a:rPr lang="ru-RU" sz="1400" dirty="0" smtClean="0">
                <a:solidFill>
                  <a:srgbClr val="002060"/>
                </a:solidFill>
                <a:latin typeface="Times New Roman" pitchFamily="18" charset="0"/>
                <a:cs typeface="Times New Roman" pitchFamily="18" charset="0"/>
              </a:rPr>
              <a:t>аса </a:t>
            </a:r>
            <a:r>
              <a:rPr lang="ru-RU" sz="1400" dirty="0" err="1" smtClean="0">
                <a:solidFill>
                  <a:srgbClr val="002060"/>
                </a:solidFill>
                <a:latin typeface="Times New Roman" pitchFamily="18" charset="0"/>
                <a:cs typeface="Times New Roman" pitchFamily="18" charset="0"/>
              </a:rPr>
              <a:t>көргенді</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тәрбиелі</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айрандай</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ұйыған тамаша</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нақ қазақы отбасын</a:t>
            </a:r>
            <a:r>
              <a:rPr lang="ru-RU" sz="1400" dirty="0" smtClean="0">
                <a:solidFill>
                  <a:srgbClr val="002060"/>
                </a:solidFill>
                <a:latin typeface="Times New Roman" pitchFamily="18" charset="0"/>
                <a:cs typeface="Times New Roman" pitchFamily="18" charset="0"/>
              </a:rPr>
              <a:t> – </a:t>
            </a:r>
            <a:r>
              <a:rPr lang="ru-RU" sz="1400" dirty="0" err="1" smtClean="0">
                <a:solidFill>
                  <a:srgbClr val="002060"/>
                </a:solidFill>
                <a:latin typeface="Times New Roman" pitchFamily="18" charset="0"/>
                <a:cs typeface="Times New Roman" pitchFamily="18" charset="0"/>
              </a:rPr>
              <a:t>қырандарды көкке самғатқан қастерлі ұшқан ұясының қасиетін атаймыз</a:t>
            </a:r>
            <a:r>
              <a:rPr lang="ru-RU" sz="1400" dirty="0" smtClean="0">
                <a:solidFill>
                  <a:srgbClr val="002060"/>
                </a:solidFill>
                <a:latin typeface="Times New Roman" pitchFamily="18" charset="0"/>
                <a:cs typeface="Times New Roman" pitchFamily="18" charset="0"/>
              </a:rPr>
              <a:t>.</a:t>
            </a:r>
          </a:p>
          <a:p>
            <a:r>
              <a:rPr lang="ru-RU" sz="1400"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ctr"/>
            <a:endParaRPr lang="ru-RU" dirty="0"/>
          </a:p>
        </p:txBody>
      </p:sp>
      <p:sp>
        <p:nvSpPr>
          <p:cNvPr id="10" name="Вертикальный свиток 9"/>
          <p:cNvSpPr/>
          <p:nvPr/>
        </p:nvSpPr>
        <p:spPr>
          <a:xfrm>
            <a:off x="4167174" y="1785926"/>
            <a:ext cx="4000528" cy="3857652"/>
          </a:xfrm>
          <a:prstGeom prst="verticalScroll">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ru-RU" sz="1600" dirty="0" smtClean="0">
                <a:latin typeface="Times New Roman" pitchFamily="18" charset="0"/>
                <a:cs typeface="Times New Roman" pitchFamily="18" charset="0"/>
              </a:rPr>
              <a:t>      </a:t>
            </a:r>
          </a:p>
          <a:p>
            <a:pPr algn="just"/>
            <a:r>
              <a:rPr lang="ru-RU" sz="1600" dirty="0" smtClean="0">
                <a:latin typeface="Times New Roman" pitchFamily="18" charset="0"/>
                <a:cs typeface="Times New Roman" pitchFamily="18" charset="0"/>
              </a:rPr>
              <a:t>       </a:t>
            </a:r>
            <a:r>
              <a:rPr lang="ru-RU" sz="1500" dirty="0" smtClean="0">
                <a:solidFill>
                  <a:srgbClr val="002060"/>
                </a:solidFill>
                <a:latin typeface="Times New Roman" pitchFamily="18" charset="0"/>
                <a:cs typeface="Times New Roman" pitchFamily="18" charset="0"/>
              </a:rPr>
              <a:t>Батыр </a:t>
            </a:r>
            <a:r>
              <a:rPr lang="ru-RU" sz="1500" dirty="0" err="1" smtClean="0">
                <a:solidFill>
                  <a:srgbClr val="002060"/>
                </a:solidFill>
                <a:latin typeface="Times New Roman" pitchFamily="18" charset="0"/>
                <a:cs typeface="Times New Roman" pitchFamily="18" charset="0"/>
              </a:rPr>
              <a:t>Бауыржан</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өзін </a:t>
            </a:r>
            <a:r>
              <a:rPr lang="ru-RU" sz="1500" dirty="0" smtClean="0">
                <a:solidFill>
                  <a:srgbClr val="002060"/>
                </a:solidFill>
                <a:latin typeface="Times New Roman" pitchFamily="18" charset="0"/>
                <a:cs typeface="Times New Roman" pitchFamily="18" charset="0"/>
              </a:rPr>
              <a:t>де, </a:t>
            </a:r>
            <a:r>
              <a:rPr lang="ru-RU" sz="1500" dirty="0" err="1" smtClean="0">
                <a:solidFill>
                  <a:srgbClr val="002060"/>
                </a:solidFill>
                <a:latin typeface="Times New Roman" pitchFamily="18" charset="0"/>
                <a:cs typeface="Times New Roman" pitchFamily="18" charset="0"/>
              </a:rPr>
              <a:t>әкесін </a:t>
            </a:r>
            <a:r>
              <a:rPr lang="ru-RU" sz="1500" dirty="0" smtClean="0">
                <a:solidFill>
                  <a:srgbClr val="002060"/>
                </a:solidFill>
                <a:latin typeface="Times New Roman" pitchFamily="18" charset="0"/>
                <a:cs typeface="Times New Roman" pitchFamily="18" charset="0"/>
              </a:rPr>
              <a:t>де, </a:t>
            </a:r>
            <a:r>
              <a:rPr lang="ru-RU" sz="1500" dirty="0" err="1" smtClean="0">
                <a:solidFill>
                  <a:srgbClr val="002060"/>
                </a:solidFill>
                <a:latin typeface="Times New Roman" pitchFamily="18" charset="0"/>
                <a:cs typeface="Times New Roman" pitchFamily="18" charset="0"/>
              </a:rPr>
              <a:t>жаратушы</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Алланы</a:t>
            </a:r>
            <a:r>
              <a:rPr lang="ru-RU" sz="1500" dirty="0" smtClean="0">
                <a:solidFill>
                  <a:srgbClr val="002060"/>
                </a:solidFill>
                <a:latin typeface="Times New Roman" pitchFamily="18" charset="0"/>
                <a:cs typeface="Times New Roman" pitchFamily="18" charset="0"/>
              </a:rPr>
              <a:t> да </a:t>
            </a:r>
            <a:r>
              <a:rPr lang="ru-RU" sz="1500" dirty="0" err="1" smtClean="0">
                <a:solidFill>
                  <a:srgbClr val="002060"/>
                </a:solidFill>
                <a:latin typeface="Times New Roman" pitchFamily="18" charset="0"/>
                <a:cs typeface="Times New Roman" pitchFamily="18" charset="0"/>
              </a:rPr>
              <a:t>атасы</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Имаш</a:t>
            </a:r>
            <a:r>
              <a:rPr lang="ru-RU" sz="1500" dirty="0" smtClean="0">
                <a:solidFill>
                  <a:srgbClr val="002060"/>
                </a:solidFill>
                <a:latin typeface="Times New Roman" pitchFamily="18" charset="0"/>
                <a:cs typeface="Times New Roman" pitchFamily="18" charset="0"/>
              </a:rPr>
              <a:t> пен </a:t>
            </a:r>
            <a:r>
              <a:rPr lang="ru-RU" sz="1500" dirty="0" err="1" smtClean="0">
                <a:solidFill>
                  <a:srgbClr val="002060"/>
                </a:solidFill>
                <a:latin typeface="Times New Roman" pitchFamily="18" charset="0"/>
                <a:cs typeface="Times New Roman" pitchFamily="18" charset="0"/>
              </a:rPr>
              <a:t>әжесі Қызтумастың  бесік</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жырымен</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күнделікті үлгі </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өнегеге </a:t>
            </a:r>
            <a:r>
              <a:rPr lang="ru-RU" sz="1500" dirty="0" smtClean="0">
                <a:solidFill>
                  <a:srgbClr val="002060"/>
                </a:solidFill>
                <a:latin typeface="Times New Roman" pitchFamily="18" charset="0"/>
                <a:cs typeface="Times New Roman" pitchFamily="18" charset="0"/>
              </a:rPr>
              <a:t>толы </a:t>
            </a:r>
            <a:r>
              <a:rPr lang="ru-RU" sz="1500" dirty="0" err="1" smtClean="0">
                <a:solidFill>
                  <a:srgbClr val="002060"/>
                </a:solidFill>
                <a:latin typeface="Times New Roman" pitchFamily="18" charset="0"/>
                <a:cs typeface="Times New Roman" pitchFamily="18" charset="0"/>
              </a:rPr>
              <a:t>парасатты</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ақыл-кеңестерімен</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нақтылы іс-әрекеттерімен қордаланған имани</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тәлім-тәрбиесі арқылы танып</a:t>
            </a:r>
            <a:r>
              <a:rPr lang="ru-RU" sz="1500" dirty="0" smtClean="0">
                <a:solidFill>
                  <a:srgbClr val="002060"/>
                </a:solidFill>
                <a:latin typeface="Times New Roman" pitchFamily="18" charset="0"/>
                <a:cs typeface="Times New Roman" pitchFamily="18" charset="0"/>
              </a:rPr>
              <a:t> - </a:t>
            </a:r>
            <a:r>
              <a:rPr lang="ru-RU" sz="1500" dirty="0" err="1" smtClean="0">
                <a:solidFill>
                  <a:srgbClr val="002060"/>
                </a:solidFill>
                <a:latin typeface="Times New Roman" pitchFamily="18" charset="0"/>
                <a:cs typeface="Times New Roman" pitchFamily="18" charset="0"/>
              </a:rPr>
              <a:t>біліп</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барып</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қазақтың мақтанышына айналып</a:t>
            </a:r>
            <a:r>
              <a:rPr lang="ru-RU" sz="1500" dirty="0" smtClean="0">
                <a:solidFill>
                  <a:srgbClr val="002060"/>
                </a:solidFill>
                <a:latin typeface="Times New Roman" pitchFamily="18" charset="0"/>
                <a:cs typeface="Times New Roman" pitchFamily="18" charset="0"/>
              </a:rPr>
              <a:t>, </a:t>
            </a:r>
            <a:r>
              <a:rPr lang="ru-RU" sz="1500" dirty="0" err="1" smtClean="0">
                <a:solidFill>
                  <a:srgbClr val="002060"/>
                </a:solidFill>
                <a:latin typeface="Times New Roman" pitchFamily="18" charset="0"/>
                <a:cs typeface="Times New Roman" pitchFamily="18" charset="0"/>
              </a:rPr>
              <a:t>ұлт төріне көтерілген болатын</a:t>
            </a:r>
            <a:r>
              <a:rPr lang="ru-RU" sz="1500" dirty="0" smtClean="0">
                <a:solidFill>
                  <a:srgbClr val="002060"/>
                </a:solidFill>
                <a:latin typeface="Times New Roman" pitchFamily="18" charset="0"/>
                <a:cs typeface="Times New Roman" pitchFamily="18" charset="0"/>
              </a:rPr>
              <a:t>.</a:t>
            </a:r>
          </a:p>
          <a:p>
            <a:pPr algn="ctr"/>
            <a:endParaRPr lang="ru-RU" dirty="0"/>
          </a:p>
        </p:txBody>
      </p:sp>
      <p:sp>
        <p:nvSpPr>
          <p:cNvPr id="11" name="Вертикальный свиток 10"/>
          <p:cNvSpPr/>
          <p:nvPr/>
        </p:nvSpPr>
        <p:spPr>
          <a:xfrm>
            <a:off x="7953388" y="1785926"/>
            <a:ext cx="4000528" cy="3786214"/>
          </a:xfrm>
          <a:prstGeom prst="verticalScroll">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itchFamily="18" charset="0"/>
                <a:cs typeface="Times New Roman" pitchFamily="18" charset="0"/>
              </a:rPr>
              <a:t>         </a:t>
            </a:r>
          </a:p>
          <a:p>
            <a:pPr algn="just"/>
            <a:r>
              <a:rPr lang="ru-RU" sz="1400" dirty="0" smtClean="0">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Қайран оқымаған данышпан</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Қызтумас  әженің Күн </a:t>
            </a:r>
            <a:r>
              <a:rPr lang="ru-RU" sz="1400" dirty="0" smtClean="0">
                <a:solidFill>
                  <a:srgbClr val="002060"/>
                </a:solidFill>
                <a:latin typeface="Times New Roman" pitchFamily="18" charset="0"/>
                <a:cs typeface="Times New Roman" pitchFamily="18" charset="0"/>
              </a:rPr>
              <a:t>мен Ай, </a:t>
            </a:r>
            <a:r>
              <a:rPr lang="ru-RU" sz="1400" dirty="0" err="1" smtClean="0">
                <a:solidFill>
                  <a:srgbClr val="002060"/>
                </a:solidFill>
                <a:latin typeface="Times New Roman" pitchFamily="18" charset="0"/>
                <a:cs typeface="Times New Roman" pitchFamily="18" charset="0"/>
              </a:rPr>
              <a:t>жел</a:t>
            </a:r>
            <a:r>
              <a:rPr lang="ru-RU" sz="1400" dirty="0" smtClean="0">
                <a:solidFill>
                  <a:srgbClr val="002060"/>
                </a:solidFill>
                <a:latin typeface="Times New Roman" pitchFamily="18" charset="0"/>
                <a:cs typeface="Times New Roman" pitchFamily="18" charset="0"/>
              </a:rPr>
              <a:t> мен су </a:t>
            </a:r>
            <a:r>
              <a:rPr lang="ru-RU" sz="1400" dirty="0" err="1" smtClean="0">
                <a:solidFill>
                  <a:srgbClr val="002060"/>
                </a:solidFill>
                <a:latin typeface="Times New Roman" pitchFamily="18" charset="0"/>
                <a:cs typeface="Times New Roman" pitchFamily="18" charset="0"/>
              </a:rPr>
              <a:t>және жарқанат жөнінде немерелеріне</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айтып</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берген</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аңыз-ертегілердің түйінін Баукең әжесінің</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Балаларым</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жақсылыққа жамандықпен жауап</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бермеңдер</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Жақсылықтың өтеуі </a:t>
            </a:r>
            <a:r>
              <a:rPr lang="ru-RU" sz="1400" dirty="0" smtClean="0">
                <a:solidFill>
                  <a:srgbClr val="002060"/>
                </a:solidFill>
                <a:latin typeface="Times New Roman" pitchFamily="18" charset="0"/>
                <a:cs typeface="Times New Roman" pitchFamily="18" charset="0"/>
              </a:rPr>
              <a:t>де </a:t>
            </a:r>
            <a:r>
              <a:rPr lang="ru-RU" sz="1400" dirty="0" err="1" smtClean="0">
                <a:solidFill>
                  <a:srgbClr val="002060"/>
                </a:solidFill>
                <a:latin typeface="Times New Roman" pitchFamily="18" charset="0"/>
                <a:cs typeface="Times New Roman" pitchFamily="18" charset="0"/>
              </a:rPr>
              <a:t>жақсылық болсын</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дейтін</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өсиетінен өрбітіп</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Біз</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осылай</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үлкендерден ғибрат алып</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өсіп едік</a:t>
            </a:r>
            <a:r>
              <a:rPr lang="ru-RU" sz="1400" dirty="0" smtClean="0">
                <a:solidFill>
                  <a:srgbClr val="002060"/>
                </a:solidFill>
                <a:latin typeface="Times New Roman" pitchFamily="18" charset="0"/>
                <a:cs typeface="Times New Roman" pitchFamily="18" charset="0"/>
              </a:rPr>
              <a:t>. Ал </a:t>
            </a:r>
            <a:r>
              <a:rPr lang="ru-RU" sz="1400" dirty="0" err="1" smtClean="0">
                <a:solidFill>
                  <a:srgbClr val="002060"/>
                </a:solidFill>
                <a:latin typeface="Times New Roman" pitchFamily="18" charset="0"/>
                <a:cs typeface="Times New Roman" pitchFamily="18" charset="0"/>
              </a:rPr>
              <a:t>үлкендердің әр өсиеті </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өнер </a:t>
            </a:r>
            <a:r>
              <a:rPr lang="ru-RU" sz="1400" dirty="0" smtClean="0">
                <a:solidFill>
                  <a:srgbClr val="002060"/>
                </a:solidFill>
                <a:latin typeface="Times New Roman" pitchFamily="18" charset="0"/>
                <a:cs typeface="Times New Roman" pitchFamily="18" charset="0"/>
              </a:rPr>
              <a:t>мен </a:t>
            </a:r>
            <a:r>
              <a:rPr lang="ru-RU" sz="1400" dirty="0" err="1" smtClean="0">
                <a:solidFill>
                  <a:srgbClr val="002060"/>
                </a:solidFill>
                <a:latin typeface="Times New Roman" pitchFamily="18" charset="0"/>
                <a:cs typeface="Times New Roman" pitchFamily="18" charset="0"/>
              </a:rPr>
              <a:t>өнегенің ең шыңы ғой</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деп</a:t>
            </a:r>
            <a:r>
              <a:rPr lang="ru-RU" sz="1400" dirty="0" smtClean="0">
                <a:solidFill>
                  <a:srgbClr val="002060"/>
                </a:solidFill>
                <a:latin typeface="Times New Roman" pitchFamily="18" charset="0"/>
                <a:cs typeface="Times New Roman" pitchFamily="18" charset="0"/>
              </a:rPr>
              <a:t> </a:t>
            </a:r>
            <a:r>
              <a:rPr lang="ru-RU" sz="1400" dirty="0" err="1" smtClean="0">
                <a:solidFill>
                  <a:srgbClr val="002060"/>
                </a:solidFill>
                <a:latin typeface="Times New Roman" pitchFamily="18" charset="0"/>
                <a:cs typeface="Times New Roman" pitchFamily="18" charset="0"/>
              </a:rPr>
              <a:t>әспеттейді</a:t>
            </a:r>
            <a:r>
              <a:rPr lang="ru-RU" sz="1400" dirty="0" smtClean="0">
                <a:solidFill>
                  <a:srgbClr val="002060"/>
                </a:solidFill>
                <a:latin typeface="Times New Roman" pitchFamily="18" charset="0"/>
                <a:cs typeface="Times New Roman" pitchFamily="18" charset="0"/>
              </a:rPr>
              <a:t>.</a:t>
            </a:r>
          </a:p>
          <a:p>
            <a:pPr algn="ctr"/>
            <a:endParaRPr lang="ru-RU" dirty="0"/>
          </a:p>
        </p:txBody>
      </p:sp>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862168"/>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rgbClr val="002060"/>
                </a:solidFill>
                <a:latin typeface="Times New Roman" pitchFamily="18" charset="0"/>
                <a:ea typeface="Tahoma" pitchFamily="34" charset="0"/>
                <a:cs typeface="Times New Roman" pitchFamily="18" charset="0"/>
              </a:rPr>
              <a:t>Өзіңді тексер</a:t>
            </a:r>
            <a:endParaRPr lang="ru-RU" sz="2000" dirty="0">
              <a:latin typeface="Times New Roman" pitchFamily="18" charset="0"/>
              <a:cs typeface="Times New Roman" pitchFamily="18" charset="0"/>
            </a:endParaRPr>
          </a:p>
        </p:txBody>
      </p:sp>
      <p:sp>
        <p:nvSpPr>
          <p:cNvPr id="6" name="Прямоугольник 5"/>
          <p:cNvSpPr/>
          <p:nvPr/>
        </p:nvSpPr>
        <p:spPr>
          <a:xfrm>
            <a:off x="0" y="857232"/>
            <a:ext cx="12192000" cy="5786478"/>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97A0"/>
              </a:solidFill>
            </a:endParaRPr>
          </a:p>
        </p:txBody>
      </p:sp>
      <p:sp>
        <p:nvSpPr>
          <p:cNvPr id="8" name="文本占位符 3"/>
          <p:cNvSpPr txBox="1">
            <a:spLocks/>
          </p:cNvSpPr>
          <p:nvPr/>
        </p:nvSpPr>
        <p:spPr>
          <a:xfrm rot="21600000">
            <a:off x="166646" y="642918"/>
            <a:ext cx="11644394" cy="392909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buNone/>
            </a:pPr>
            <a:endParaRPr lang="ru-RU" sz="2400" b="1" dirty="0" smtClean="0">
              <a:solidFill>
                <a:srgbClr val="002060"/>
              </a:solidFill>
              <a:latin typeface="Tahoma" pitchFamily="34" charset="0"/>
              <a:ea typeface="Tahoma" pitchFamily="34" charset="0"/>
              <a:cs typeface="Tahoma" pitchFamily="34" charset="0"/>
            </a:endParaRPr>
          </a:p>
          <a:p>
            <a:pPr marL="92075" indent="-4763" algn="just">
              <a:buNone/>
            </a:pPr>
            <a:r>
              <a:rPr lang="kk-KZ" sz="1800" dirty="0" smtClean="0">
                <a:latin typeface="Tahoma" pitchFamily="34" charset="0"/>
                <a:ea typeface="Tahoma" pitchFamily="34" charset="0"/>
                <a:cs typeface="Tahoma" pitchFamily="34" charset="0"/>
              </a:rPr>
              <a:t>        </a:t>
            </a:r>
            <a:r>
              <a:rPr lang="kk-KZ" sz="1800" b="1" i="1" dirty="0" smtClean="0">
                <a:solidFill>
                  <a:srgbClr val="002060"/>
                </a:solidFill>
                <a:latin typeface="Times New Roman" pitchFamily="18" charset="0"/>
                <a:ea typeface="Tahoma" pitchFamily="34" charset="0"/>
                <a:cs typeface="Times New Roman" pitchFamily="18" charset="0"/>
              </a:rPr>
              <a:t>Ықтимал жауап</a:t>
            </a:r>
          </a:p>
          <a:p>
            <a:pPr marL="92075" indent="-4763" algn="just">
              <a:buNone/>
            </a:pPr>
            <a:r>
              <a:rPr lang="kk-KZ" sz="1800" i="1" dirty="0" smtClean="0">
                <a:solidFill>
                  <a:srgbClr val="002060"/>
                </a:solidFill>
                <a:latin typeface="Times New Roman" pitchFamily="18" charset="0"/>
                <a:ea typeface="Tahoma" pitchFamily="34" charset="0"/>
                <a:cs typeface="Times New Roman" pitchFamily="18" charset="0"/>
              </a:rPr>
              <a:t>     “Ұшқан ұя” – Б.Момышұлының тұңғыш туындысы болған. Ол қазақ әдебиетінің шаттығы биік шығармалардың бірі. Шығарма </a:t>
            </a:r>
            <a:r>
              <a:rPr lang="ru-RU" sz="1800" i="1" dirty="0" err="1" smtClean="0">
                <a:solidFill>
                  <a:srgbClr val="002060"/>
                </a:solidFill>
                <a:latin typeface="Times New Roman" pitchFamily="18" charset="0"/>
                <a:cs typeface="Times New Roman" pitchFamily="18" charset="0"/>
              </a:rPr>
              <a:t>ұлттық салт</a:t>
            </a:r>
            <a:r>
              <a:rPr lang="ru-RU" sz="1800" i="1" dirty="0" smtClean="0">
                <a:solidFill>
                  <a:srgbClr val="002060"/>
                </a:solidFill>
                <a:latin typeface="Times New Roman" pitchFamily="18" charset="0"/>
                <a:cs typeface="Times New Roman" pitchFamily="18" charset="0"/>
              </a:rPr>
              <a:t> – </a:t>
            </a:r>
            <a:r>
              <a:rPr lang="ru-RU" sz="1800" i="1" dirty="0" err="1" smtClean="0">
                <a:solidFill>
                  <a:srgbClr val="002060"/>
                </a:solidFill>
                <a:latin typeface="Times New Roman" pitchFamily="18" charset="0"/>
                <a:cs typeface="Times New Roman" pitchFamily="18" charset="0"/>
              </a:rPr>
              <a:t>дәстүрімізді, көркем шығармаға мазмұндап берген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этнографиялық еңбек.</a:t>
            </a:r>
            <a:r>
              <a:rPr lang="ru-RU" sz="1800" i="1" dirty="0" smtClean="0">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Ұлттық тағылымның түп төркінін шығарманың </a:t>
            </a:r>
            <a:r>
              <a:rPr lang="ru-RU" sz="1800" i="1" dirty="0" smtClean="0">
                <a:solidFill>
                  <a:srgbClr val="002060"/>
                </a:solidFill>
                <a:latin typeface="Times New Roman" pitchFamily="18" charset="0"/>
                <a:cs typeface="Times New Roman" pitchFamily="18" charset="0"/>
              </a:rPr>
              <a:t>бас </a:t>
            </a:r>
            <a:r>
              <a:rPr lang="ru-RU" sz="1800" i="1" dirty="0" err="1" smtClean="0">
                <a:solidFill>
                  <a:srgbClr val="002060"/>
                </a:solidFill>
                <a:latin typeface="Times New Roman" pitchFamily="18" charset="0"/>
                <a:cs typeface="Times New Roman" pitchFamily="18" charset="0"/>
              </a:rPr>
              <a:t>кейіпкері</a:t>
            </a:r>
            <a:r>
              <a:rPr lang="ru-RU" sz="1800" i="1" dirty="0" smtClean="0">
                <a:solidFill>
                  <a:srgbClr val="002060"/>
                </a:solidFill>
                <a:latin typeface="Times New Roman" pitchFamily="18" charset="0"/>
                <a:cs typeface="Times New Roman" pitchFamily="18" charset="0"/>
              </a:rPr>
              <a:t> бала </a:t>
            </a:r>
            <a:r>
              <a:rPr lang="ru-RU" sz="1800" i="1" dirty="0" err="1" smtClean="0">
                <a:solidFill>
                  <a:srgbClr val="002060"/>
                </a:solidFill>
                <a:latin typeface="Times New Roman" pitchFamily="18" charset="0"/>
                <a:cs typeface="Times New Roman" pitchFamily="18" charset="0"/>
              </a:rPr>
              <a:t>Бауыржанның іс</a:t>
            </a:r>
            <a:r>
              <a:rPr lang="ru-RU" sz="1800" i="1" dirty="0" smtClean="0">
                <a:solidFill>
                  <a:srgbClr val="002060"/>
                </a:solidFill>
                <a:latin typeface="Times New Roman" pitchFamily="18" charset="0"/>
                <a:cs typeface="Times New Roman" pitchFamily="18" charset="0"/>
              </a:rPr>
              <a:t> – </a:t>
            </a:r>
            <a:r>
              <a:rPr lang="ru-RU" sz="1800" i="1" dirty="0" err="1" smtClean="0">
                <a:solidFill>
                  <a:srgbClr val="002060"/>
                </a:solidFill>
                <a:latin typeface="Times New Roman" pitchFamily="18" charset="0"/>
                <a:cs typeface="Times New Roman" pitchFamily="18" charset="0"/>
              </a:rPr>
              <a:t>әрекеті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отбасындағы болмысы</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өскен ортасына</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деген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қарым </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қатынасы арқылы байқаймыз</a:t>
            </a:r>
            <a:r>
              <a:rPr lang="ru-RU" sz="1800" i="1" dirty="0" smtClean="0">
                <a:solidFill>
                  <a:srgbClr val="002060"/>
                </a:solidFill>
                <a:latin typeface="Times New Roman" pitchFamily="18" charset="0"/>
                <a:cs typeface="Times New Roman" pitchFamily="18" charset="0"/>
              </a:rPr>
              <a:t>.</a:t>
            </a:r>
            <a:r>
              <a:rPr lang="ru-RU" sz="1800" dirty="0" smtClean="0"/>
              <a:t> </a:t>
            </a:r>
            <a:r>
              <a:rPr lang="ru-RU" sz="1800" i="1" dirty="0" err="1" smtClean="0">
                <a:solidFill>
                  <a:srgbClr val="002060"/>
                </a:solidFill>
                <a:latin typeface="Times New Roman" pitchFamily="18" charset="0"/>
                <a:cs typeface="Times New Roman" pitchFamily="18" charset="0"/>
              </a:rPr>
              <a:t>Шығармадағы әр жолдың айтар</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ойы</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айқын: адалдық, мейірімділік</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жомарттық, ұстамдылық, ұят </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намысшылдық, </a:t>
            </a:r>
            <a:r>
              <a:rPr lang="ru-RU" sz="1800" i="1" dirty="0" smtClean="0">
                <a:solidFill>
                  <a:srgbClr val="002060"/>
                </a:solidFill>
                <a:latin typeface="Times New Roman" pitchFamily="18" charset="0"/>
                <a:cs typeface="Times New Roman" pitchFamily="18" charset="0"/>
              </a:rPr>
              <a:t>ел </a:t>
            </a:r>
            <a:r>
              <a:rPr lang="ru-RU" sz="1800" i="1" dirty="0" err="1" smtClean="0">
                <a:solidFill>
                  <a:srgbClr val="002060"/>
                </a:solidFill>
                <a:latin typeface="Times New Roman" pitchFamily="18" charset="0"/>
                <a:cs typeface="Times New Roman" pitchFamily="18" charset="0"/>
              </a:rPr>
              <a:t>қамын ойлау</a:t>
            </a:r>
            <a:r>
              <a:rPr lang="ru-RU" sz="1800" i="1" dirty="0" smtClean="0">
                <a:solidFill>
                  <a:srgbClr val="002060"/>
                </a:solidFill>
                <a:latin typeface="Times New Roman" pitchFamily="18" charset="0"/>
                <a:cs typeface="Times New Roman" pitchFamily="18" charset="0"/>
              </a:rPr>
              <a:t>… Автор «</a:t>
            </a:r>
            <a:r>
              <a:rPr lang="ru-RU" sz="1800" i="1" dirty="0" err="1" smtClean="0">
                <a:solidFill>
                  <a:srgbClr val="002060"/>
                </a:solidFill>
                <a:latin typeface="Times New Roman" pitchFamily="18" charset="0"/>
                <a:cs typeface="Times New Roman" pitchFamily="18" charset="0"/>
              </a:rPr>
              <a:t>Ұшқан ұядағы</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оқиғаның түп өзегін әже бейнесі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арқылы өрбітеді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Туындының өн бойында</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әже </a:t>
            </a:r>
            <a:r>
              <a:rPr lang="ru-RU" sz="1800" i="1" dirty="0" smtClean="0">
                <a:solidFill>
                  <a:srgbClr val="002060"/>
                </a:solidFill>
                <a:latin typeface="Times New Roman" pitchFamily="18" charset="0"/>
                <a:cs typeface="Times New Roman" pitchFamily="18" charset="0"/>
              </a:rPr>
              <a:t>образы </a:t>
            </a:r>
            <a:r>
              <a:rPr lang="ru-RU" sz="1800" i="1" dirty="0" err="1" smtClean="0">
                <a:solidFill>
                  <a:srgbClr val="002060"/>
                </a:solidFill>
                <a:latin typeface="Times New Roman" pitchFamily="18" charset="0"/>
                <a:cs typeface="Times New Roman" pitchFamily="18" charset="0"/>
              </a:rPr>
              <a:t>тектіліктің</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кемеңгерліктің діңгегі ретінде</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суреттелген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Отбасының ғана емес</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ауылдың ақылшысына айналған әже бейнесін</a:t>
            </a:r>
            <a:r>
              <a:rPr lang="ru-RU" sz="1800" i="1" dirty="0" smtClean="0">
                <a:solidFill>
                  <a:srgbClr val="002060"/>
                </a:solidFill>
                <a:latin typeface="Times New Roman" pitchFamily="18" charset="0"/>
                <a:cs typeface="Times New Roman" pitchFamily="18" charset="0"/>
              </a:rPr>
              <a:t> автор аса </a:t>
            </a:r>
            <a:r>
              <a:rPr lang="ru-RU" sz="1800" i="1" dirty="0" err="1" smtClean="0">
                <a:solidFill>
                  <a:srgbClr val="002060"/>
                </a:solidFill>
                <a:latin typeface="Times New Roman" pitchFamily="18" charset="0"/>
                <a:cs typeface="Times New Roman" pitchFamily="18" charset="0"/>
              </a:rPr>
              <a:t>сүйіспеншілікпен бейнелеген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Әуезді әуенімен әлпештеп, әлдилеп айтқан бесік</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жыры</a:t>
            </a:r>
            <a:r>
              <a:rPr lang="ru-RU" sz="1800" i="1" dirty="0" smtClean="0">
                <a:solidFill>
                  <a:srgbClr val="002060"/>
                </a:solidFill>
                <a:latin typeface="Times New Roman" pitchFamily="18" charset="0"/>
                <a:cs typeface="Times New Roman" pitchFamily="18" charset="0"/>
              </a:rPr>
              <a:t> да, </a:t>
            </a:r>
            <a:r>
              <a:rPr lang="ru-RU" sz="1800" i="1" dirty="0" err="1" smtClean="0">
                <a:solidFill>
                  <a:srgbClr val="002060"/>
                </a:solidFill>
                <a:latin typeface="Times New Roman" pitchFamily="18" charset="0"/>
                <a:cs typeface="Times New Roman" pitchFamily="18" charset="0"/>
              </a:rPr>
              <a:t>қаламгердің жүрегінде сақталған.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Жазушы</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өз өмірінің темірқазығына айналған тәлім </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тәрбиенің негізі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ертегі</a:t>
            </a:r>
            <a:r>
              <a:rPr lang="ru-RU" sz="1800" i="1" dirty="0" smtClean="0">
                <a:solidFill>
                  <a:srgbClr val="002060"/>
                </a:solidFill>
                <a:latin typeface="Times New Roman" pitchFamily="18" charset="0"/>
                <a:cs typeface="Times New Roman" pitchFamily="18" charset="0"/>
              </a:rPr>
              <a:t> мен </a:t>
            </a:r>
            <a:r>
              <a:rPr lang="ru-RU" sz="1800" i="1" dirty="0" err="1" smtClean="0">
                <a:solidFill>
                  <a:srgbClr val="002060"/>
                </a:solidFill>
                <a:latin typeface="Times New Roman" pitchFamily="18" charset="0"/>
                <a:cs typeface="Times New Roman" pitchFamily="18" charset="0"/>
              </a:rPr>
              <a:t>көне әңгімелерден қалғанын  өнеге етеді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Ертегісіз</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өскен </a:t>
            </a:r>
            <a:r>
              <a:rPr lang="ru-RU" sz="1800" i="1" dirty="0" smtClean="0">
                <a:solidFill>
                  <a:srgbClr val="002060"/>
                </a:solidFill>
                <a:latin typeface="Times New Roman" pitchFamily="18" charset="0"/>
                <a:cs typeface="Times New Roman" pitchFamily="18" charset="0"/>
              </a:rPr>
              <a:t>бала – </a:t>
            </a:r>
            <a:r>
              <a:rPr lang="ru-RU" sz="1800" i="1" dirty="0" err="1" smtClean="0">
                <a:solidFill>
                  <a:srgbClr val="002060"/>
                </a:solidFill>
                <a:latin typeface="Times New Roman" pitchFamily="18" charset="0"/>
                <a:cs typeface="Times New Roman" pitchFamily="18" charset="0"/>
              </a:rPr>
              <a:t>рухани</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мүгедек адам</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Біздің қазіргі балаларымызға әжелері, </a:t>
            </a:r>
            <a:r>
              <a:rPr lang="ru-RU" sz="1800" i="1" dirty="0" smtClean="0">
                <a:solidFill>
                  <a:srgbClr val="002060"/>
                </a:solidFill>
                <a:latin typeface="Times New Roman" pitchFamily="18" charset="0"/>
                <a:cs typeface="Times New Roman" pitchFamily="18" charset="0"/>
              </a:rPr>
              <a:t>не </a:t>
            </a:r>
            <a:r>
              <a:rPr lang="ru-RU" sz="1800" i="1" dirty="0" err="1" smtClean="0">
                <a:solidFill>
                  <a:srgbClr val="002060"/>
                </a:solidFill>
                <a:latin typeface="Times New Roman" pitchFamily="18" charset="0"/>
                <a:cs typeface="Times New Roman" pitchFamily="18" charset="0"/>
              </a:rPr>
              <a:t>шешелері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ертегі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айта</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бермейді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Содан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қорқамын».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Менің қазіргі келіндерім</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немерелеріне</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бесік</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жырын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айта</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білмейді</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Бесікте</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жатқанда құлағына анасының әлди әні сіңбеген баланың көкірегі кейін</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керең боп</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қалмаса деп</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қорқамын»  </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деп</a:t>
            </a:r>
            <a:r>
              <a:rPr lang="ru-RU" sz="1800" i="1" dirty="0" smtClean="0">
                <a:solidFill>
                  <a:srgbClr val="002060"/>
                </a:solidFill>
                <a:latin typeface="Times New Roman" pitchFamily="18" charset="0"/>
                <a:cs typeface="Times New Roman" pitchFamily="18" charset="0"/>
              </a:rPr>
              <a:t> </a:t>
            </a:r>
            <a:r>
              <a:rPr lang="ru-RU" sz="1800" i="1" dirty="0" err="1" smtClean="0">
                <a:solidFill>
                  <a:srgbClr val="002060"/>
                </a:solidFill>
                <a:latin typeface="Times New Roman" pitchFamily="18" charset="0"/>
                <a:cs typeface="Times New Roman" pitchFamily="18" charset="0"/>
              </a:rPr>
              <a:t>қамығуында терең психологиялық астар</a:t>
            </a:r>
            <a:r>
              <a:rPr lang="ru-RU" sz="1800" i="1" dirty="0" smtClean="0">
                <a:solidFill>
                  <a:srgbClr val="002060"/>
                </a:solidFill>
                <a:latin typeface="Times New Roman" pitchFamily="18" charset="0"/>
                <a:cs typeface="Times New Roman" pitchFamily="18" charset="0"/>
              </a:rPr>
              <a:t> бар.</a:t>
            </a:r>
          </a:p>
          <a:p>
            <a:pPr marL="92075" indent="-4763" algn="just">
              <a:buNone/>
            </a:pPr>
            <a:r>
              <a:rPr lang="kk-KZ" sz="1800" i="1" dirty="0" smtClean="0">
                <a:solidFill>
                  <a:srgbClr val="002060"/>
                </a:solidFill>
                <a:latin typeface="Times New Roman" pitchFamily="18" charset="0"/>
                <a:cs typeface="Times New Roman" pitchFamily="18" charset="0"/>
              </a:rPr>
              <a:t> </a:t>
            </a:r>
            <a:endParaRPr lang="kk-KZ" sz="1800" i="1" dirty="0" smtClean="0">
              <a:solidFill>
                <a:srgbClr val="002060"/>
              </a:solidFill>
              <a:latin typeface="Times New Roman" pitchFamily="18" charset="0"/>
              <a:ea typeface="Tahoma" pitchFamily="34" charset="0"/>
              <a:cs typeface="Times New Roman" pitchFamily="18" charset="0"/>
            </a:endParaRPr>
          </a:p>
          <a:p>
            <a:pPr marL="92075" indent="-4763" algn="just">
              <a:buNone/>
            </a:pPr>
            <a:endParaRPr lang="kk-KZ" altLang="zh-CN" sz="1800" dirty="0" smtClean="0">
              <a:solidFill>
                <a:srgbClr val="002060"/>
              </a:solidFill>
              <a:latin typeface="Tahoma" pitchFamily="34" charset="0"/>
              <a:ea typeface="Tahoma" pitchFamily="34" charset="0"/>
              <a:cs typeface="Tahoma" pitchFamily="34" charset="0"/>
            </a:endParaRPr>
          </a:p>
          <a:p>
            <a:pPr marL="92075" indent="-4763" algn="just">
              <a:buNone/>
            </a:pPr>
            <a:r>
              <a:rPr lang="kk-KZ" altLang="zh-CN" sz="1800" b="1" dirty="0" smtClean="0">
                <a:solidFill>
                  <a:srgbClr val="002060"/>
                </a:solidFill>
                <a:latin typeface="Tahoma" pitchFamily="34" charset="0"/>
                <a:ea typeface="Tahoma" pitchFamily="34" charset="0"/>
                <a:cs typeface="Tahoma" pitchFamily="34" charset="0"/>
              </a:rPr>
              <a:t> </a:t>
            </a:r>
            <a:endParaRPr lang="zh-CN" altLang="en-US" sz="1800" dirty="0" smtClean="0">
              <a:solidFill>
                <a:srgbClr val="002060"/>
              </a:solidFill>
              <a:latin typeface="Tahoma" pitchFamily="34" charset="0"/>
              <a:cs typeface="Tahoma" pitchFamily="34" charset="0"/>
            </a:endParaRPr>
          </a:p>
          <a:p>
            <a:pPr marL="92075" indent="-4763">
              <a:buNone/>
            </a:pPr>
            <a:endParaRPr lang="zh-CN" altLang="en-US" sz="2400" dirty="0" smtClean="0">
              <a:solidFill>
                <a:srgbClr val="002060"/>
              </a:solidFill>
              <a:latin typeface="Tahoma" pitchFamily="34" charset="0"/>
              <a:cs typeface="Tahoma" pitchFamily="34" charset="0"/>
            </a:endParaRPr>
          </a:p>
          <a:p>
            <a:pPr marL="92075" indent="-4763">
              <a:buNone/>
            </a:pPr>
            <a:endParaRPr lang="zh-CN" altLang="en-US" dirty="0" smtClean="0">
              <a:solidFill>
                <a:srgbClr val="002060"/>
              </a:solidFill>
              <a:latin typeface="Verdana" panose="020B0604030504040204" pitchFamily="34" charset="0"/>
              <a:cs typeface="Verdana" panose="020B0604030504040204" pitchFamily="34" charset="0"/>
            </a:endParaRPr>
          </a:p>
          <a:p>
            <a:pPr marL="92075" indent="-4763">
              <a:buNone/>
            </a:pPr>
            <a:r>
              <a:rPr lang="kk-KZ" altLang="zh-CN" b="1" dirty="0" smtClean="0">
                <a:solidFill>
                  <a:srgbClr val="002060"/>
                </a:solidFill>
                <a:latin typeface="Tahoma" pitchFamily="34" charset="0"/>
                <a:ea typeface="Tahoma" pitchFamily="34" charset="0"/>
                <a:cs typeface="Tahoma" pitchFamily="34" charset="0"/>
              </a:rPr>
              <a:t> </a:t>
            </a:r>
            <a:endParaRPr lang="kk-KZ" dirty="0" smtClean="0">
              <a:solidFill>
                <a:srgbClr val="002060"/>
              </a:solidFill>
              <a:latin typeface="Tahoma" pitchFamily="34" charset="0"/>
              <a:ea typeface="Tahoma" pitchFamily="34" charset="0"/>
              <a:cs typeface="Tahoma" pitchFamily="34" charset="0"/>
            </a:endParaRPr>
          </a:p>
          <a:p>
            <a:pPr marL="92075" indent="-4763">
              <a:buNone/>
            </a:pPr>
            <a:endParaRPr lang="zh-CN" altLang="en-US" dirty="0">
              <a:solidFill>
                <a:srgbClr val="002060"/>
              </a:solidFill>
              <a:latin typeface="Tahoma" pitchFamily="34" charset="0"/>
              <a:cs typeface="Tahoma" pitchFamily="34" charset="0"/>
            </a:endParaRPr>
          </a:p>
        </p:txBody>
      </p:sp>
      <p:pic>
        <p:nvPicPr>
          <p:cNvPr id="5" name="Picture 1"/>
          <p:cNvPicPr>
            <a:picLocks noChangeAspect="1" noChangeArrowheads="1"/>
          </p:cNvPicPr>
          <p:nvPr/>
        </p:nvPicPr>
        <p:blipFill>
          <a:blip r:embed="rId2" cstate="print"/>
          <a:srcRect/>
          <a:stretch>
            <a:fillRect/>
          </a:stretch>
        </p:blipFill>
        <p:spPr bwMode="auto">
          <a:xfrm>
            <a:off x="10668032" y="4786322"/>
            <a:ext cx="1230279" cy="1885936"/>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744177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928670"/>
            <a:ext cx="12192000" cy="5643602"/>
          </a:xfrm>
          <a:prstGeom prst="rect">
            <a:avLst/>
          </a:prstGeom>
          <a:gradFill flip="none" rotWithShape="1">
            <a:gsLst>
              <a:gs pos="0">
                <a:schemeClr val="accent1">
                  <a:lumMod val="5000"/>
                  <a:lumOff val="95000"/>
                </a:schemeClr>
              </a:gs>
              <a:gs pos="100000">
                <a:schemeClr val="accent1">
                  <a:lumMod val="30000"/>
                  <a:lumOff val="70000"/>
                </a:schemeClr>
              </a:gs>
            </a:gsLst>
            <a:lin ang="10800000" scaled="1"/>
            <a:tileRect/>
          </a:gradFill>
          <a:ln>
            <a:solidFill>
              <a:srgbClr val="B1D0E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523836" y="1071546"/>
            <a:ext cx="11287204" cy="5143536"/>
          </a:xfrm>
        </p:spPr>
        <p:txBody>
          <a:bodyPr/>
          <a:lstStyle/>
          <a:p>
            <a:pPr marL="92075" indent="-4763">
              <a:buNone/>
            </a:pPr>
            <a:r>
              <a:rPr lang="kk-KZ" altLang="zh-CN" sz="2400" b="1" dirty="0" smtClean="0">
                <a:solidFill>
                  <a:srgbClr val="0097A0"/>
                </a:solidFill>
                <a:latin typeface="Times New Roman" pitchFamily="18" charset="0"/>
                <a:ea typeface="Tahoma" pitchFamily="34" charset="0"/>
                <a:cs typeface="Times New Roman" pitchFamily="18" charset="0"/>
              </a:rPr>
              <a:t>Пысықтауға арналған сұрақтар: </a:t>
            </a:r>
          </a:p>
          <a:p>
            <a:pPr marL="830262" indent="-742950">
              <a:buAutoNum type="arabicPeriod"/>
            </a:pPr>
            <a:r>
              <a:rPr lang="kk-KZ" altLang="zh-CN" sz="2400" dirty="0" smtClean="0">
                <a:solidFill>
                  <a:srgbClr val="002060"/>
                </a:solidFill>
                <a:latin typeface="Times New Roman" pitchFamily="18" charset="0"/>
                <a:ea typeface="Tahoma" pitchFamily="34" charset="0"/>
                <a:cs typeface="Times New Roman" pitchFamily="18" charset="0"/>
              </a:rPr>
              <a:t>Бауыржан Момышұлы: </a:t>
            </a:r>
            <a:r>
              <a:rPr lang="kk-KZ" altLang="zh-CN" sz="2400" i="1" dirty="0" smtClean="0">
                <a:solidFill>
                  <a:srgbClr val="002060"/>
                </a:solidFill>
                <a:latin typeface="Times New Roman" pitchFamily="18" charset="0"/>
                <a:ea typeface="Tahoma" pitchFamily="34" charset="0"/>
                <a:cs typeface="Times New Roman" pitchFamily="18" charset="0"/>
              </a:rPr>
              <a:t>“Ертексіз өскен бала – рухани мүгедек адам. Біздің қазіргі балаларымызға әжелері не шешелері ертек айта бермейді. Содан </a:t>
            </a:r>
            <a:r>
              <a:rPr lang="kk-KZ" altLang="zh-CN" sz="2400" i="1" dirty="0" smtClean="0">
                <a:solidFill>
                  <a:srgbClr val="002060"/>
                </a:solidFill>
                <a:latin typeface="Times New Roman" pitchFamily="18" charset="0"/>
                <a:ea typeface="Tahoma" pitchFamily="34" charset="0"/>
                <a:cs typeface="Times New Roman" pitchFamily="18" charset="0"/>
              </a:rPr>
              <a:t>қорқамын. </a:t>
            </a:r>
            <a:r>
              <a:rPr lang="kk-KZ" altLang="zh-CN" sz="2400" i="1" dirty="0" smtClean="0">
                <a:solidFill>
                  <a:srgbClr val="002060"/>
                </a:solidFill>
                <a:latin typeface="Times New Roman" pitchFamily="18" charset="0"/>
                <a:ea typeface="Tahoma" pitchFamily="34" charset="0"/>
                <a:cs typeface="Times New Roman" pitchFamily="18" charset="0"/>
              </a:rPr>
              <a:t>Менің қазіргі келіндерім немерелеріне бесік жырын айта білмейді. Бесікте жатқанда құлағына ананың әлди әні сіңбеген баланың көкірегі кейін керең боп қалмаса деп қорқамын”, </a:t>
            </a:r>
            <a:r>
              <a:rPr lang="kk-KZ" altLang="zh-CN" sz="2400" dirty="0" smtClean="0">
                <a:solidFill>
                  <a:srgbClr val="002060"/>
                </a:solidFill>
                <a:latin typeface="Times New Roman" pitchFamily="18" charset="0"/>
                <a:ea typeface="Tahoma" pitchFamily="34" charset="0"/>
                <a:cs typeface="Times New Roman" pitchFamily="18" charset="0"/>
              </a:rPr>
              <a:t>- дейді.Сендердің осы туралы пікірлерің қандай? Сендер ертегі мен бесік жырын тыңдап өстіңдер ме?</a:t>
            </a:r>
          </a:p>
          <a:p>
            <a:pPr marL="830262" indent="-742950">
              <a:buAutoNum type="arabicPeriod"/>
            </a:pPr>
            <a:r>
              <a:rPr lang="kk-KZ" altLang="zh-CN" sz="2400" dirty="0" smtClean="0">
                <a:solidFill>
                  <a:srgbClr val="002060"/>
                </a:solidFill>
                <a:latin typeface="Times New Roman" pitchFamily="18" charset="0"/>
                <a:ea typeface="Tahoma" pitchFamily="34" charset="0"/>
                <a:cs typeface="Times New Roman" pitchFamily="18" charset="0"/>
              </a:rPr>
              <a:t>Шығармада қазақ ауылының тұрмыс-тіршілігі қалай бейнеленген?</a:t>
            </a:r>
          </a:p>
          <a:p>
            <a:pPr marL="830262" indent="-742950">
              <a:buFont typeface="Arial" pitchFamily="34" charset="0"/>
              <a:buAutoNum type="arabicPeriod"/>
            </a:pPr>
            <a:r>
              <a:rPr lang="ru-RU" sz="2400" dirty="0" smtClean="0">
                <a:solidFill>
                  <a:srgbClr val="002060"/>
                </a:solidFill>
                <a:latin typeface="Times New Roman" pitchFamily="18" charset="0"/>
                <a:ea typeface="Tahoma" pitchFamily="34" charset="0"/>
                <a:cs typeface="Times New Roman" pitchFamily="18" charset="0"/>
              </a:rPr>
              <a:t>«</a:t>
            </a:r>
            <a:r>
              <a:rPr lang="ru-RU" sz="2400" dirty="0" err="1" smtClean="0">
                <a:solidFill>
                  <a:srgbClr val="002060"/>
                </a:solidFill>
                <a:latin typeface="Times New Roman" pitchFamily="18" charset="0"/>
                <a:ea typeface="Tahoma" pitchFamily="34" charset="0"/>
                <a:cs typeface="Times New Roman" pitchFamily="18" charset="0"/>
              </a:rPr>
              <a:t>Жеті</a:t>
            </a:r>
            <a:r>
              <a:rPr lang="ru-RU" sz="2400" dirty="0" smtClean="0">
                <a:solidFill>
                  <a:srgbClr val="002060"/>
                </a:solidFill>
                <a:latin typeface="Times New Roman" pitchFamily="18" charset="0"/>
                <a:ea typeface="Tahoma" pitchFamily="34" charset="0"/>
                <a:cs typeface="Times New Roman" pitchFamily="18" charset="0"/>
              </a:rPr>
              <a:t> </a:t>
            </a:r>
            <a:r>
              <a:rPr lang="ru-RU" sz="2400" dirty="0" err="1" smtClean="0">
                <a:solidFill>
                  <a:srgbClr val="002060"/>
                </a:solidFill>
                <a:latin typeface="Times New Roman" pitchFamily="18" charset="0"/>
                <a:ea typeface="Tahoma" pitchFamily="34" charset="0"/>
                <a:cs typeface="Times New Roman" pitchFamily="18" charset="0"/>
              </a:rPr>
              <a:t>атасын</a:t>
            </a:r>
            <a:r>
              <a:rPr lang="ru-RU" sz="2400" dirty="0" smtClean="0">
                <a:solidFill>
                  <a:srgbClr val="002060"/>
                </a:solidFill>
                <a:latin typeface="Times New Roman" pitchFamily="18" charset="0"/>
                <a:ea typeface="Tahoma" pitchFamily="34" charset="0"/>
                <a:cs typeface="Times New Roman" pitchFamily="18" charset="0"/>
              </a:rPr>
              <a:t> </a:t>
            </a:r>
            <a:r>
              <a:rPr lang="ru-RU" sz="2400" dirty="0" err="1" smtClean="0">
                <a:solidFill>
                  <a:srgbClr val="002060"/>
                </a:solidFill>
                <a:latin typeface="Times New Roman" pitchFamily="18" charset="0"/>
                <a:ea typeface="Tahoma" pitchFamily="34" charset="0"/>
                <a:cs typeface="Times New Roman" pitchFamily="18" charset="0"/>
              </a:rPr>
              <a:t>білмеген</a:t>
            </a:r>
            <a:r>
              <a:rPr lang="ru-RU" sz="2400" dirty="0" smtClean="0">
                <a:solidFill>
                  <a:srgbClr val="002060"/>
                </a:solidFill>
                <a:latin typeface="Times New Roman" pitchFamily="18" charset="0"/>
                <a:ea typeface="Tahoma" pitchFamily="34" charset="0"/>
                <a:cs typeface="Times New Roman" pitchFamily="18" charset="0"/>
              </a:rPr>
              <a:t> - </a:t>
            </a:r>
            <a:r>
              <a:rPr lang="ru-RU" sz="2400" dirty="0" err="1" smtClean="0">
                <a:solidFill>
                  <a:srgbClr val="002060"/>
                </a:solidFill>
                <a:latin typeface="Times New Roman" pitchFamily="18" charset="0"/>
                <a:ea typeface="Tahoma" pitchFamily="34" charset="0"/>
                <a:cs typeface="Times New Roman" pitchFamily="18" charset="0"/>
              </a:rPr>
              <a:t>жетесіз</a:t>
            </a:r>
            <a:r>
              <a:rPr lang="ru-RU" sz="2400" dirty="0" smtClean="0">
                <a:solidFill>
                  <a:srgbClr val="002060"/>
                </a:solidFill>
                <a:latin typeface="Times New Roman" pitchFamily="18" charset="0"/>
                <a:ea typeface="Tahoma" pitchFamily="34" charset="0"/>
                <a:cs typeface="Times New Roman" pitchFamily="18" charset="0"/>
              </a:rPr>
              <a:t>» </a:t>
            </a:r>
            <a:r>
              <a:rPr lang="ru-RU" sz="2400" dirty="0" err="1" smtClean="0">
                <a:solidFill>
                  <a:srgbClr val="002060"/>
                </a:solidFill>
                <a:latin typeface="Times New Roman" pitchFamily="18" charset="0"/>
                <a:ea typeface="Tahoma" pitchFamily="34" charset="0"/>
                <a:cs typeface="Times New Roman" pitchFamily="18" charset="0"/>
              </a:rPr>
              <a:t>деген</a:t>
            </a:r>
            <a:r>
              <a:rPr lang="ru-RU" sz="2400" dirty="0" smtClean="0">
                <a:solidFill>
                  <a:srgbClr val="002060"/>
                </a:solidFill>
                <a:latin typeface="Times New Roman" pitchFamily="18" charset="0"/>
                <a:ea typeface="Tahoma" pitchFamily="34" charset="0"/>
                <a:cs typeface="Times New Roman" pitchFamily="18" charset="0"/>
              </a:rPr>
              <a:t> </a:t>
            </a:r>
            <a:r>
              <a:rPr lang="ru-RU" sz="2400" dirty="0" err="1" smtClean="0">
                <a:solidFill>
                  <a:srgbClr val="002060"/>
                </a:solidFill>
                <a:latin typeface="Times New Roman" pitchFamily="18" charset="0"/>
                <a:ea typeface="Tahoma" pitchFamily="34" charset="0"/>
                <a:cs typeface="Times New Roman" pitchFamily="18" charset="0"/>
              </a:rPr>
              <a:t>сөздің мәні қандай?</a:t>
            </a:r>
            <a:r>
              <a:rPr lang="ru-RU" sz="2400" dirty="0" smtClean="0">
                <a:solidFill>
                  <a:srgbClr val="002060"/>
                </a:solidFill>
                <a:latin typeface="Times New Roman" pitchFamily="18" charset="0"/>
                <a:ea typeface="Tahoma" pitchFamily="34" charset="0"/>
                <a:cs typeface="Times New Roman" pitchFamily="18" charset="0"/>
              </a:rPr>
              <a:t> </a:t>
            </a:r>
          </a:p>
          <a:p>
            <a:pPr marL="92075" indent="-4763">
              <a:buNone/>
            </a:pPr>
            <a:r>
              <a:rPr lang="kk-KZ" altLang="zh-CN" sz="2400" i="1" dirty="0" smtClean="0">
                <a:solidFill>
                  <a:srgbClr val="002060"/>
                </a:solidFill>
                <a:latin typeface="Times New Roman" pitchFamily="18" charset="0"/>
                <a:ea typeface="Tahoma" pitchFamily="34" charset="0"/>
                <a:cs typeface="Times New Roman" pitchFamily="18" charset="0"/>
              </a:rPr>
              <a:t> </a:t>
            </a:r>
            <a:endParaRPr lang="ru-RU" sz="2000" dirty="0" smtClean="0">
              <a:solidFill>
                <a:srgbClr val="002060"/>
              </a:solidFill>
              <a:latin typeface="Times New Roman" pitchFamily="18" charset="0"/>
              <a:ea typeface="Tahoma" pitchFamily="34" charset="0"/>
              <a:cs typeface="Times New Roman" pitchFamily="18" charset="0"/>
            </a:endParaRPr>
          </a:p>
          <a:p>
            <a:pPr marL="830262" indent="-742950">
              <a:buNone/>
            </a:pPr>
            <a:endParaRPr lang="ru-RU" sz="2400" dirty="0" smtClean="0">
              <a:solidFill>
                <a:srgbClr val="002060"/>
              </a:solidFill>
              <a:latin typeface="Tahoma" pitchFamily="34" charset="0"/>
              <a:ea typeface="Tahoma" pitchFamily="34" charset="0"/>
              <a:cs typeface="Tahoma" pitchFamily="34" charset="0"/>
            </a:endParaRPr>
          </a:p>
          <a:p>
            <a:pPr marL="830262" indent="-742950">
              <a:buNone/>
            </a:pPr>
            <a:r>
              <a:rPr lang="ru-RU" sz="2400" dirty="0" smtClean="0">
                <a:solidFill>
                  <a:srgbClr val="002060"/>
                </a:solidFill>
                <a:latin typeface="Tahoma" pitchFamily="34" charset="0"/>
                <a:ea typeface="Tahoma" pitchFamily="34" charset="0"/>
                <a:cs typeface="Tahoma" pitchFamily="34" charset="0"/>
              </a:rPr>
              <a:t> </a:t>
            </a:r>
          </a:p>
          <a:p>
            <a:pPr marL="830262" indent="-742950">
              <a:buFont typeface="Arial" pitchFamily="34" charset="0"/>
              <a:buAutoNum type="arabicPeriod"/>
            </a:pPr>
            <a:endParaRPr lang="ru-RU" sz="2400" dirty="0" smtClean="0">
              <a:solidFill>
                <a:srgbClr val="002060"/>
              </a:solidFill>
              <a:latin typeface="Tahoma" pitchFamily="34" charset="0"/>
              <a:ea typeface="Tahoma" pitchFamily="34" charset="0"/>
              <a:cs typeface="Tahoma" pitchFamily="34" charset="0"/>
            </a:endParaRPr>
          </a:p>
          <a:p>
            <a:pPr marL="830262" indent="-742950">
              <a:buAutoNum type="arabicPeriod"/>
            </a:pPr>
            <a:endParaRPr lang="kk-KZ" altLang="zh-CN" sz="3600" dirty="0" smtClean="0">
              <a:solidFill>
                <a:srgbClr val="0097A0"/>
              </a:solidFill>
              <a:latin typeface="Tahoma" pitchFamily="34" charset="0"/>
              <a:ea typeface="Tahoma" pitchFamily="34" charset="0"/>
              <a:cs typeface="Tahoma" pitchFamily="34" charset="0"/>
            </a:endParaRPr>
          </a:p>
          <a:p>
            <a:pPr marL="92075" indent="-4763">
              <a:buNone/>
            </a:pPr>
            <a:endParaRPr lang="zh-CN" altLang="en-US" dirty="0">
              <a:solidFill>
                <a:srgbClr val="0097A0"/>
              </a:solidFill>
              <a:latin typeface="Tahoma" pitchFamily="34" charset="0"/>
              <a:cs typeface="Tahoma" pitchFamily="34" charset="0"/>
            </a:endParaRPr>
          </a:p>
        </p:txBody>
      </p:sp>
      <p:sp>
        <p:nvSpPr>
          <p:cNvPr id="12" name="Прямоугольник 11"/>
          <p:cNvSpPr/>
          <p:nvPr/>
        </p:nvSpPr>
        <p:spPr>
          <a:xfrm>
            <a:off x="4799856" y="5196817"/>
            <a:ext cx="6390456" cy="400110"/>
          </a:xfrm>
          <a:prstGeom prst="rect">
            <a:avLst/>
          </a:prstGeom>
        </p:spPr>
        <p:txBody>
          <a:bodyPr wrap="square">
            <a:spAutoFit/>
          </a:bodyPr>
          <a:lstStyle/>
          <a:p>
            <a:pPr algn="r"/>
            <a:r>
              <a:rPr lang="ru-RU" sz="2000" dirty="0" smtClean="0">
                <a:solidFill>
                  <a:srgbClr val="E54415"/>
                </a:solidFill>
                <a:ea typeface="Verdana" panose="020B0604030504040204" pitchFamily="34" charset="0"/>
                <a:cs typeface="Verdana" panose="020B0604030504040204" pitchFamily="34" charset="0"/>
              </a:rPr>
              <a:t> </a:t>
            </a:r>
            <a:endParaRPr lang="ru-RU" sz="2000" dirty="0">
              <a:solidFill>
                <a:srgbClr val="E54415"/>
              </a:solidFill>
              <a:ea typeface="Verdana" panose="020B0604030504040204" pitchFamily="34" charset="0"/>
              <a:cs typeface="Verdana" panose="020B0604030504040204" pitchFamily="34" charset="0"/>
            </a:endParaRPr>
          </a:p>
        </p:txBody>
      </p:sp>
      <p:sp>
        <p:nvSpPr>
          <p:cNvPr id="13" name="Прямоугольник 12"/>
          <p:cNvSpPr/>
          <p:nvPr/>
        </p:nvSpPr>
        <p:spPr>
          <a:xfrm>
            <a:off x="0" y="0"/>
            <a:ext cx="12192000" cy="78579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k-KZ" sz="2400" dirty="0" smtClean="0">
                <a:solidFill>
                  <a:srgbClr val="002060"/>
                </a:solidFill>
                <a:latin typeface="Times New Roman" pitchFamily="18" charset="0"/>
                <a:ea typeface="Tahoma" pitchFamily="34" charset="0"/>
                <a:cs typeface="Times New Roman" pitchFamily="18" charset="0"/>
              </a:rPr>
              <a:t>     </a:t>
            </a:r>
            <a:r>
              <a:rPr lang="kk-KZ" sz="2400" b="1" dirty="0" smtClean="0">
                <a:solidFill>
                  <a:srgbClr val="002060"/>
                </a:solidFill>
                <a:latin typeface="Times New Roman" pitchFamily="18" charset="0"/>
                <a:ea typeface="Tahoma" pitchFamily="34" charset="0"/>
                <a:cs typeface="Times New Roman" pitchFamily="18" charset="0"/>
              </a:rPr>
              <a:t>Қорытынды</a:t>
            </a:r>
            <a:endParaRPr lang="ru-RU" sz="2400" b="1" dirty="0">
              <a:solidFill>
                <a:srgbClr val="002060"/>
              </a:solidFill>
              <a:latin typeface="Times New Roman" pitchFamily="18" charset="0"/>
              <a:ea typeface="Tahoma" pitchFamily="34" charset="0"/>
              <a:cs typeface="Times New Roman" pitchFamily="18" charset="0"/>
            </a:endParaRPr>
          </a:p>
        </p:txBody>
      </p:sp>
      <p:pic>
        <p:nvPicPr>
          <p:cNvPr id="6" name="Picture 1"/>
          <p:cNvPicPr>
            <a:picLocks noChangeAspect="1" noChangeArrowheads="1"/>
          </p:cNvPicPr>
          <p:nvPr/>
        </p:nvPicPr>
        <p:blipFill>
          <a:blip r:embed="rId3" cstate="print"/>
          <a:srcRect/>
          <a:stretch>
            <a:fillRect/>
          </a:stretch>
        </p:blipFill>
        <p:spPr bwMode="auto">
          <a:xfrm>
            <a:off x="10167966" y="4000504"/>
            <a:ext cx="1727275" cy="2647799"/>
          </a:xfrm>
          <a:prstGeom prst="rect">
            <a:avLst/>
          </a:prstGeom>
          <a:ln>
            <a:noFill/>
          </a:ln>
          <a:effectLst>
            <a:outerShdw blurRad="190500" algn="tl" rotWithShape="0">
              <a:srgbClr val="000000">
                <a:alpha val="70000"/>
              </a:srgbClr>
            </a:outerShdw>
          </a:effectLst>
          <a:scene3d>
            <a:camera prst="perspectiveBelow"/>
            <a:lightRig rig="threePt" dir="t"/>
          </a:scene3d>
        </p:spPr>
      </p:pic>
    </p:spTree>
    <p:extLst>
      <p:ext uri="{BB962C8B-B14F-4D97-AF65-F5344CB8AC3E}">
        <p14:creationId xmlns="" xmlns:p14="http://schemas.microsoft.com/office/powerpoint/2010/main" val="1547187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raining-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solas/Verdana">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training-01</Template>
  <TotalTime>2277</TotalTime>
  <Words>983</Words>
  <Application>Microsoft Office PowerPoint</Application>
  <PresentationFormat>Произвольный</PresentationFormat>
  <Paragraphs>183</Paragraphs>
  <Slides>10</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1_training-01</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УчебныеПрезентации.рф;</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Учеба и книги</dc:title>
  <dc:creator>УчебныеПрезентации.РФ</dc:creator>
  <cp:lastModifiedBy>Windows User</cp:lastModifiedBy>
  <cp:revision>214</cp:revision>
  <dcterms:created xsi:type="dcterms:W3CDTF">2012-07-31T13:58:46Z</dcterms:created>
  <dcterms:modified xsi:type="dcterms:W3CDTF">2021-01-31T22:06:21Z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193013</vt:lpwstr>
  </property>
  <property fmtid="{D5CDD505-2E9C-101B-9397-08002B2CF9AE}" pid="3" name="NXPowerLiteSettings">
    <vt:lpwstr>F7000400038000</vt:lpwstr>
  </property>
  <property fmtid="{D5CDD505-2E9C-101B-9397-08002B2CF9AE}" pid="4" name="NXPowerLiteVersion">
    <vt:lpwstr>D5.0.3</vt:lpwstr>
  </property>
</Properties>
</file>